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3686" r:id="rId3"/>
    <p:sldMasterId id="2147483698" r:id="rId4"/>
    <p:sldMasterId id="2147483710" r:id="rId5"/>
  </p:sldMasterIdLst>
  <p:notesMasterIdLst>
    <p:notesMasterId r:id="rId31"/>
  </p:notesMasterIdLst>
  <p:sldIdLst>
    <p:sldId id="256" r:id="rId6"/>
    <p:sldId id="257" r:id="rId7"/>
    <p:sldId id="258" r:id="rId8"/>
    <p:sldId id="259" r:id="rId9"/>
    <p:sldId id="260" r:id="rId10"/>
    <p:sldId id="264" r:id="rId11"/>
    <p:sldId id="265" r:id="rId12"/>
    <p:sldId id="266" r:id="rId13"/>
    <p:sldId id="267" r:id="rId14"/>
    <p:sldId id="268" r:id="rId15"/>
    <p:sldId id="269" r:id="rId16"/>
    <p:sldId id="270" r:id="rId17"/>
    <p:sldId id="271" r:id="rId18"/>
    <p:sldId id="273" r:id="rId19"/>
    <p:sldId id="275" r:id="rId20"/>
    <p:sldId id="278" r:id="rId21"/>
    <p:sldId id="279" r:id="rId22"/>
    <p:sldId id="281" r:id="rId23"/>
    <p:sldId id="282" r:id="rId24"/>
    <p:sldId id="283" r:id="rId25"/>
    <p:sldId id="284" r:id="rId26"/>
    <p:sldId id="285" r:id="rId27"/>
    <p:sldId id="286" r:id="rId28"/>
    <p:sldId id="287" r:id="rId29"/>
    <p:sldId id="288" r:id="rId3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2244"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22C3890-57CF-4D0B-9568-DF37A1F4B549}" type="datetimeFigureOut">
              <a:rPr kumimoji="1" lang="ja-JP" altLang="en-US" smtClean="0"/>
              <a:t>2018/9/18</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D5BCFD2-F74A-43E1-A45C-CA2C472B7B7A}" type="slidenum">
              <a:rPr kumimoji="1" lang="ja-JP" altLang="en-US" smtClean="0"/>
              <a:t>‹#›</a:t>
            </a:fld>
            <a:endParaRPr kumimoji="1" lang="ja-JP" altLang="en-US"/>
          </a:p>
        </p:txBody>
      </p:sp>
    </p:spTree>
    <p:extLst>
      <p:ext uri="{BB962C8B-B14F-4D97-AF65-F5344CB8AC3E}">
        <p14:creationId xmlns:p14="http://schemas.microsoft.com/office/powerpoint/2010/main" val="560971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186936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24</a:t>
            </a:fld>
            <a:endParaRPr lang="ja-JP" altLang="en-US">
              <a:solidFill>
                <a:prstClr val="black"/>
              </a:solidFill>
            </a:endParaRPr>
          </a:p>
        </p:txBody>
      </p:sp>
    </p:spTree>
    <p:extLst>
      <p:ext uri="{BB962C8B-B14F-4D97-AF65-F5344CB8AC3E}">
        <p14:creationId xmlns:p14="http://schemas.microsoft.com/office/powerpoint/2010/main" val="705189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3166482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1203378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4237161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2074272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10" name="スライド番号プレースホルダー 9"/>
          <p:cNvSpPr>
            <a:spLocks noGrp="1"/>
          </p:cNvSpPr>
          <p:nvPr>
            <p:ph type="sldNum" sz="quarter" idx="10"/>
          </p:nvPr>
        </p:nvSpPr>
        <p:spPr/>
        <p:txBody>
          <a:bodyPr/>
          <a:lstStyle/>
          <a:p>
            <a:fld id="{1752CB75-944B-447F-B67C-949886BBE253}" type="slidenum">
              <a:rPr lang="ja-JP" altLang="en-US" smtClean="0">
                <a:solidFill>
                  <a:prstClr val="black"/>
                </a:solidFill>
              </a:rPr>
              <a:pPr/>
              <a:t>13</a:t>
            </a:fld>
            <a:endParaRPr lang="ja-JP" altLang="en-US">
              <a:solidFill>
                <a:prstClr val="black"/>
              </a:solidFill>
            </a:endParaRPr>
          </a:p>
        </p:txBody>
      </p:sp>
    </p:spTree>
    <p:extLst>
      <p:ext uri="{BB962C8B-B14F-4D97-AF65-F5344CB8AC3E}">
        <p14:creationId xmlns:p14="http://schemas.microsoft.com/office/powerpoint/2010/main" val="1363013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3626085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4000586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7E90AE-0910-48BA-A000-0042AC16BC0E}" type="slidenum">
              <a:rPr lang="ja-JP" altLang="en-US" smtClean="0">
                <a:solidFill>
                  <a:prstClr val="black"/>
                </a:solidFill>
              </a:rPr>
              <a:pPr/>
              <a:t>18</a:t>
            </a:fld>
            <a:endParaRPr lang="ja-JP" altLang="en-US">
              <a:solidFill>
                <a:prstClr val="black"/>
              </a:solidFill>
            </a:endParaRPr>
          </a:p>
        </p:txBody>
      </p:sp>
    </p:spTree>
    <p:extLst>
      <p:ext uri="{BB962C8B-B14F-4D97-AF65-F5344CB8AC3E}">
        <p14:creationId xmlns:p14="http://schemas.microsoft.com/office/powerpoint/2010/main" val="3908975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143173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306372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3789033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9"/>
            <a:ext cx="7886700" cy="633047"/>
          </a:xfrm>
        </p:spPr>
        <p:txBody>
          <a:bodyPr anchor="b">
            <a:noAutofit/>
          </a:bodyPr>
          <a:lstStyle>
            <a:lvl1pPr algn="ctr">
              <a:defRPr sz="1575"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86"/>
            <a:ext cx="2057400" cy="365125"/>
          </a:xfrm>
        </p:spPr>
        <p:txBody>
          <a:bodyPr/>
          <a:lstStyle>
            <a:lvl1pPr>
              <a:defRPr sz="1125">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647038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6463145" y="6356355"/>
            <a:ext cx="2057400" cy="36512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47405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567605"/>
            <a:ext cx="9144001" cy="261681"/>
          </a:xfrm>
        </p:spPr>
        <p:txBody>
          <a:bodyPr>
            <a:noAutofit/>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105638"/>
            <a:ext cx="9144000" cy="1736039"/>
          </a:xfrm>
        </p:spPr>
        <p:txBody>
          <a:bodyPr>
            <a:normAutofit/>
          </a:bodyPr>
          <a:lstStyle>
            <a:lvl1pPr marL="228600" indent="-228600">
              <a:buFont typeface="Wingdings" panose="05000000000000000000" pitchFamily="2" charset="2"/>
              <a:buChar char="n"/>
              <a:defRPr sz="1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defRPr sz="16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7086600" y="515882"/>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969402"/>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522515" y="6252602"/>
            <a:ext cx="4064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9144002" y="6252602"/>
            <a:ext cx="23803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727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9"/>
            <a:ext cx="7886700" cy="633047"/>
          </a:xfrm>
        </p:spPr>
        <p:txBody>
          <a:bodyPr anchor="b">
            <a:noAutofit/>
          </a:bodyPr>
          <a:lstStyle>
            <a:lvl1pPr algn="ctr">
              <a:defRPr sz="280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82"/>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4090546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31739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5"/>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7555"/>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510533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909976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7388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178555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5"/>
            <a:ext cx="294894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29989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79803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81059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2" y="360367"/>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604255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6463145" y="6356355"/>
            <a:ext cx="2057400" cy="36512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135782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567605"/>
            <a:ext cx="9144001" cy="261681"/>
          </a:xfrm>
        </p:spPr>
        <p:txBody>
          <a:bodyPr>
            <a:noAutofit/>
          </a:bodyPr>
          <a:lstStyle>
            <a:lvl1pPr>
              <a:defRPr sz="21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105638"/>
            <a:ext cx="9144000" cy="1736039"/>
          </a:xfrm>
        </p:spPr>
        <p:txBody>
          <a:bodyPr>
            <a:normAutofit/>
          </a:bodyPr>
          <a:lstStyle>
            <a:lvl1pPr marL="171450" indent="-171450">
              <a:buFont typeface="Wingdings" panose="05000000000000000000" pitchFamily="2" charset="2"/>
              <a:buChar char="n"/>
              <a:defRPr sz="13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defRPr sz="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7086600" y="515882"/>
            <a:ext cx="2057400" cy="365125"/>
          </a:xfrm>
        </p:spPr>
        <p:txBody>
          <a:bodyPr/>
          <a:lstStyle>
            <a:lvl1pPr>
              <a:defRPr sz="15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969402"/>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522515" y="6252602"/>
            <a:ext cx="4064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9144002" y="6252602"/>
            <a:ext cx="23803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6057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9"/>
            <a:ext cx="7886700" cy="633047"/>
          </a:xfrm>
        </p:spPr>
        <p:txBody>
          <a:bodyPr anchor="b">
            <a:noAutofit/>
          </a:bodyPr>
          <a:lstStyle>
            <a:lvl1pPr algn="ctr">
              <a:defRPr sz="210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82"/>
            <a:ext cx="2057400" cy="365125"/>
          </a:xfrm>
        </p:spPr>
        <p:txBody>
          <a:bodyPr/>
          <a:lstStyle>
            <a:lvl1pPr>
              <a:defRPr sz="15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1274728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301825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5"/>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7555"/>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885743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7539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5661451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55401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5"/>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22740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11276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8181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2" y="360367"/>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81540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6463145" y="6356351"/>
            <a:ext cx="2057400" cy="36512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74705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567601"/>
            <a:ext cx="9144001" cy="261681"/>
          </a:xfrm>
        </p:spPr>
        <p:txBody>
          <a:bodyPr>
            <a:noAutofit/>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105634"/>
            <a:ext cx="9144000" cy="1736039"/>
          </a:xfrm>
        </p:spPr>
        <p:txBody>
          <a:bodyPr>
            <a:normAutofit/>
          </a:bodyPr>
          <a:lstStyle>
            <a:lvl1pPr marL="228600" indent="-228600">
              <a:buFont typeface="Wingdings" panose="05000000000000000000" pitchFamily="2" charset="2"/>
              <a:buChar char="n"/>
              <a:defRPr sz="1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defRPr sz="16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969402"/>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522515" y="6252602"/>
            <a:ext cx="4064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9144000" y="6252602"/>
            <a:ext cx="23803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5299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8"/>
            <a:ext cx="7886700" cy="633047"/>
          </a:xfrm>
        </p:spPr>
        <p:txBody>
          <a:bodyPr anchor="b">
            <a:noAutofit/>
          </a:bodyPr>
          <a:lstStyle>
            <a:lvl1pPr algn="ctr">
              <a:defRPr sz="280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40414072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79578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42676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28671598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530185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52548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193903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21035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4524489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3703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a:t>マスター タイトルの書式設定</a:t>
            </a:r>
          </a:p>
        </p:txBody>
      </p:sp>
      <p:sp>
        <p:nvSpPr>
          <p:cNvPr id="9" name="Slide Number Placeholder 5"/>
          <p:cNvSpPr>
            <a:spLocks noGrp="1"/>
          </p:cNvSpPr>
          <p:nvPr>
            <p:ph type="sldNum" sz="quarter" idx="12"/>
          </p:nvPr>
        </p:nvSpPr>
        <p:spPr>
          <a:xfrm>
            <a:off x="6463145" y="6356351"/>
            <a:ext cx="2057400" cy="365125"/>
          </a:xfrm>
        </p:spPr>
        <p:txBody>
          <a:bodyPr/>
          <a:lstStyle>
            <a:lvl1pPr>
              <a:defRPr>
                <a:solidFill>
                  <a:schemeClr val="tx1"/>
                </a:solidFill>
              </a:defRPr>
            </a:lvl1pPr>
          </a:lstStyle>
          <a:p>
            <a:fld id="{32561E9F-1250-4501-B953-B78836680886}"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7556231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567601"/>
            <a:ext cx="9144001" cy="261681"/>
          </a:xfrm>
        </p:spPr>
        <p:txBody>
          <a:bodyPr>
            <a:noAutofit/>
          </a:bodyPr>
          <a:lstStyle>
            <a:lvl1pPr>
              <a:defRPr sz="2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0" y="1105634"/>
            <a:ext cx="9144000" cy="1736039"/>
          </a:xfrm>
        </p:spPr>
        <p:txBody>
          <a:bodyPr>
            <a:normAutofit/>
          </a:bodyPr>
          <a:lstStyle>
            <a:lvl1pPr marL="228600" indent="-228600">
              <a:buFont typeface="Wingdings" panose="05000000000000000000" pitchFamily="2" charset="2"/>
              <a:buChar char="n"/>
              <a:defRPr sz="1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defRPr sz="16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a:defRPr sz="14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cxnSp>
        <p:nvCxnSpPr>
          <p:cNvPr id="5" name="直線コネクタ 4"/>
          <p:cNvCxnSpPr/>
          <p:nvPr userDrawn="1"/>
        </p:nvCxnSpPr>
        <p:spPr>
          <a:xfrm>
            <a:off x="-1" y="969402"/>
            <a:ext cx="9144001"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userDrawn="1"/>
        </p:nvCxnSpPr>
        <p:spPr>
          <a:xfrm>
            <a:off x="-522515" y="6252602"/>
            <a:ext cx="4064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9144000" y="6252602"/>
            <a:ext cx="23803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67064"/>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3179298"/>
            <a:ext cx="7886700" cy="633047"/>
          </a:xfrm>
        </p:spPr>
        <p:txBody>
          <a:bodyPr anchor="b">
            <a:noAutofit/>
          </a:bodyPr>
          <a:lstStyle>
            <a:lvl1pPr algn="ctr">
              <a:defRPr sz="2800" b="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endParaRPr lang="en-US" dirty="0"/>
          </a:p>
        </p:txBody>
      </p:sp>
      <p:cxnSp>
        <p:nvCxnSpPr>
          <p:cNvPr id="5" name="直線コネクタ 4"/>
          <p:cNvCxnSpPr/>
          <p:nvPr userDrawn="1"/>
        </p:nvCxnSpPr>
        <p:spPr>
          <a:xfrm>
            <a:off x="-9160" y="3812345"/>
            <a:ext cx="914400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a:spLocks noGrp="1"/>
          </p:cNvSpPr>
          <p:nvPr>
            <p:ph type="sldNum" sz="quarter" idx="12"/>
          </p:nvPr>
        </p:nvSpPr>
        <p:spPr>
          <a:xfrm>
            <a:off x="7086600" y="515878"/>
            <a:ext cx="2057400" cy="365125"/>
          </a:xfrm>
        </p:spPr>
        <p:txBody>
          <a:bodyPr/>
          <a:lstStyle>
            <a:lvl1pPr>
              <a:defRPr sz="20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solidFill>
                  <a:prstClr val="black">
                    <a:lumMod val="75000"/>
                    <a:lumOff val="25000"/>
                  </a:prstClr>
                </a:solidFill>
              </a:rPr>
              <a:pPr/>
              <a:t>‹#›</a:t>
            </a:fld>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155856358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9704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17386580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45914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ja-JP" alt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704092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40060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717812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12568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044339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191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162810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3967624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239522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6DB761-AE7A-4CC8-A95B-A8BF242E3F97}" type="datetimeFigureOut">
              <a:rPr kumimoji="1" lang="ja-JP" altLang="en-US" smtClean="0"/>
              <a:t>2018/9/18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151738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DB761-AE7A-4CC8-A95B-A8BF242E3F97}" type="datetimeFigureOut">
              <a:rPr kumimoji="1" lang="ja-JP" altLang="en-US" smtClean="0"/>
              <a:t>2018/9/18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1C6B4-6E8B-4BB7-8EA8-F0BC06558E39}" type="slidenum">
              <a:rPr kumimoji="1" lang="ja-JP" altLang="en-US" smtClean="0"/>
              <a:t>‹#›</a:t>
            </a:fld>
            <a:endParaRPr kumimoji="1" lang="ja-JP" altLang="en-US"/>
          </a:p>
        </p:txBody>
      </p:sp>
    </p:spTree>
    <p:extLst>
      <p:ext uri="{BB962C8B-B14F-4D97-AF65-F5344CB8AC3E}">
        <p14:creationId xmlns:p14="http://schemas.microsoft.com/office/powerpoint/2010/main" val="314195043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ja-JP" alt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5"/>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2356957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5"/>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918201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881563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2561E9F-1250-4501-B953-B7883668088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139150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smtClean="0"/>
              <a:t>地方創生推進交付金活用事業について</a:t>
            </a:r>
            <a:endParaRPr kumimoji="1" lang="ja-JP" altLang="en-US" sz="2400" dirty="0"/>
          </a:p>
        </p:txBody>
      </p:sp>
      <p:sp>
        <p:nvSpPr>
          <p:cNvPr id="4" name="正方形/長方形 3"/>
          <p:cNvSpPr/>
          <p:nvPr/>
        </p:nvSpPr>
        <p:spPr>
          <a:xfrm>
            <a:off x="7519023" y="218440"/>
            <a:ext cx="1447800" cy="350520"/>
          </a:xfrm>
          <a:prstGeom prst="rect">
            <a:avLst/>
          </a:prstGeom>
          <a:solidFill>
            <a:sysClr val="window" lastClr="FFFFFF"/>
          </a:solidFill>
          <a:ln w="12700" cap="flat" cmpd="sng" algn="ctr">
            <a:solidFill>
              <a:srgbClr val="4472C4">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資料２</a:t>
            </a:r>
            <a:endParaRPr kumimoji="0" lang="ja-JP" altLang="en-US" sz="1800" b="0" i="0" u="none" strike="noStrike" kern="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83213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183503"/>
            <a:ext cx="9144000" cy="4867014"/>
          </a:xfrm>
        </p:spPr>
        <p:txBody>
          <a:bodyPr>
            <a:normAutofit/>
          </a:bodyPr>
          <a:lstStyle/>
          <a:p>
            <a:pPr marL="0" indent="0">
              <a:buNone/>
            </a:pPr>
            <a:r>
              <a:rPr lang="ja-JP" altLang="en-US" sz="1800" b="1" u="sng" dirty="0" smtClean="0">
                <a:solidFill>
                  <a:schemeClr val="tx1"/>
                </a:solidFill>
              </a:rPr>
              <a:t>＜きっかけづくり＞</a:t>
            </a:r>
            <a:endParaRPr lang="en-US" altLang="ja-JP" sz="1800" b="1" u="sng" dirty="0" smtClean="0">
              <a:solidFill>
                <a:schemeClr val="tx1"/>
              </a:solidFill>
            </a:endParaRPr>
          </a:p>
          <a:p>
            <a:r>
              <a:rPr lang="ja-JP" altLang="en-US" sz="1600" u="sng" dirty="0" smtClean="0">
                <a:solidFill>
                  <a:schemeClr val="tx1"/>
                </a:solidFill>
              </a:rPr>
              <a:t>氷見市</a:t>
            </a:r>
            <a:r>
              <a:rPr lang="ja-JP" altLang="en-US" sz="1600" u="sng" dirty="0">
                <a:solidFill>
                  <a:schemeClr val="tx1"/>
                </a:solidFill>
              </a:rPr>
              <a:t>単独</a:t>
            </a:r>
            <a:r>
              <a:rPr lang="ja-JP" altLang="en-US" sz="1600" u="sng" dirty="0" smtClean="0">
                <a:solidFill>
                  <a:schemeClr val="tx1"/>
                </a:solidFill>
              </a:rPr>
              <a:t>の交流イベントの開催</a:t>
            </a:r>
            <a:endParaRPr lang="en-US" altLang="ja-JP" sz="1600" u="sng" dirty="0" smtClean="0">
              <a:solidFill>
                <a:schemeClr val="tx1"/>
              </a:solidFill>
            </a:endParaRPr>
          </a:p>
          <a:p>
            <a:pPr marL="0" indent="0">
              <a:buNone/>
            </a:pPr>
            <a:r>
              <a:rPr lang="ja-JP" altLang="en-US" sz="1400" dirty="0" smtClean="0">
                <a:solidFill>
                  <a:schemeClr val="tx1"/>
                </a:solidFill>
              </a:rPr>
              <a:t>・従来から行っているふるさと回帰センターでの移住フェア等への出展に加え、都心部でイベントスペースを貸切り、氷見や</a:t>
            </a:r>
            <a:r>
              <a:rPr lang="ja-JP" altLang="en-US" sz="1400" dirty="0">
                <a:solidFill>
                  <a:schemeClr val="tx1"/>
                </a:solidFill>
              </a:rPr>
              <a:t>富山にゆかりのある東京在住者向けに交流会（氷見ナイト）を開催し、氷見の魅力を伝えることで関心を高め、移住への興味を持ってもらうきっかけ</a:t>
            </a:r>
            <a:r>
              <a:rPr lang="ja-JP" altLang="en-US" sz="1400" dirty="0" smtClean="0">
                <a:solidFill>
                  <a:schemeClr val="tx1"/>
                </a:solidFill>
              </a:rPr>
              <a:t>とする。（年</a:t>
            </a:r>
            <a:r>
              <a:rPr lang="en-US" altLang="ja-JP" sz="1400" dirty="0" smtClean="0">
                <a:solidFill>
                  <a:schemeClr val="tx1"/>
                </a:solidFill>
              </a:rPr>
              <a:t>2</a:t>
            </a:r>
            <a:r>
              <a:rPr lang="ja-JP" altLang="en-US" sz="1400" dirty="0" smtClean="0">
                <a:solidFill>
                  <a:schemeClr val="tx1"/>
                </a:solidFill>
              </a:rPr>
              <a:t>回開催予定）</a:t>
            </a:r>
            <a:endParaRPr lang="en-US" altLang="ja-JP" sz="1400" dirty="0" smtClean="0">
              <a:solidFill>
                <a:schemeClr val="tx1"/>
              </a:solidFill>
            </a:endParaRPr>
          </a:p>
          <a:p>
            <a:pPr marL="0" indent="0">
              <a:buNone/>
            </a:pPr>
            <a:endParaRPr lang="en-US" altLang="ja-JP" sz="1800" dirty="0" smtClean="0">
              <a:solidFill>
                <a:schemeClr val="tx1"/>
              </a:solidFill>
            </a:endParaRPr>
          </a:p>
          <a:p>
            <a:r>
              <a:rPr kumimoji="1" lang="ja-JP" altLang="en-US" sz="1600" u="sng" dirty="0" smtClean="0"/>
              <a:t>氷見コミュニティーの形成</a:t>
            </a:r>
            <a:endParaRPr kumimoji="1" lang="en-US" altLang="ja-JP" sz="1600" u="sng" dirty="0" smtClean="0"/>
          </a:p>
          <a:p>
            <a:pPr marL="0" indent="0">
              <a:buNone/>
            </a:pPr>
            <a:r>
              <a:rPr lang="ja-JP" altLang="en-US" sz="1400" dirty="0" smtClean="0"/>
              <a:t>・上記のイベント等を通して、</a:t>
            </a:r>
            <a:r>
              <a:rPr lang="ja-JP" altLang="en-US" sz="1400" u="sng" dirty="0" smtClean="0">
                <a:solidFill>
                  <a:srgbClr val="FF0000"/>
                </a:solidFill>
              </a:rPr>
              <a:t>都心部で氷見に強い関心を持つ人たちのコミュニティーを形成</a:t>
            </a:r>
            <a:r>
              <a:rPr lang="ja-JP" altLang="en-US" sz="1400" dirty="0" smtClean="0"/>
              <a:t>することで、実際の移住定住への意欲を醸成するとともに、都心部での場づくりを図る。</a:t>
            </a:r>
            <a:endParaRPr lang="en-US" altLang="ja-JP" sz="1400" dirty="0" smtClean="0"/>
          </a:p>
          <a:p>
            <a:pPr marL="0" indent="0">
              <a:buNone/>
            </a:pPr>
            <a:r>
              <a:rPr kumimoji="1" lang="ja-JP" altLang="en-US" sz="1600" dirty="0" smtClean="0"/>
              <a:t>■</a:t>
            </a:r>
            <a:r>
              <a:rPr kumimoji="1" lang="ja-JP" altLang="en-US" sz="1600" u="sng" dirty="0" smtClean="0"/>
              <a:t>空き店舗ツアーの開催</a:t>
            </a:r>
            <a:endParaRPr kumimoji="1" lang="en-US" altLang="ja-JP" sz="1600" u="sng" dirty="0" smtClean="0"/>
          </a:p>
          <a:p>
            <a:pPr marL="0" indent="0">
              <a:buNone/>
            </a:pPr>
            <a:r>
              <a:rPr kumimoji="1" lang="ja-JP" altLang="en-US" sz="1400" dirty="0" smtClean="0"/>
              <a:t>・移住フェア等への参加をとおして、移住者希望者の中には移住を機に創業・開業を目指す方が一定数存在することがわかった。</a:t>
            </a:r>
            <a:endParaRPr kumimoji="1" lang="en-US" altLang="ja-JP" sz="1400" dirty="0" smtClean="0"/>
          </a:p>
          <a:p>
            <a:pPr marL="0" indent="0">
              <a:spcBef>
                <a:spcPts val="0"/>
              </a:spcBef>
              <a:buNone/>
            </a:pPr>
            <a:r>
              <a:rPr kumimoji="1" lang="ja-JP" altLang="en-US" sz="1400" dirty="0" smtClean="0"/>
              <a:t>　これらの移住希望者をターゲットとして、</a:t>
            </a:r>
            <a:r>
              <a:rPr kumimoji="1" lang="ja-JP" altLang="en-US" sz="1400" u="sng" dirty="0" smtClean="0">
                <a:solidFill>
                  <a:srgbClr val="FF0000"/>
                </a:solidFill>
              </a:rPr>
              <a:t>顧客が多く集まる魅力的な店舗にするためのリノベーション店舗設計や運営方法、法規的な相談等ができるツアーを開催する</a:t>
            </a:r>
            <a:r>
              <a:rPr kumimoji="1" lang="ja-JP" altLang="en-US" sz="1400" dirty="0" smtClean="0"/>
              <a:t>。</a:t>
            </a:r>
            <a:endParaRPr kumimoji="1" lang="en-US" altLang="ja-JP" sz="1400" dirty="0" smtClean="0"/>
          </a:p>
          <a:p>
            <a:pPr marL="0" indent="0">
              <a:spcBef>
                <a:spcPts val="0"/>
              </a:spcBef>
              <a:buNone/>
            </a:pPr>
            <a:r>
              <a:rPr lang="ja-JP" altLang="en-US" sz="1400" dirty="0"/>
              <a:t>　</a:t>
            </a:r>
            <a:r>
              <a:rPr lang="ja-JP" altLang="en-US" sz="1400" dirty="0" smtClean="0"/>
              <a:t>また、</a:t>
            </a:r>
            <a:r>
              <a:rPr lang="ja-JP" altLang="en-US" sz="1400" dirty="0"/>
              <a:t> </a:t>
            </a:r>
            <a:r>
              <a:rPr lang="ja-JP" altLang="en-US" sz="1400" u="sng" dirty="0" smtClean="0">
                <a:solidFill>
                  <a:srgbClr val="FF0000"/>
                </a:solidFill>
              </a:rPr>
              <a:t>物件</a:t>
            </a:r>
            <a:r>
              <a:rPr lang="ja-JP" altLang="en-US" sz="1400" u="sng" dirty="0">
                <a:solidFill>
                  <a:srgbClr val="FF0000"/>
                </a:solidFill>
              </a:rPr>
              <a:t>探し</a:t>
            </a:r>
            <a:r>
              <a:rPr lang="ja-JP" altLang="en-US" sz="1400" u="sng" dirty="0" smtClean="0">
                <a:solidFill>
                  <a:srgbClr val="FF0000"/>
                </a:solidFill>
              </a:rPr>
              <a:t>から魅力的な店舗設計、資金</a:t>
            </a:r>
            <a:r>
              <a:rPr lang="ja-JP" altLang="en-US" sz="1400" u="sng" dirty="0">
                <a:solidFill>
                  <a:srgbClr val="FF0000"/>
                </a:solidFill>
              </a:rPr>
              <a:t>計画、出店計画</a:t>
            </a:r>
            <a:r>
              <a:rPr lang="ja-JP" altLang="en-US" sz="1400" u="sng" dirty="0" smtClean="0">
                <a:solidFill>
                  <a:srgbClr val="FF0000"/>
                </a:solidFill>
              </a:rPr>
              <a:t>まで魅力的な店舗を造るためのフォローアップ</a:t>
            </a:r>
            <a:r>
              <a:rPr lang="ja-JP" altLang="en-US" sz="1400" dirty="0" smtClean="0"/>
              <a:t>に取り組む。</a:t>
            </a:r>
            <a:endParaRPr kumimoji="1" lang="en-US" altLang="ja-JP" sz="1400" dirty="0" smtClean="0"/>
          </a:p>
          <a:p>
            <a:pPr marL="0" indent="0">
              <a:buNone/>
            </a:pPr>
            <a:r>
              <a:rPr lang="ja-JP" altLang="en-US" sz="1400" dirty="0"/>
              <a:t>　</a:t>
            </a:r>
            <a:endParaRPr kumimoji="1" lang="ja-JP" altLang="en-US" sz="1400" dirty="0"/>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９</a:t>
            </a:r>
            <a:endParaRPr lang="ja-JP" altLang="en-US" dirty="0">
              <a:solidFill>
                <a:prstClr val="black">
                  <a:lumMod val="75000"/>
                  <a:lumOff val="25000"/>
                </a:prstClr>
              </a:solidFill>
            </a:endParaRPr>
          </a:p>
        </p:txBody>
      </p:sp>
      <p:sp>
        <p:nvSpPr>
          <p:cNvPr id="7" name="タイトル 1"/>
          <p:cNvSpPr txBox="1">
            <a:spLocks/>
          </p:cNvSpPr>
          <p:nvPr/>
        </p:nvSpPr>
        <p:spPr>
          <a:xfrm>
            <a:off x="0" y="718852"/>
            <a:ext cx="9144001" cy="26168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1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dirty="0" smtClean="0">
                <a:solidFill>
                  <a:prstClr val="black">
                    <a:lumMod val="75000"/>
                    <a:lumOff val="25000"/>
                  </a:prstClr>
                </a:solidFill>
              </a:rPr>
              <a:t>○平成３０年度の新たな取り組みについて</a:t>
            </a:r>
            <a:endParaRPr lang="ja-JP" altLang="en-US" sz="2400" dirty="0">
              <a:solidFill>
                <a:prstClr val="black">
                  <a:lumMod val="75000"/>
                  <a:lumOff val="25000"/>
                </a:prstClr>
              </a:solidFill>
            </a:endParaRPr>
          </a:p>
        </p:txBody>
      </p:sp>
      <p:sp>
        <p:nvSpPr>
          <p:cNvPr id="2" name="下矢印 1"/>
          <p:cNvSpPr/>
          <p:nvPr/>
        </p:nvSpPr>
        <p:spPr>
          <a:xfrm>
            <a:off x="4282225" y="2524260"/>
            <a:ext cx="579549" cy="296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078800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１０</a:t>
            </a:r>
            <a:endParaRPr lang="ja-JP" altLang="en-US" dirty="0">
              <a:solidFill>
                <a:prstClr val="black">
                  <a:lumMod val="75000"/>
                  <a:lumOff val="25000"/>
                </a:prstClr>
              </a:solidFill>
            </a:endParaRPr>
          </a:p>
        </p:txBody>
      </p:sp>
      <p:sp>
        <p:nvSpPr>
          <p:cNvPr id="5" name="コンテンツ プレースホルダー 2"/>
          <p:cNvSpPr txBox="1">
            <a:spLocks/>
          </p:cNvSpPr>
          <p:nvPr/>
        </p:nvSpPr>
        <p:spPr>
          <a:xfrm>
            <a:off x="0" y="1304444"/>
            <a:ext cx="9144000" cy="353801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800" b="1" u="sng" dirty="0" smtClean="0">
                <a:solidFill>
                  <a:prstClr val="black"/>
                </a:solidFill>
              </a:rPr>
              <a:t>＜住まいの提供（空き家情報バンクの充実）＞</a:t>
            </a:r>
            <a:endParaRPr lang="en-US" altLang="ja-JP" sz="1800" b="1" u="sng" dirty="0" smtClean="0">
              <a:solidFill>
                <a:prstClr val="black"/>
              </a:solidFill>
            </a:endParaRPr>
          </a:p>
          <a:p>
            <a:r>
              <a:rPr lang="ja-JP" altLang="en-US" sz="1600" dirty="0" smtClean="0">
                <a:solidFill>
                  <a:prstClr val="black"/>
                </a:solidFill>
              </a:rPr>
              <a:t>空き家所有者の意思確認（空き家物件の発掘）</a:t>
            </a:r>
            <a:endParaRPr lang="en-US" altLang="ja-JP" sz="1600" dirty="0" smtClean="0">
              <a:solidFill>
                <a:prstClr val="black"/>
              </a:solidFill>
            </a:endParaRPr>
          </a:p>
          <a:p>
            <a:pPr marL="0" indent="0">
              <a:buFont typeface="Wingdings" panose="05000000000000000000" pitchFamily="2" charset="2"/>
              <a:buNone/>
            </a:pPr>
            <a:r>
              <a:rPr lang="ja-JP" altLang="en-US" sz="1400" dirty="0">
                <a:solidFill>
                  <a:prstClr val="black"/>
                </a:solidFill>
              </a:rPr>
              <a:t>・</a:t>
            </a:r>
            <a:r>
              <a:rPr lang="ja-JP" altLang="en-US" sz="1400" u="sng" dirty="0">
                <a:solidFill>
                  <a:srgbClr val="FF0000"/>
                </a:solidFill>
              </a:rPr>
              <a:t>行政の持つ情報を活用</a:t>
            </a:r>
            <a:r>
              <a:rPr lang="ja-JP" altLang="en-US" sz="1400" dirty="0">
                <a:solidFill>
                  <a:prstClr val="black"/>
                </a:solidFill>
              </a:rPr>
              <a:t>することで、積極的に空き家の所有者とコンタクトを取り、</a:t>
            </a:r>
            <a:r>
              <a:rPr lang="ja-JP" altLang="en-US" sz="1400" dirty="0" smtClean="0">
                <a:solidFill>
                  <a:prstClr val="black"/>
                </a:solidFill>
              </a:rPr>
              <a:t>空き家情報バンク</a:t>
            </a:r>
            <a:r>
              <a:rPr lang="ja-JP" altLang="en-US" sz="1400" dirty="0">
                <a:solidFill>
                  <a:prstClr val="black"/>
                </a:solidFill>
              </a:rPr>
              <a:t>を紹介するとともに、</a:t>
            </a:r>
            <a:r>
              <a:rPr lang="ja-JP" altLang="en-US" sz="1400" u="sng" dirty="0">
                <a:solidFill>
                  <a:srgbClr val="FF0000"/>
                </a:solidFill>
              </a:rPr>
              <a:t>登録への意思確認</a:t>
            </a:r>
            <a:r>
              <a:rPr lang="ja-JP" altLang="en-US" sz="1400" dirty="0">
                <a:solidFill>
                  <a:prstClr val="black"/>
                </a:solidFill>
              </a:rPr>
              <a:t>を</a:t>
            </a:r>
            <a:r>
              <a:rPr lang="ja-JP" altLang="en-US" sz="1400" dirty="0" smtClean="0">
                <a:solidFill>
                  <a:prstClr val="black"/>
                </a:solidFill>
              </a:rPr>
              <a:t>行う。</a:t>
            </a:r>
            <a:endParaRPr lang="en-US" altLang="ja-JP" sz="1400" dirty="0" smtClean="0">
              <a:solidFill>
                <a:prstClr val="black"/>
              </a:solidFill>
            </a:endParaRPr>
          </a:p>
          <a:p>
            <a:pPr marL="0" indent="0">
              <a:buFont typeface="Wingdings" panose="05000000000000000000" pitchFamily="2" charset="2"/>
              <a:buNone/>
            </a:pPr>
            <a:endParaRPr lang="en-US" altLang="ja-JP" sz="1400" dirty="0" smtClean="0">
              <a:solidFill>
                <a:prstClr val="black"/>
              </a:solidFill>
            </a:endParaRPr>
          </a:p>
          <a:p>
            <a:pPr marL="0" indent="0">
              <a:buFont typeface="Wingdings" panose="05000000000000000000" pitchFamily="2" charset="2"/>
              <a:buNone/>
            </a:pPr>
            <a:endParaRPr lang="en-US" altLang="ja-JP" sz="1400" dirty="0" smtClean="0">
              <a:solidFill>
                <a:prstClr val="black"/>
              </a:solidFill>
            </a:endParaRPr>
          </a:p>
          <a:p>
            <a:r>
              <a:rPr lang="ja-JP" altLang="en-US" sz="1600" dirty="0" smtClean="0">
                <a:solidFill>
                  <a:prstClr val="black"/>
                </a:solidFill>
              </a:rPr>
              <a:t>空き家流通へ向けた支援</a:t>
            </a:r>
            <a:endParaRPr lang="en-US" altLang="ja-JP" sz="1600" dirty="0" smtClean="0">
              <a:solidFill>
                <a:prstClr val="black"/>
              </a:solidFill>
            </a:endParaRPr>
          </a:p>
          <a:p>
            <a:pPr marL="0" indent="0">
              <a:buFont typeface="Wingdings" panose="05000000000000000000" pitchFamily="2" charset="2"/>
              <a:buNone/>
            </a:pPr>
            <a:r>
              <a:rPr lang="ja-JP" altLang="en-US" sz="1400" dirty="0" smtClean="0">
                <a:solidFill>
                  <a:prstClr val="black"/>
                </a:solidFill>
              </a:rPr>
              <a:t>・</a:t>
            </a:r>
            <a:r>
              <a:rPr lang="ja-JP" altLang="en-US" sz="1400" u="sng" dirty="0">
                <a:solidFill>
                  <a:srgbClr val="FF0000"/>
                </a:solidFill>
              </a:rPr>
              <a:t>公益社団法人富山県宅地建物取引業協会高岡支部</a:t>
            </a:r>
            <a:r>
              <a:rPr lang="ja-JP" altLang="en-US" sz="1400" u="sng" dirty="0" smtClean="0">
                <a:solidFill>
                  <a:srgbClr val="FF0000"/>
                </a:solidFill>
              </a:rPr>
              <a:t>とタイアップし、登録希望者の空き家を診断する</a:t>
            </a:r>
            <a:r>
              <a:rPr lang="ja-JP" altLang="en-US" sz="1400" dirty="0" smtClean="0">
                <a:solidFill>
                  <a:prstClr val="black"/>
                </a:solidFill>
              </a:rPr>
              <a:t>。</a:t>
            </a:r>
            <a:endParaRPr lang="en-US" altLang="ja-JP" sz="1400" dirty="0" smtClean="0">
              <a:solidFill>
                <a:prstClr val="black"/>
              </a:solidFill>
            </a:endParaRPr>
          </a:p>
          <a:p>
            <a:pPr marL="0" indent="0">
              <a:buFont typeface="Wingdings" panose="05000000000000000000" pitchFamily="2" charset="2"/>
              <a:buNone/>
            </a:pPr>
            <a:r>
              <a:rPr lang="ja-JP" altLang="en-US" sz="1400" dirty="0" smtClean="0">
                <a:solidFill>
                  <a:prstClr val="black"/>
                </a:solidFill>
              </a:rPr>
              <a:t>・診断の結果、直ちに流通させることの難しい空き家（仏壇等の家財道具が残っている等）については、</a:t>
            </a:r>
            <a:r>
              <a:rPr lang="ja-JP" altLang="en-US" sz="1400" u="sng" dirty="0" smtClean="0">
                <a:solidFill>
                  <a:srgbClr val="FF0000"/>
                </a:solidFill>
              </a:rPr>
              <a:t>空き家カルテを作成</a:t>
            </a:r>
            <a:r>
              <a:rPr lang="ja-JP" altLang="en-US" sz="1400" dirty="0" smtClean="0">
                <a:solidFill>
                  <a:prstClr val="black"/>
                </a:solidFill>
              </a:rPr>
              <a:t>して</a:t>
            </a:r>
            <a:r>
              <a:rPr lang="ja-JP" altLang="en-US" sz="1400" u="sng" dirty="0" smtClean="0">
                <a:solidFill>
                  <a:srgbClr val="FF0000"/>
                </a:solidFill>
              </a:rPr>
              <a:t>現状の問題点</a:t>
            </a:r>
            <a:r>
              <a:rPr lang="ja-JP" altLang="en-US" sz="1400" u="sng" dirty="0">
                <a:solidFill>
                  <a:srgbClr val="FF0000"/>
                </a:solidFill>
              </a:rPr>
              <a:t>と解決策</a:t>
            </a:r>
            <a:r>
              <a:rPr lang="ja-JP" altLang="en-US" sz="1400" u="sng" dirty="0" smtClean="0">
                <a:solidFill>
                  <a:srgbClr val="FF0000"/>
                </a:solidFill>
              </a:rPr>
              <a:t>を整理し、有効活用可能な物件については、移住</a:t>
            </a:r>
            <a:r>
              <a:rPr lang="ja-JP" altLang="en-US" sz="1400" u="sng" dirty="0">
                <a:solidFill>
                  <a:srgbClr val="FF0000"/>
                </a:solidFill>
              </a:rPr>
              <a:t>希望者と空き家所有者とのマッチング</a:t>
            </a:r>
            <a:r>
              <a:rPr lang="ja-JP" altLang="en-US" sz="1400" dirty="0">
                <a:solidFill>
                  <a:prstClr val="black"/>
                </a:solidFill>
              </a:rPr>
              <a:t>を</a:t>
            </a:r>
            <a:r>
              <a:rPr lang="ja-JP" altLang="en-US" sz="1400" dirty="0" smtClean="0">
                <a:solidFill>
                  <a:prstClr val="black"/>
                </a:solidFill>
              </a:rPr>
              <a:t>行う。</a:t>
            </a:r>
            <a:endParaRPr lang="en-US" altLang="ja-JP" sz="1400" dirty="0">
              <a:solidFill>
                <a:prstClr val="black"/>
              </a:solidFill>
            </a:endParaRPr>
          </a:p>
          <a:p>
            <a:pPr marL="0" indent="0">
              <a:buFont typeface="Wingdings" panose="05000000000000000000" pitchFamily="2" charset="2"/>
              <a:buNone/>
            </a:pPr>
            <a:endParaRPr lang="en-US" altLang="ja-JP" sz="1600" dirty="0" smtClean="0">
              <a:solidFill>
                <a:prstClr val="black"/>
              </a:solidFill>
            </a:endParaRPr>
          </a:p>
        </p:txBody>
      </p:sp>
      <p:sp>
        <p:nvSpPr>
          <p:cNvPr id="7" name="タイトル 1"/>
          <p:cNvSpPr txBox="1">
            <a:spLocks/>
          </p:cNvSpPr>
          <p:nvPr/>
        </p:nvSpPr>
        <p:spPr>
          <a:xfrm>
            <a:off x="0" y="718852"/>
            <a:ext cx="9144001" cy="26168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1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dirty="0" smtClean="0">
                <a:solidFill>
                  <a:prstClr val="black">
                    <a:lumMod val="75000"/>
                    <a:lumOff val="25000"/>
                  </a:prstClr>
                </a:solidFill>
              </a:rPr>
              <a:t>○平成３０年度の取り組みについて</a:t>
            </a:r>
            <a:endParaRPr lang="ja-JP" altLang="en-US" sz="2400" dirty="0">
              <a:solidFill>
                <a:prstClr val="black">
                  <a:lumMod val="75000"/>
                  <a:lumOff val="25000"/>
                </a:prstClr>
              </a:solidFill>
            </a:endParaRPr>
          </a:p>
        </p:txBody>
      </p:sp>
      <p:sp>
        <p:nvSpPr>
          <p:cNvPr id="6" name="下矢印 5"/>
          <p:cNvSpPr/>
          <p:nvPr/>
        </p:nvSpPr>
        <p:spPr>
          <a:xfrm>
            <a:off x="4295103" y="2495740"/>
            <a:ext cx="579549" cy="296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764317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err="1"/>
              <a:t>ひみ</a:t>
            </a:r>
            <a:r>
              <a:rPr lang="ja-JP" altLang="en-US" dirty="0"/>
              <a:t>食文化推進</a:t>
            </a:r>
            <a:r>
              <a:rPr lang="ja-JP" altLang="en-US" dirty="0" smtClean="0"/>
              <a:t>事業</a:t>
            </a:r>
            <a:r>
              <a:rPr lang="en-US" altLang="ja-JP" dirty="0" smtClean="0"/>
              <a:t/>
            </a:r>
            <a:br>
              <a:rPr lang="en-US" altLang="ja-JP" dirty="0" smtClean="0"/>
            </a:br>
            <a:r>
              <a:rPr lang="ja-JP" altLang="en-US" sz="1600" dirty="0"/>
              <a:t>（計画期間　平成</a:t>
            </a:r>
            <a:r>
              <a:rPr lang="ja-JP" altLang="en-US" sz="1600" dirty="0" smtClean="0"/>
              <a:t>２９年度</a:t>
            </a:r>
            <a:r>
              <a:rPr lang="ja-JP" altLang="en-US" sz="1600" dirty="0"/>
              <a:t>から平成</a:t>
            </a:r>
            <a:r>
              <a:rPr lang="ja-JP" altLang="en-US" sz="1600" dirty="0" smtClean="0"/>
              <a:t>３１年度</a:t>
            </a:r>
            <a:r>
              <a:rPr lang="ja-JP" altLang="en-US" sz="1600" dirty="0"/>
              <a:t>）</a:t>
            </a:r>
            <a:endParaRPr kumimoji="1" lang="ja-JP" altLang="en-US" sz="1600" dirty="0"/>
          </a:p>
        </p:txBody>
      </p:sp>
      <p:sp>
        <p:nvSpPr>
          <p:cNvPr id="4" name="スライド番号プレースホルダー 7"/>
          <p:cNvSpPr>
            <a:spLocks noGrp="1"/>
          </p:cNvSpPr>
          <p:nvPr>
            <p:ph type="sldNum" sz="quarter" idx="12"/>
          </p:nvPr>
        </p:nvSpPr>
        <p:spPr>
          <a:xfrm>
            <a:off x="7086600" y="348802"/>
            <a:ext cx="2057400" cy="538034"/>
          </a:xfrm>
        </p:spPr>
        <p:txBody>
          <a:bodyPr/>
          <a:lstStyle/>
          <a:p>
            <a:r>
              <a:rPr lang="ja-JP" altLang="en-US" sz="1400" dirty="0" smtClean="0">
                <a:solidFill>
                  <a:prstClr val="black">
                    <a:lumMod val="75000"/>
                    <a:lumOff val="25000"/>
                  </a:prstClr>
                </a:solidFill>
              </a:rPr>
              <a:t>１</a:t>
            </a:r>
            <a:r>
              <a:rPr lang="en-US" altLang="ja-JP" sz="1400" dirty="0" smtClean="0">
                <a:solidFill>
                  <a:prstClr val="black">
                    <a:lumMod val="75000"/>
                    <a:lumOff val="25000"/>
                  </a:prstClr>
                </a:solidFill>
              </a:rPr>
              <a:t>1</a:t>
            </a:r>
          </a:p>
        </p:txBody>
      </p:sp>
    </p:spTree>
    <p:extLst>
      <p:ext uri="{BB962C8B-B14F-4D97-AF65-F5344CB8AC3E}">
        <p14:creationId xmlns:p14="http://schemas.microsoft.com/office/powerpoint/2010/main" val="4125485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567601"/>
            <a:ext cx="8672945" cy="319235"/>
          </a:xfrm>
        </p:spPr>
        <p:txBody>
          <a:bodyPr/>
          <a:lstStyle/>
          <a:p>
            <a:r>
              <a:rPr lang="ja-JP" altLang="en-US" sz="2400" dirty="0"/>
              <a:t>○</a:t>
            </a:r>
            <a:r>
              <a:rPr lang="ja-JP" altLang="en-US" sz="2400" dirty="0" err="1"/>
              <a:t>ひみ</a:t>
            </a:r>
            <a:r>
              <a:rPr lang="ja-JP" altLang="en-US" sz="2400" dirty="0"/>
              <a:t>食文化推進</a:t>
            </a:r>
            <a:r>
              <a:rPr lang="ja-JP" altLang="en-US" sz="2400" dirty="0" smtClean="0"/>
              <a:t>事業について</a:t>
            </a:r>
            <a:endParaRPr kumimoji="1" lang="ja-JP" altLang="en-US" sz="2400" dirty="0"/>
          </a:p>
        </p:txBody>
      </p:sp>
      <p:sp>
        <p:nvSpPr>
          <p:cNvPr id="6" name="正方形/長方形 5"/>
          <p:cNvSpPr/>
          <p:nvPr/>
        </p:nvSpPr>
        <p:spPr>
          <a:xfrm>
            <a:off x="5576739" y="3485144"/>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事業所数の</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維持</a:t>
            </a:r>
          </a:p>
        </p:txBody>
      </p:sp>
      <p:sp>
        <p:nvSpPr>
          <p:cNvPr id="7" name="正方形/長方形 6"/>
          <p:cNvSpPr/>
          <p:nvPr/>
        </p:nvSpPr>
        <p:spPr>
          <a:xfrm>
            <a:off x="5576739" y="5341193"/>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雇用者数の</a:t>
            </a:r>
            <a: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維持・増加</a:t>
            </a:r>
          </a:p>
        </p:txBody>
      </p:sp>
      <p:sp>
        <p:nvSpPr>
          <p:cNvPr id="24" name="正方形/長方形 23"/>
          <p:cNvSpPr/>
          <p:nvPr/>
        </p:nvSpPr>
        <p:spPr>
          <a:xfrm>
            <a:off x="3708299" y="4859958"/>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賃金の向上</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費用の低減と相反</a:t>
            </a:r>
          </a:p>
        </p:txBody>
      </p:sp>
      <p:sp>
        <p:nvSpPr>
          <p:cNvPr id="25" name="正方形/長方形 24"/>
          <p:cNvSpPr/>
          <p:nvPr/>
        </p:nvSpPr>
        <p:spPr>
          <a:xfrm>
            <a:off x="3708299" y="5809212"/>
            <a:ext cx="1600200" cy="957775"/>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労働の魅力の</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向上</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（やりがい、</a:t>
            </a:r>
            <a: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労働条件等）</a:t>
            </a:r>
            <a:endParaRPr lang="en-US" altLang="ja-JP"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3708299" y="3910703"/>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利益の確保</a:t>
            </a:r>
          </a:p>
        </p:txBody>
      </p:sp>
      <p:sp>
        <p:nvSpPr>
          <p:cNvPr id="27" name="正方形/長方形 26"/>
          <p:cNvSpPr/>
          <p:nvPr/>
        </p:nvSpPr>
        <p:spPr>
          <a:xfrm>
            <a:off x="1897013" y="4859958"/>
            <a:ext cx="1600200" cy="799896"/>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売上の向上</a:t>
            </a:r>
            <a: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（消費の拡大）</a:t>
            </a:r>
          </a:p>
        </p:txBody>
      </p:sp>
      <p:sp>
        <p:nvSpPr>
          <p:cNvPr id="28" name="正方形/長方形 27"/>
          <p:cNvSpPr/>
          <p:nvPr/>
        </p:nvSpPr>
        <p:spPr>
          <a:xfrm>
            <a:off x="1897013" y="3910703"/>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費用の低減</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賃金の向上と相反</a:t>
            </a:r>
            <a: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する部分あり</a:t>
            </a:r>
          </a:p>
        </p:txBody>
      </p:sp>
      <p:sp>
        <p:nvSpPr>
          <p:cNvPr id="50" name="正方形/長方形 49"/>
          <p:cNvSpPr/>
          <p:nvPr/>
        </p:nvSpPr>
        <p:spPr>
          <a:xfrm>
            <a:off x="3708299" y="2880582"/>
            <a:ext cx="1600200" cy="880762"/>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担い手の確保</a:t>
            </a:r>
            <a: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（事業承継、新規参入、業態転換）</a:t>
            </a:r>
          </a:p>
        </p:txBody>
      </p:sp>
      <p:sp>
        <p:nvSpPr>
          <p:cNvPr id="13" name="正方形/長方形 12"/>
          <p:cNvSpPr/>
          <p:nvPr/>
        </p:nvSpPr>
        <p:spPr>
          <a:xfrm>
            <a:off x="85727" y="4460010"/>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顧客数の</a:t>
            </a:r>
            <a: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維持・増加</a:t>
            </a:r>
          </a:p>
        </p:txBody>
      </p:sp>
      <p:sp>
        <p:nvSpPr>
          <p:cNvPr id="14" name="正方形/長方形 13"/>
          <p:cNvSpPr/>
          <p:nvPr/>
        </p:nvSpPr>
        <p:spPr>
          <a:xfrm>
            <a:off x="85727" y="5478705"/>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顧客あたり</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単価の増加</a:t>
            </a:r>
          </a:p>
        </p:txBody>
      </p:sp>
      <p:cxnSp>
        <p:nvCxnSpPr>
          <p:cNvPr id="15" name="直線矢印コネクタ 14"/>
          <p:cNvCxnSpPr>
            <a:stCxn id="13" idx="3"/>
            <a:endCxn id="27" idx="1"/>
          </p:cNvCxnSpPr>
          <p:nvPr/>
        </p:nvCxnSpPr>
        <p:spPr>
          <a:xfrm>
            <a:off x="1685927" y="4859958"/>
            <a:ext cx="211086" cy="399948"/>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4" idx="3"/>
            <a:endCxn id="27" idx="1"/>
          </p:cNvCxnSpPr>
          <p:nvPr/>
        </p:nvCxnSpPr>
        <p:spPr>
          <a:xfrm flipV="1">
            <a:off x="1685927" y="5259906"/>
            <a:ext cx="211086" cy="618747"/>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28" idx="3"/>
            <a:endCxn id="26" idx="1"/>
          </p:cNvCxnSpPr>
          <p:nvPr/>
        </p:nvCxnSpPr>
        <p:spPr>
          <a:xfrm>
            <a:off x="3497213" y="4310651"/>
            <a:ext cx="211086" cy="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7" idx="3"/>
            <a:endCxn id="24" idx="1"/>
          </p:cNvCxnSpPr>
          <p:nvPr/>
        </p:nvCxnSpPr>
        <p:spPr>
          <a:xfrm>
            <a:off x="3497213" y="5259906"/>
            <a:ext cx="211086" cy="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7" idx="3"/>
            <a:endCxn id="25" idx="1"/>
          </p:cNvCxnSpPr>
          <p:nvPr/>
        </p:nvCxnSpPr>
        <p:spPr>
          <a:xfrm>
            <a:off x="3497213" y="5259906"/>
            <a:ext cx="211086" cy="1028194"/>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6" idx="0"/>
          </p:cNvCxnSpPr>
          <p:nvPr/>
        </p:nvCxnSpPr>
        <p:spPr>
          <a:xfrm flipV="1">
            <a:off x="4508399" y="3761344"/>
            <a:ext cx="0" cy="14935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27" idx="3"/>
            <a:endCxn id="26" idx="1"/>
          </p:cNvCxnSpPr>
          <p:nvPr/>
        </p:nvCxnSpPr>
        <p:spPr>
          <a:xfrm flipV="1">
            <a:off x="3497213" y="4310651"/>
            <a:ext cx="211086" cy="949255"/>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7405539" y="4413169"/>
            <a:ext cx="1600200" cy="79989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目指すもの＝</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魚のまちで</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あり続ける</a:t>
            </a:r>
          </a:p>
        </p:txBody>
      </p:sp>
      <p:cxnSp>
        <p:nvCxnSpPr>
          <p:cNvPr id="39" name="直線矢印コネクタ 38"/>
          <p:cNvCxnSpPr/>
          <p:nvPr/>
        </p:nvCxnSpPr>
        <p:spPr>
          <a:xfrm>
            <a:off x="7176939" y="3945147"/>
            <a:ext cx="228600" cy="86797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7" idx="3"/>
          </p:cNvCxnSpPr>
          <p:nvPr/>
        </p:nvCxnSpPr>
        <p:spPr>
          <a:xfrm flipV="1">
            <a:off x="7176939" y="4813117"/>
            <a:ext cx="228600" cy="928024"/>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50" idx="3"/>
            <a:endCxn id="6" idx="1"/>
          </p:cNvCxnSpPr>
          <p:nvPr/>
        </p:nvCxnSpPr>
        <p:spPr>
          <a:xfrm>
            <a:off x="5308499" y="3320963"/>
            <a:ext cx="268240" cy="56412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208599" y="2893195"/>
            <a:ext cx="2646878" cy="338554"/>
          </a:xfrm>
          <a:prstGeom prst="rect">
            <a:avLst/>
          </a:prstGeom>
          <a:noFill/>
        </p:spPr>
        <p:txBody>
          <a:bodyPr wrap="none" rtlCol="0">
            <a:spAutoFit/>
          </a:bodyPr>
          <a:lstStyle/>
          <a:p>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＜目標に至るまでの過程＞</a:t>
            </a:r>
          </a:p>
        </p:txBody>
      </p:sp>
      <p:cxnSp>
        <p:nvCxnSpPr>
          <p:cNvPr id="51" name="直線矢印コネクタ 50"/>
          <p:cNvCxnSpPr>
            <a:stCxn id="26" idx="3"/>
            <a:endCxn id="6" idx="1"/>
          </p:cNvCxnSpPr>
          <p:nvPr/>
        </p:nvCxnSpPr>
        <p:spPr>
          <a:xfrm flipV="1">
            <a:off x="5308499" y="3885092"/>
            <a:ext cx="268240" cy="42555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24" idx="3"/>
            <a:endCxn id="7" idx="1"/>
          </p:cNvCxnSpPr>
          <p:nvPr/>
        </p:nvCxnSpPr>
        <p:spPr>
          <a:xfrm>
            <a:off x="5308499" y="5259906"/>
            <a:ext cx="268240" cy="481235"/>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stCxn id="7" idx="0"/>
            <a:endCxn id="6" idx="2"/>
          </p:cNvCxnSpPr>
          <p:nvPr/>
        </p:nvCxnSpPr>
        <p:spPr>
          <a:xfrm flipV="1">
            <a:off x="6376839" y="4285040"/>
            <a:ext cx="0" cy="105615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5" idx="3"/>
            <a:endCxn id="7" idx="1"/>
          </p:cNvCxnSpPr>
          <p:nvPr/>
        </p:nvCxnSpPr>
        <p:spPr>
          <a:xfrm flipV="1">
            <a:off x="5308499" y="5741141"/>
            <a:ext cx="268240" cy="54695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7"/>
          <p:cNvSpPr>
            <a:spLocks noGrp="1"/>
          </p:cNvSpPr>
          <p:nvPr>
            <p:ph type="sldNum" sz="quarter" idx="12"/>
          </p:nvPr>
        </p:nvSpPr>
        <p:spPr>
          <a:xfrm>
            <a:off x="7086600" y="348802"/>
            <a:ext cx="2057400" cy="538034"/>
          </a:xfrm>
        </p:spPr>
        <p:txBody>
          <a:bodyPr/>
          <a:lstStyle/>
          <a:p>
            <a:r>
              <a:rPr lang="ja-JP" altLang="en-US" sz="1400" dirty="0" smtClean="0">
                <a:solidFill>
                  <a:prstClr val="black">
                    <a:lumMod val="75000"/>
                    <a:lumOff val="25000"/>
                  </a:prstClr>
                </a:solidFill>
              </a:rPr>
              <a:t>１２</a:t>
            </a:r>
            <a:endParaRPr lang="ja-JP" altLang="en-US" sz="1400" dirty="0">
              <a:solidFill>
                <a:prstClr val="black">
                  <a:lumMod val="75000"/>
                  <a:lumOff val="25000"/>
                </a:prstClr>
              </a:solidFill>
            </a:endParaRPr>
          </a:p>
        </p:txBody>
      </p:sp>
      <p:sp>
        <p:nvSpPr>
          <p:cNvPr id="32" name="正方形/長方形 31"/>
          <p:cNvSpPr/>
          <p:nvPr/>
        </p:nvSpPr>
        <p:spPr>
          <a:xfrm>
            <a:off x="0" y="1038373"/>
            <a:ext cx="9144001" cy="1747845"/>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＜魚食文化リーディングプロジェクトとは＞</a:t>
            </a:r>
          </a:p>
          <a:p>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市内の水産関連の事業者数が減少すると考えられる中、「魚食文化をリードするまち氷見」の実現をより確実、強固なものにし、</a:t>
            </a:r>
            <a:r>
              <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年先も氷見が魚のまちであり続けるために、市内の水産関連業等を振興する</a:t>
            </a: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ための方策を考える</a:t>
            </a:r>
            <a:r>
              <a:rPr lang="ja-JP" altLang="en-US" sz="14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もの。</a:t>
            </a:r>
            <a:endPar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魚食文化の普及による氷見市内の</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水産関連業等の産業振興≒売上の拡大（消費の拡大）</a:t>
            </a: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考える。</a:t>
            </a:r>
            <a:r>
              <a:rPr lang="en-US" altLang="ja-JP"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厳密には、「売上－市外からの調達が必要な原材料の原価」の拡大</a:t>
            </a:r>
          </a:p>
        </p:txBody>
      </p:sp>
    </p:spTree>
    <p:extLst>
      <p:ext uri="{BB962C8B-B14F-4D97-AF65-F5344CB8AC3E}">
        <p14:creationId xmlns:p14="http://schemas.microsoft.com/office/powerpoint/2010/main" val="1618849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○平成</a:t>
            </a:r>
            <a:r>
              <a:rPr kumimoji="1" lang="en-US" altLang="ja-JP" dirty="0" smtClean="0"/>
              <a:t>29</a:t>
            </a:r>
            <a:r>
              <a:rPr kumimoji="1" lang="ja-JP" altLang="en-US" dirty="0" smtClean="0"/>
              <a:t>年度実施事業について</a:t>
            </a:r>
            <a:endParaRPr kumimoji="1" lang="ja-JP" altLang="en-US" dirty="0"/>
          </a:p>
        </p:txBody>
      </p:sp>
      <p:sp>
        <p:nvSpPr>
          <p:cNvPr id="5" name="コンテンツ プレースホルダー 4"/>
          <p:cNvSpPr>
            <a:spLocks noGrp="1"/>
          </p:cNvSpPr>
          <p:nvPr>
            <p:ph idx="1"/>
          </p:nvPr>
        </p:nvSpPr>
        <p:spPr>
          <a:xfrm>
            <a:off x="-1" y="1407539"/>
            <a:ext cx="9144000" cy="1479177"/>
          </a:xfrm>
        </p:spPr>
        <p:txBody>
          <a:bodyPr/>
          <a:lstStyle/>
          <a:p>
            <a:pPr marL="0" indent="0">
              <a:buNone/>
            </a:pPr>
            <a:r>
              <a:rPr lang="ja-JP" altLang="en-US" u="sng" dirty="0" smtClean="0"/>
              <a:t>■</a:t>
            </a:r>
            <a:r>
              <a:rPr lang="ja-JP" altLang="en-US" sz="1600" u="sng" dirty="0" smtClean="0"/>
              <a:t>地域商社立ち上げに向けての実証実験</a:t>
            </a:r>
            <a:endParaRPr lang="en-US" altLang="ja-JP" sz="1600" u="sng" dirty="0" smtClean="0"/>
          </a:p>
          <a:p>
            <a:pPr marL="0" indent="0">
              <a:buNone/>
            </a:pPr>
            <a:r>
              <a:rPr lang="ja-JP" altLang="en-US" dirty="0"/>
              <a:t>　</a:t>
            </a:r>
            <a:r>
              <a:rPr lang="ja-JP" altLang="en-US" sz="1200" dirty="0" smtClean="0"/>
              <a:t>氷見市内のまだ知られていない農産物、加工品等の新たな販路拡大のための地域商社の立ち上げに向けた実証実験として、ＨＰ「極み！</a:t>
            </a:r>
            <a:r>
              <a:rPr lang="ja-JP" altLang="en-US" sz="1200" dirty="0" err="1" smtClean="0"/>
              <a:t>とれとれ</a:t>
            </a:r>
            <a:r>
              <a:rPr lang="ja-JP" altLang="en-US" sz="1200" dirty="0" smtClean="0"/>
              <a:t>氷見」を立ち上げ、ネット販売を開始した。</a:t>
            </a:r>
            <a:endParaRPr lang="en-US" altLang="ja-JP" sz="1200" dirty="0" smtClean="0"/>
          </a:p>
          <a:p>
            <a:pPr marL="0" indent="0">
              <a:buNone/>
            </a:pPr>
            <a:endParaRPr lang="en-US" altLang="ja-JP" sz="1200" dirty="0"/>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lumMod val="75000"/>
                    <a:lumOff val="25000"/>
                  </a:prstClr>
                </a:solidFill>
              </a:rPr>
              <a:t>１３</a:t>
            </a:r>
            <a:endParaRPr lang="ja-JP" altLang="en-US" dirty="0">
              <a:solidFill>
                <a:prstClr val="black">
                  <a:lumMod val="75000"/>
                  <a:lumOff val="25000"/>
                </a:prstClr>
              </a:solidFill>
            </a:endParaRPr>
          </a:p>
        </p:txBody>
      </p:sp>
      <p:sp>
        <p:nvSpPr>
          <p:cNvPr id="8" name="テキスト ボックス 7"/>
          <p:cNvSpPr txBox="1"/>
          <p:nvPr/>
        </p:nvSpPr>
        <p:spPr>
          <a:xfrm>
            <a:off x="-1" y="2127325"/>
            <a:ext cx="6907306" cy="461665"/>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事業期間　　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日から平成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日まで</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売上額　　　総額　９１１，１６８円</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 y="1038207"/>
            <a:ext cx="7718612"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＜販路拡大のための</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取り組み＞</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116539" y="2578940"/>
            <a:ext cx="8910919" cy="492443"/>
          </a:xfrm>
          <a:prstGeom prst="rect">
            <a:avLst/>
          </a:prstGeom>
          <a:noFill/>
        </p:spPr>
        <p:txBody>
          <a:bodyPr wrap="square" rtlCol="0">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・市の自然景観、観光動画などを並行してアップすることで</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特産品だけでなく、氷見の土地柄も合わせてＰＲ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コンテンツ プレースホルダー 4"/>
          <p:cNvSpPr txBox="1">
            <a:spLocks/>
          </p:cNvSpPr>
          <p:nvPr/>
        </p:nvSpPr>
        <p:spPr>
          <a:xfrm>
            <a:off x="-116543" y="3304989"/>
            <a:ext cx="9144000" cy="79524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u="sng" dirty="0" smtClean="0"/>
              <a:t>■</a:t>
            </a:r>
            <a:r>
              <a:rPr lang="ja-JP" altLang="en-US" sz="1600" u="sng" dirty="0" smtClean="0"/>
              <a:t>アンテナショップの設置</a:t>
            </a:r>
            <a:endParaRPr lang="en-US" altLang="ja-JP" sz="1600" u="sng" dirty="0" smtClean="0"/>
          </a:p>
          <a:p>
            <a:pPr marL="0" indent="0">
              <a:buFont typeface="Wingdings" panose="05000000000000000000" pitchFamily="2" charset="2"/>
              <a:buNone/>
            </a:pPr>
            <a:r>
              <a:rPr lang="ja-JP" altLang="en-US" dirty="0" smtClean="0"/>
              <a:t>　</a:t>
            </a:r>
            <a:r>
              <a:rPr lang="ja-JP" altLang="en-US" sz="1200" dirty="0" smtClean="0"/>
              <a:t>販路拡大の可能性を実証実験するため、大阪（阪神百貨店梅田本店）にアンテナショップを出店し、消費者調査や今後の常設出店の可能性について調査した。</a:t>
            </a:r>
            <a:endParaRPr lang="en-US" altLang="ja-JP" sz="1200" dirty="0"/>
          </a:p>
        </p:txBody>
      </p:sp>
      <p:sp>
        <p:nvSpPr>
          <p:cNvPr id="13" name="テキスト ボックス 12"/>
          <p:cNvSpPr txBox="1"/>
          <p:nvPr/>
        </p:nvSpPr>
        <p:spPr>
          <a:xfrm>
            <a:off x="198575" y="4104022"/>
            <a:ext cx="5972174" cy="646331"/>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事業期間　　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日から</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実施期間　　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日から</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日（１２日間）</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売上額　　　総額　３３６，２３３円</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16539" y="4691833"/>
            <a:ext cx="9144000" cy="461665"/>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商品が継続販売となり、２商品が百貨店の年末お歳暮カタログに採用</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されることと</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 name="コンテンツ プレースホルダー 4"/>
          <p:cNvSpPr txBox="1">
            <a:spLocks/>
          </p:cNvSpPr>
          <p:nvPr/>
        </p:nvSpPr>
        <p:spPr>
          <a:xfrm>
            <a:off x="0" y="5349512"/>
            <a:ext cx="9144000" cy="105030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lnSpc>
                <a:spcPts val="1320"/>
              </a:lnSpc>
              <a:spcBef>
                <a:spcPts val="600"/>
              </a:spcBef>
              <a:buFont typeface="Wingdings" panose="05000000000000000000" pitchFamily="2" charset="2"/>
              <a:buNone/>
            </a:pPr>
            <a:r>
              <a:rPr lang="ja-JP" altLang="en-US" sz="1600" u="sng" dirty="0" smtClean="0">
                <a:solidFill>
                  <a:prstClr val="black">
                    <a:lumMod val="75000"/>
                    <a:lumOff val="25000"/>
                  </a:prstClr>
                </a:solidFill>
              </a:rPr>
              <a:t>■シーフードショーへの出展</a:t>
            </a:r>
          </a:p>
          <a:p>
            <a:pPr marL="0" indent="0">
              <a:lnSpc>
                <a:spcPts val="1320"/>
              </a:lnSpc>
              <a:spcBef>
                <a:spcPts val="600"/>
              </a:spcBef>
              <a:buFont typeface="Wingdings" panose="05000000000000000000" pitchFamily="2" charset="2"/>
              <a:buNone/>
            </a:pPr>
            <a:r>
              <a:rPr lang="ja-JP" altLang="en-US" sz="1200" dirty="0" smtClean="0">
                <a:solidFill>
                  <a:prstClr val="black">
                    <a:lumMod val="75000"/>
                    <a:lumOff val="25000"/>
                  </a:prstClr>
                </a:solidFill>
              </a:rPr>
              <a:t>　氷見の特産品の水産関連業界への販路拡大のた</a:t>
            </a:r>
            <a:r>
              <a:rPr lang="ja-JP" altLang="en-US" sz="1200" dirty="0">
                <a:solidFill>
                  <a:prstClr val="black">
                    <a:lumMod val="75000"/>
                    <a:lumOff val="25000"/>
                  </a:prstClr>
                </a:solidFill>
              </a:rPr>
              <a:t>め</a:t>
            </a:r>
            <a:r>
              <a:rPr lang="ja-JP" altLang="en-US" sz="1200" dirty="0" smtClean="0">
                <a:solidFill>
                  <a:prstClr val="black">
                    <a:lumMod val="75000"/>
                    <a:lumOff val="25000"/>
                  </a:prstClr>
                </a:solidFill>
              </a:rPr>
              <a:t>、東京ビックサイトで開催された第１９回ジャパンインターナショナルシーフードショーへ出店しバイヤーとの商談成立を目指した。</a:t>
            </a:r>
          </a:p>
        </p:txBody>
      </p:sp>
      <p:sp>
        <p:nvSpPr>
          <p:cNvPr id="16" name="テキスト ボックス 15"/>
          <p:cNvSpPr txBox="1"/>
          <p:nvPr/>
        </p:nvSpPr>
        <p:spPr>
          <a:xfrm>
            <a:off x="-1" y="5997685"/>
            <a:ext cx="8945423" cy="461665"/>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・氷見の水産加工品に関心を示すバイヤー約６０名と接触することができ、今後の取引成立をめざし、各々商談を継続</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している。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63816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○平成</a:t>
            </a:r>
            <a:r>
              <a:rPr kumimoji="1" lang="en-US" altLang="ja-JP" dirty="0" smtClean="0"/>
              <a:t>29</a:t>
            </a:r>
            <a:r>
              <a:rPr kumimoji="1" lang="ja-JP" altLang="en-US" dirty="0" smtClean="0"/>
              <a:t>年度実施事業について</a:t>
            </a:r>
            <a:endParaRPr kumimoji="1" lang="ja-JP" altLang="en-US" dirty="0"/>
          </a:p>
        </p:txBody>
      </p:sp>
      <p:sp>
        <p:nvSpPr>
          <p:cNvPr id="5" name="コンテンツ プレースホルダー 4"/>
          <p:cNvSpPr>
            <a:spLocks noGrp="1"/>
          </p:cNvSpPr>
          <p:nvPr>
            <p:ph idx="1"/>
          </p:nvPr>
        </p:nvSpPr>
        <p:spPr>
          <a:xfrm>
            <a:off x="-1" y="1407539"/>
            <a:ext cx="9144000" cy="1479177"/>
          </a:xfrm>
        </p:spPr>
        <p:txBody>
          <a:bodyPr/>
          <a:lstStyle/>
          <a:p>
            <a:pPr marL="0" indent="0">
              <a:buNone/>
            </a:pPr>
            <a:r>
              <a:rPr lang="ja-JP" altLang="en-US" u="sng" dirty="0" smtClean="0"/>
              <a:t>■</a:t>
            </a:r>
            <a:r>
              <a:rPr lang="ja-JP" altLang="en-US" sz="1600" u="sng" dirty="0" err="1" smtClean="0"/>
              <a:t>ひみ</a:t>
            </a:r>
            <a:r>
              <a:rPr lang="ja-JP" altLang="en-US" sz="1600" u="sng" dirty="0" smtClean="0"/>
              <a:t>食彩まつりのＰ</a:t>
            </a:r>
            <a:r>
              <a:rPr lang="ja-JP" altLang="en-US" sz="1600" u="sng" dirty="0"/>
              <a:t>Ｒ</a:t>
            </a:r>
            <a:endParaRPr lang="en-US" altLang="ja-JP" sz="1600" u="sng" dirty="0" smtClean="0"/>
          </a:p>
          <a:p>
            <a:pPr marL="0" indent="0">
              <a:buNone/>
            </a:pPr>
            <a:r>
              <a:rPr lang="ja-JP" altLang="en-US" dirty="0"/>
              <a:t>　</a:t>
            </a:r>
            <a:r>
              <a:rPr lang="ja-JP" altLang="en-US" sz="1200" dirty="0" smtClean="0"/>
              <a:t>市内特産品の消費拡大を推進するために開催するイベント「</a:t>
            </a:r>
            <a:r>
              <a:rPr lang="ja-JP" altLang="en-US" sz="1200" dirty="0" err="1" smtClean="0"/>
              <a:t>ひみ</a:t>
            </a:r>
            <a:r>
              <a:rPr lang="ja-JP" altLang="en-US" sz="1200" dirty="0" smtClean="0"/>
              <a:t>食彩まつり」をポスター掲示やマスメディアへの広告掲載等をとおして</a:t>
            </a:r>
            <a:r>
              <a:rPr lang="en-US" altLang="ja-JP" sz="1200" dirty="0" smtClean="0"/>
              <a:t>PR</a:t>
            </a:r>
            <a:r>
              <a:rPr lang="ja-JP" altLang="en-US" sz="1200" dirty="0" smtClean="0"/>
              <a:t>することにより、市内はもとより県内外からの観光客を誘客し、一層の消費拡大をめざした。</a:t>
            </a:r>
            <a:endParaRPr lang="en-US" altLang="ja-JP" dirty="0"/>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lumMod val="75000"/>
                    <a:lumOff val="25000"/>
                  </a:prstClr>
                </a:solidFill>
              </a:rPr>
              <a:t>１４</a:t>
            </a:r>
            <a:endParaRPr lang="ja-JP" altLang="en-US" dirty="0">
              <a:solidFill>
                <a:prstClr val="black">
                  <a:lumMod val="75000"/>
                  <a:lumOff val="25000"/>
                </a:prstClr>
              </a:solidFill>
            </a:endParaRPr>
          </a:p>
        </p:txBody>
      </p:sp>
      <p:sp>
        <p:nvSpPr>
          <p:cNvPr id="8" name="テキスト ボックス 7"/>
          <p:cNvSpPr txBox="1"/>
          <p:nvPr/>
        </p:nvSpPr>
        <p:spPr>
          <a:xfrm>
            <a:off x="-3" y="2147127"/>
            <a:ext cx="9144002" cy="1415772"/>
          </a:xfrm>
          <a:prstGeom prst="rect">
            <a:avLst/>
          </a:prstGeom>
          <a:noFill/>
        </p:spPr>
        <p:txBody>
          <a:bodyPr wrap="square" rtlCol="0">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事業期間　　平成２９年９月５日～１２月１５日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開催日　　　平成２９年１０月２９日（日）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場所　　　　氷見市漁業文化交流センター周辺</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悪天候にもかかわらず約</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万３千人の来場があり、出店者アンケートでは８割以上の店舗が、売り上げが予想を上回ったと回答する結果</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となった。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 y="1038207"/>
            <a:ext cx="7718612"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＜観光消費キャンペーン＞</a:t>
            </a:r>
          </a:p>
        </p:txBody>
      </p:sp>
      <p:sp>
        <p:nvSpPr>
          <p:cNvPr id="11" name="コンテンツ プレースホルダー 4"/>
          <p:cNvSpPr txBox="1">
            <a:spLocks/>
          </p:cNvSpPr>
          <p:nvPr/>
        </p:nvSpPr>
        <p:spPr>
          <a:xfrm>
            <a:off x="-200026" y="4391025"/>
            <a:ext cx="9144000" cy="352176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endParaRPr lang="en-US" altLang="ja-JP" sz="1200" dirty="0" smtClean="0">
              <a:solidFill>
                <a:prstClr val="black">
                  <a:lumMod val="75000"/>
                  <a:lumOff val="25000"/>
                </a:prstClr>
              </a:solidFill>
            </a:endParaRPr>
          </a:p>
        </p:txBody>
      </p:sp>
      <p:sp>
        <p:nvSpPr>
          <p:cNvPr id="9" name="テキスト ボックス 8"/>
          <p:cNvSpPr txBox="1"/>
          <p:nvPr/>
        </p:nvSpPr>
        <p:spPr>
          <a:xfrm>
            <a:off x="-3" y="3601858"/>
            <a:ext cx="7718612"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＜域内消費キャンペーン＞</a:t>
            </a:r>
          </a:p>
        </p:txBody>
      </p:sp>
      <p:sp>
        <p:nvSpPr>
          <p:cNvPr id="12" name="コンテンツ プレースホルダー 4"/>
          <p:cNvSpPr txBox="1">
            <a:spLocks/>
          </p:cNvSpPr>
          <p:nvPr/>
        </p:nvSpPr>
        <p:spPr>
          <a:xfrm>
            <a:off x="0" y="3982734"/>
            <a:ext cx="9144000" cy="147917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600" u="sng" dirty="0" smtClean="0"/>
              <a:t>■「夜のまちなかグル巡り」の開催</a:t>
            </a:r>
            <a:endParaRPr lang="en-US" altLang="ja-JP" sz="1600" u="sng" dirty="0" smtClean="0"/>
          </a:p>
          <a:p>
            <a:pPr marL="0" indent="0">
              <a:buFont typeface="Wingdings" panose="05000000000000000000" pitchFamily="2" charset="2"/>
              <a:buNone/>
            </a:pPr>
            <a:r>
              <a:rPr lang="ja-JP" altLang="en-US" sz="1200" dirty="0" smtClean="0"/>
              <a:t>・市内飲食店（中心市街地）で、氷見の特産品を用いた料理を提供するイベント「夜のまちなかグル巡り」を開催し、氷見の食文化の発信により賑わいを創出し、地域内消費につなげた。</a:t>
            </a:r>
            <a:endParaRPr lang="en-US" altLang="ja-JP" sz="1200" dirty="0"/>
          </a:p>
        </p:txBody>
      </p:sp>
      <p:sp>
        <p:nvSpPr>
          <p:cNvPr id="13" name="テキスト ボックス 12"/>
          <p:cNvSpPr txBox="1"/>
          <p:nvPr/>
        </p:nvSpPr>
        <p:spPr>
          <a:xfrm>
            <a:off x="285469" y="4719501"/>
            <a:ext cx="8758518" cy="1311898"/>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事業期間　　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年７月７日から平成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年１月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日まで（月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　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回実施）</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実施内容　　中心市街地の飲食店（</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店舗）で使用可能な</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枚綴り）のチケットを販売し、氷</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見の食文化をテーマに魅力あるメニューを提供しました。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売上額　　　総額　３，８９１，０００円（３，０００円</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１，２９７組）</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0" y="5790387"/>
            <a:ext cx="9144000" cy="646331"/>
          </a:xfrm>
          <a:prstGeom prst="rect">
            <a:avLst/>
          </a:prstGeom>
          <a:noFill/>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多くの飲食店で、本イベントに合わせて新しいメニューを提供するなど、お客様のニーズを探りながら店の魅力アップを図った結果、新規客が来店することで客数・売上額が増加し、域内消費拡大につなぐこと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できた。</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8208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○平成</a:t>
            </a:r>
            <a:r>
              <a:rPr kumimoji="1" lang="en-US" altLang="ja-JP" dirty="0" smtClean="0"/>
              <a:t>29</a:t>
            </a:r>
            <a:r>
              <a:rPr kumimoji="1" lang="ja-JP" altLang="en-US" dirty="0" smtClean="0"/>
              <a:t>年度実施事業について</a:t>
            </a:r>
            <a:endParaRPr kumimoji="1" lang="ja-JP" altLang="en-US" dirty="0"/>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lumMod val="75000"/>
                    <a:lumOff val="25000"/>
                  </a:prstClr>
                </a:solidFill>
              </a:rPr>
              <a:t>１５</a:t>
            </a:r>
            <a:endParaRPr lang="ja-JP" altLang="en-US" dirty="0">
              <a:solidFill>
                <a:prstClr val="black">
                  <a:lumMod val="75000"/>
                  <a:lumOff val="25000"/>
                </a:prstClr>
              </a:solidFill>
            </a:endParaRPr>
          </a:p>
        </p:txBody>
      </p:sp>
      <p:sp>
        <p:nvSpPr>
          <p:cNvPr id="9" name="テキスト ボックス 8"/>
          <p:cNvSpPr txBox="1"/>
          <p:nvPr/>
        </p:nvSpPr>
        <p:spPr>
          <a:xfrm>
            <a:off x="0" y="1035244"/>
            <a:ext cx="7886706"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＜魚食文化伝承のための取り組み＞</a:t>
            </a:r>
          </a:p>
        </p:txBody>
      </p:sp>
      <p:sp>
        <p:nvSpPr>
          <p:cNvPr id="11" name="コンテンツ プレースホルダー 4"/>
          <p:cNvSpPr txBox="1">
            <a:spLocks/>
          </p:cNvSpPr>
          <p:nvPr/>
        </p:nvSpPr>
        <p:spPr>
          <a:xfrm>
            <a:off x="-6" y="1404577"/>
            <a:ext cx="9144006" cy="276198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600" u="sng" dirty="0" smtClean="0">
                <a:solidFill>
                  <a:prstClr val="black">
                    <a:lumMod val="75000"/>
                    <a:lumOff val="25000"/>
                  </a:prstClr>
                </a:solidFill>
              </a:rPr>
              <a:t>■キッチンカーを活用した移動料理教室の開催</a:t>
            </a:r>
            <a:endParaRPr lang="en-US" altLang="ja-JP" sz="1600" u="sng" dirty="0" smtClean="0">
              <a:solidFill>
                <a:prstClr val="black">
                  <a:lumMod val="75000"/>
                  <a:lumOff val="25000"/>
                </a:prstClr>
              </a:solidFill>
            </a:endParaRPr>
          </a:p>
          <a:p>
            <a:pPr marL="0" indent="0">
              <a:buFont typeface="Wingdings" panose="05000000000000000000" pitchFamily="2" charset="2"/>
              <a:buNone/>
            </a:pPr>
            <a:r>
              <a:rPr lang="ja-JP" altLang="en-US" sz="1400" dirty="0" smtClean="0">
                <a:solidFill>
                  <a:prstClr val="black">
                    <a:lumMod val="75000"/>
                    <a:lumOff val="25000"/>
                  </a:prstClr>
                </a:solidFill>
              </a:rPr>
              <a:t>　</a:t>
            </a:r>
            <a:r>
              <a:rPr lang="ja-JP" altLang="en-US" sz="1200" dirty="0" smtClean="0">
                <a:solidFill>
                  <a:prstClr val="black">
                    <a:lumMod val="75000"/>
                    <a:lumOff val="25000"/>
                  </a:prstClr>
                </a:solidFill>
              </a:rPr>
              <a:t>魚食離れが進行し、家計に占める魚介類の消費額が減っているという調査結果もある中、魚食文化の伝承のためには子供たち、保護者を対象とした地道な魚食文化・食育活動を行うことが重要となっていることから、保育園児や親子等を対象として、キッチンカーを活用した出前講座を開催した。</a:t>
            </a:r>
            <a:endParaRPr lang="en-US" altLang="ja-JP" sz="1200" dirty="0" smtClean="0">
              <a:solidFill>
                <a:prstClr val="black">
                  <a:lumMod val="75000"/>
                  <a:lumOff val="25000"/>
                </a:prstClr>
              </a:solidFill>
            </a:endParaRPr>
          </a:p>
          <a:p>
            <a:pPr marL="0" indent="0">
              <a:buFont typeface="Wingdings" panose="05000000000000000000" pitchFamily="2" charset="2"/>
              <a:buNone/>
            </a:pPr>
            <a:r>
              <a:rPr lang="ja-JP" altLang="en-US" sz="1200" dirty="0">
                <a:solidFill>
                  <a:prstClr val="black">
                    <a:lumMod val="75000"/>
                    <a:lumOff val="25000"/>
                  </a:prstClr>
                </a:solidFill>
              </a:rPr>
              <a:t>　</a:t>
            </a:r>
            <a:r>
              <a:rPr lang="ja-JP" altLang="en-US" sz="1200" dirty="0" smtClean="0">
                <a:solidFill>
                  <a:prstClr val="black">
                    <a:lumMod val="75000"/>
                    <a:lumOff val="25000"/>
                  </a:prstClr>
                </a:solidFill>
              </a:rPr>
              <a:t>事業期間　平成２９年６月２６日から平成３０年３月２７日</a:t>
            </a:r>
            <a:endParaRPr lang="en-US" altLang="ja-JP" sz="1200" dirty="0" smtClean="0">
              <a:solidFill>
                <a:prstClr val="black">
                  <a:lumMod val="75000"/>
                  <a:lumOff val="25000"/>
                </a:prstClr>
              </a:solidFill>
            </a:endParaRPr>
          </a:p>
          <a:p>
            <a:pPr marL="0" indent="0">
              <a:buFont typeface="Wingdings" panose="05000000000000000000" pitchFamily="2" charset="2"/>
              <a:buNone/>
            </a:pPr>
            <a:r>
              <a:rPr lang="ja-JP" altLang="en-US" sz="1200" dirty="0" smtClean="0">
                <a:solidFill>
                  <a:prstClr val="black">
                    <a:lumMod val="75000"/>
                    <a:lumOff val="25000"/>
                  </a:prstClr>
                </a:solidFill>
              </a:rPr>
              <a:t>　開催場所　　市内保育園、いきいき元気館ほか</a:t>
            </a:r>
            <a:endParaRPr lang="en-US" altLang="ja-JP" sz="1200" dirty="0" smtClean="0">
              <a:solidFill>
                <a:prstClr val="black">
                  <a:lumMod val="75000"/>
                  <a:lumOff val="25000"/>
                </a:prstClr>
              </a:solidFill>
            </a:endParaRPr>
          </a:p>
          <a:p>
            <a:pPr marL="0" indent="0">
              <a:buFont typeface="Wingdings" panose="05000000000000000000" pitchFamily="2" charset="2"/>
              <a:buNone/>
            </a:pPr>
            <a:r>
              <a:rPr lang="ja-JP" altLang="en-US" sz="1200" dirty="0">
                <a:solidFill>
                  <a:prstClr val="black">
                    <a:lumMod val="75000"/>
                    <a:lumOff val="25000"/>
                  </a:prstClr>
                </a:solidFill>
              </a:rPr>
              <a:t>　</a:t>
            </a:r>
            <a:r>
              <a:rPr lang="ja-JP" altLang="en-US" sz="1200" dirty="0" smtClean="0">
                <a:solidFill>
                  <a:prstClr val="black">
                    <a:lumMod val="75000"/>
                    <a:lumOff val="25000"/>
                  </a:prstClr>
                </a:solidFill>
              </a:rPr>
              <a:t>開催回数　　１５回</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200" dirty="0" smtClean="0">
                <a:solidFill>
                  <a:prstClr val="black">
                    <a:lumMod val="75000"/>
                    <a:lumOff val="25000"/>
                  </a:prstClr>
                </a:solidFill>
              </a:rPr>
              <a:t>&lt;</a:t>
            </a:r>
            <a:r>
              <a:rPr lang="ja-JP" altLang="en-US" sz="1200" dirty="0" smtClean="0">
                <a:solidFill>
                  <a:prstClr val="black">
                    <a:lumMod val="75000"/>
                    <a:lumOff val="25000"/>
                  </a:prstClr>
                </a:solidFill>
              </a:rPr>
              <a:t>成果</a:t>
            </a:r>
            <a:r>
              <a:rPr lang="en-US" altLang="ja-JP" sz="1200" dirty="0" smtClean="0">
                <a:solidFill>
                  <a:prstClr val="black">
                    <a:lumMod val="75000"/>
                    <a:lumOff val="25000"/>
                  </a:prstClr>
                </a:solidFill>
              </a:rPr>
              <a:t>&gt;</a:t>
            </a:r>
          </a:p>
          <a:p>
            <a:pPr marL="0" indent="0">
              <a:buFont typeface="Wingdings" panose="05000000000000000000" pitchFamily="2" charset="2"/>
              <a:buNone/>
            </a:pPr>
            <a:r>
              <a:rPr lang="ja-JP" altLang="en-US" sz="1200" dirty="0" smtClean="0">
                <a:solidFill>
                  <a:prstClr val="black">
                    <a:lumMod val="75000"/>
                    <a:lumOff val="25000"/>
                  </a:prstClr>
                </a:solidFill>
              </a:rPr>
              <a:t>　子</a:t>
            </a:r>
            <a:r>
              <a:rPr lang="ja-JP" altLang="en-US" sz="1200" dirty="0">
                <a:solidFill>
                  <a:prstClr val="black">
                    <a:lumMod val="75000"/>
                    <a:lumOff val="25000"/>
                  </a:prstClr>
                </a:solidFill>
              </a:rPr>
              <a:t>供</a:t>
            </a:r>
            <a:r>
              <a:rPr lang="ja-JP" altLang="ja-JP" sz="1200" dirty="0" smtClean="0">
                <a:solidFill>
                  <a:prstClr val="black">
                    <a:lumMod val="75000"/>
                    <a:lumOff val="25000"/>
                  </a:prstClr>
                </a:solidFill>
              </a:rPr>
              <a:t>たち</a:t>
            </a:r>
            <a:r>
              <a:rPr lang="ja-JP" altLang="en-US" sz="1200" dirty="0" smtClean="0">
                <a:solidFill>
                  <a:prstClr val="black">
                    <a:lumMod val="75000"/>
                    <a:lumOff val="25000"/>
                  </a:prstClr>
                </a:solidFill>
              </a:rPr>
              <a:t>は</a:t>
            </a:r>
            <a:r>
              <a:rPr lang="ja-JP" altLang="ja-JP" sz="1200" dirty="0" smtClean="0">
                <a:solidFill>
                  <a:prstClr val="black">
                    <a:lumMod val="75000"/>
                    <a:lumOff val="25000"/>
                  </a:prstClr>
                </a:solidFill>
              </a:rPr>
              <a:t>五感</a:t>
            </a:r>
            <a:r>
              <a:rPr lang="ja-JP" altLang="ja-JP" sz="1200" dirty="0">
                <a:solidFill>
                  <a:prstClr val="black">
                    <a:lumMod val="75000"/>
                    <a:lumOff val="25000"/>
                  </a:prstClr>
                </a:solidFill>
              </a:rPr>
              <a:t>を使い試行錯誤する事で多くの発見をしながら、達成</a:t>
            </a:r>
            <a:r>
              <a:rPr lang="ja-JP" altLang="ja-JP" sz="1200" dirty="0" smtClean="0">
                <a:solidFill>
                  <a:prstClr val="black">
                    <a:lumMod val="75000"/>
                    <a:lumOff val="25000"/>
                  </a:prstClr>
                </a:solidFill>
              </a:rPr>
              <a:t>感と自信を得ることが出来</a:t>
            </a:r>
            <a:r>
              <a:rPr lang="ja-JP" altLang="en-US" sz="1200" dirty="0" smtClean="0">
                <a:solidFill>
                  <a:prstClr val="black">
                    <a:lumMod val="75000"/>
                    <a:lumOff val="25000"/>
                  </a:prstClr>
                </a:solidFill>
              </a:rPr>
              <a:t>た。また、</a:t>
            </a:r>
            <a:r>
              <a:rPr lang="ja-JP" altLang="ja-JP" sz="1200" dirty="0" smtClean="0">
                <a:solidFill>
                  <a:prstClr val="black">
                    <a:lumMod val="75000"/>
                    <a:lumOff val="25000"/>
                  </a:prstClr>
                </a:solidFill>
              </a:rPr>
              <a:t>料理</a:t>
            </a:r>
            <a:r>
              <a:rPr lang="ja-JP" altLang="ja-JP" sz="1200" dirty="0">
                <a:solidFill>
                  <a:prstClr val="black">
                    <a:lumMod val="75000"/>
                    <a:lumOff val="25000"/>
                  </a:prstClr>
                </a:solidFill>
              </a:rPr>
              <a:t>を通じて氷見市の食材や</a:t>
            </a:r>
            <a:r>
              <a:rPr lang="ja-JP" altLang="ja-JP" sz="1200" dirty="0" smtClean="0">
                <a:solidFill>
                  <a:prstClr val="black">
                    <a:lumMod val="75000"/>
                    <a:lumOff val="25000"/>
                  </a:prstClr>
                </a:solidFill>
              </a:rPr>
              <a:t>文化の</a:t>
            </a:r>
            <a:r>
              <a:rPr lang="ja-JP" altLang="ja-JP" sz="1200" dirty="0">
                <a:solidFill>
                  <a:prstClr val="black">
                    <a:lumMod val="75000"/>
                    <a:lumOff val="25000"/>
                  </a:prstClr>
                </a:solidFill>
              </a:rPr>
              <a:t>素晴らしさ学ぶ</a:t>
            </a:r>
            <a:r>
              <a:rPr lang="ja-JP" altLang="ja-JP" sz="1200" dirty="0" smtClean="0">
                <a:solidFill>
                  <a:prstClr val="black">
                    <a:lumMod val="75000"/>
                    <a:lumOff val="25000"/>
                  </a:prstClr>
                </a:solidFill>
              </a:rPr>
              <a:t>こと</a:t>
            </a:r>
            <a:r>
              <a:rPr lang="ja-JP" altLang="en-US" sz="1200" dirty="0" smtClean="0">
                <a:solidFill>
                  <a:prstClr val="black">
                    <a:lumMod val="75000"/>
                    <a:lumOff val="25000"/>
                  </a:prstClr>
                </a:solidFill>
              </a:rPr>
              <a:t>で魚食の普及につながっている。</a:t>
            </a:r>
            <a:endParaRPr lang="en-US" altLang="ja-JP" sz="1200" dirty="0" smtClean="0">
              <a:solidFill>
                <a:prstClr val="black">
                  <a:lumMod val="75000"/>
                  <a:lumOff val="25000"/>
                </a:prstClr>
              </a:solidFill>
            </a:endParaRPr>
          </a:p>
          <a:p>
            <a:pPr marL="0" indent="0">
              <a:buFont typeface="Wingdings" panose="05000000000000000000" pitchFamily="2" charset="2"/>
              <a:buNone/>
            </a:pPr>
            <a:endParaRPr lang="en-US" altLang="ja-JP" sz="1200" dirty="0">
              <a:solidFill>
                <a:prstClr val="black">
                  <a:lumMod val="75000"/>
                  <a:lumOff val="25000"/>
                </a:prstClr>
              </a:solidFill>
            </a:endParaRPr>
          </a:p>
          <a:p>
            <a:pPr marL="0" indent="0">
              <a:buFont typeface="Wingdings" panose="05000000000000000000" pitchFamily="2" charset="2"/>
              <a:buNone/>
            </a:pPr>
            <a:endParaRPr lang="en-US" altLang="ja-JP" dirty="0">
              <a:solidFill>
                <a:prstClr val="black">
                  <a:lumMod val="75000"/>
                  <a:lumOff val="25000"/>
                </a:prstClr>
              </a:solidFill>
            </a:endParaRPr>
          </a:p>
          <a:p>
            <a:pPr marL="0" indent="0">
              <a:buFont typeface="Wingdings" panose="05000000000000000000" pitchFamily="2" charset="2"/>
              <a:buNone/>
            </a:pPr>
            <a:endParaRPr lang="en-US" altLang="ja-JP" dirty="0" smtClean="0">
              <a:solidFill>
                <a:prstClr val="black">
                  <a:lumMod val="75000"/>
                  <a:lumOff val="25000"/>
                </a:prstClr>
              </a:solidFill>
            </a:endParaRPr>
          </a:p>
          <a:p>
            <a:pPr marL="0" indent="0">
              <a:buFont typeface="Wingdings" panose="05000000000000000000" pitchFamily="2" charset="2"/>
              <a:buNone/>
            </a:pPr>
            <a:endParaRPr lang="en-US" altLang="ja-JP" sz="1200" dirty="0">
              <a:solidFill>
                <a:prstClr val="black">
                  <a:lumMod val="75000"/>
                  <a:lumOff val="25000"/>
                </a:prstClr>
              </a:solidFill>
            </a:endParaRPr>
          </a:p>
        </p:txBody>
      </p:sp>
      <p:sp>
        <p:nvSpPr>
          <p:cNvPr id="6" name="テキスト ボックス 5"/>
          <p:cNvSpPr txBox="1"/>
          <p:nvPr/>
        </p:nvSpPr>
        <p:spPr>
          <a:xfrm>
            <a:off x="-22" y="4257818"/>
            <a:ext cx="9144022" cy="1384995"/>
          </a:xfrm>
          <a:prstGeom prst="rect">
            <a:avLst/>
          </a:prstGeom>
          <a:noFill/>
        </p:spPr>
        <p:txBody>
          <a:bodyPr wrap="square" rtlCol="0">
            <a:spAutoFit/>
          </a:bodyPr>
          <a:lstStyle/>
          <a:p>
            <a:r>
              <a:rPr lang="ja-JP" altLang="en-US" i="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＜水産加工品の食品成分検査事業＞</a:t>
            </a:r>
            <a:endParaRPr lang="en-US" altLang="ja-JP" i="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より一層の販路拡大のため、健康志向や食の安全性を重要視する消費者の関心事の一つである食品成分について検査し、未だしっかりとした食品成分表示をしていない事業者に対して表示の必要性を啓発</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事業期間　平成３０年２月１日から３月２０日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12142" y="5623066"/>
            <a:ext cx="9031858" cy="646331"/>
          </a:xfrm>
          <a:prstGeom prst="rect">
            <a:avLst/>
          </a:prstGeom>
        </p:spPr>
        <p:txBody>
          <a:bodyPr wrap="square">
            <a:spAutoFit/>
          </a:bodyPr>
          <a:lstStyle/>
          <a:p>
            <a:pPr lvl="0"/>
            <a:r>
              <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成果</a:t>
            </a:r>
            <a:r>
              <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&gt;</a:t>
            </a:r>
          </a:p>
          <a:p>
            <a:pPr lvl="0"/>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平成３２年３月３１日までに加工食品の栄養成分表示が義務付けられたことに伴い、氷見水産加工業協同組合として検査を実施したことで、信頼度が高まり商談にも活かされて</a:t>
            </a:r>
            <a:r>
              <a:rPr lang="ja-JP" altLang="en-US" sz="12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34641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○平成</a:t>
            </a:r>
            <a:r>
              <a:rPr kumimoji="1" lang="en-US" altLang="ja-JP" dirty="0" smtClean="0"/>
              <a:t>29</a:t>
            </a:r>
            <a:r>
              <a:rPr kumimoji="1" lang="ja-JP" altLang="en-US" dirty="0" smtClean="0"/>
              <a:t>年度実施事業について</a:t>
            </a:r>
            <a:endParaRPr kumimoji="1" lang="ja-JP" altLang="en-US" dirty="0"/>
          </a:p>
        </p:txBody>
      </p:sp>
      <p:sp>
        <p:nvSpPr>
          <p:cNvPr id="5" name="コンテンツ プレースホルダー 4"/>
          <p:cNvSpPr>
            <a:spLocks noGrp="1"/>
          </p:cNvSpPr>
          <p:nvPr>
            <p:ph idx="1"/>
          </p:nvPr>
        </p:nvSpPr>
        <p:spPr>
          <a:xfrm>
            <a:off x="171428" y="2404684"/>
            <a:ext cx="8972572" cy="2996241"/>
          </a:xfrm>
        </p:spPr>
        <p:txBody>
          <a:bodyPr>
            <a:normAutofit/>
          </a:bodyPr>
          <a:lstStyle/>
          <a:p>
            <a:pPr marL="0" indent="0">
              <a:buNone/>
            </a:pPr>
            <a:r>
              <a:rPr lang="ja-JP" altLang="en-US" sz="1600" u="sng" dirty="0" smtClean="0"/>
              <a:t>■氷見ぶり寿司（鰤加工品）の開発</a:t>
            </a:r>
            <a:endParaRPr lang="en-US" altLang="ja-JP" sz="1600" u="sng" dirty="0" smtClean="0"/>
          </a:p>
          <a:p>
            <a:pPr marL="0" indent="0">
              <a:buNone/>
            </a:pPr>
            <a:r>
              <a:rPr lang="ja-JP" altLang="en-US" sz="1200" dirty="0" smtClean="0"/>
              <a:t>　「氷見ぶり寿司」を富山の「ます寿司」に並ぶブランドに育てるとともに、氷見市民のソウルフードを目指す。</a:t>
            </a:r>
            <a:endParaRPr lang="en-US" altLang="ja-JP" sz="1200" dirty="0" smtClean="0"/>
          </a:p>
          <a:p>
            <a:pPr marL="0" indent="0">
              <a:buNone/>
            </a:pPr>
            <a:r>
              <a:rPr lang="ja-JP" altLang="en-US" sz="1200" dirty="0"/>
              <a:t>　</a:t>
            </a:r>
            <a:r>
              <a:rPr lang="ja-JP" altLang="en-US" sz="1200" dirty="0" smtClean="0"/>
              <a:t>大小さまざまなメーカーがあり、家庭でも作られ、さまざまな味もあり、観光客が食べ比べもできる、氷見を「氷見</a:t>
            </a:r>
            <a:endParaRPr lang="en-US" altLang="ja-JP" sz="1200" dirty="0" smtClean="0"/>
          </a:p>
          <a:p>
            <a:pPr marL="0" indent="0">
              <a:buNone/>
            </a:pPr>
            <a:r>
              <a:rPr lang="ja-JP" altLang="en-US" sz="1200" dirty="0" smtClean="0"/>
              <a:t>ぶり寿司の街」にしていく。</a:t>
            </a:r>
            <a:endParaRPr lang="en-US" altLang="ja-JP" sz="1200" dirty="0" smtClean="0"/>
          </a:p>
          <a:p>
            <a:pPr marL="0" indent="0">
              <a:buNone/>
            </a:pPr>
            <a:endParaRPr lang="en-US" altLang="ja-JP" sz="1700" u="sng" dirty="0" smtClean="0"/>
          </a:p>
          <a:p>
            <a:pPr marL="0" indent="0">
              <a:buNone/>
            </a:pPr>
            <a:r>
              <a:rPr lang="ja-JP" altLang="en-US" sz="1600" u="sng" dirty="0" smtClean="0"/>
              <a:t>■氷見いわし唐揚げ（鰯加工品）の開発</a:t>
            </a:r>
            <a:endParaRPr lang="en-US" altLang="ja-JP" sz="1600" u="sng" dirty="0" smtClean="0"/>
          </a:p>
          <a:p>
            <a:pPr marL="0" indent="0">
              <a:buNone/>
            </a:pPr>
            <a:r>
              <a:rPr lang="ja-JP" altLang="en-US" sz="1200" dirty="0"/>
              <a:t>　</a:t>
            </a:r>
            <a:r>
              <a:rPr lang="ja-JP" altLang="en-US" sz="1200" dirty="0" smtClean="0"/>
              <a:t>「広辞苑」に載るほど有名な「氷見いわし」を氷見特産の「ハトムギ」を使用した唐揚げ粉で唐揚げした「氷見いわし唐揚げ」を開発し、氷見番屋街などの観光スポットでの人気テイクアウトメニューや市内の飲食店での人気メニューとなることを目指す。</a:t>
            </a:r>
            <a:endParaRPr lang="en-US" altLang="ja-JP" sz="1200" dirty="0" smtClean="0"/>
          </a:p>
          <a:p>
            <a:pPr marL="0" indent="0">
              <a:buNone/>
            </a:pPr>
            <a:r>
              <a:rPr lang="ja-JP" altLang="en-US" sz="1200" dirty="0"/>
              <a:t>　</a:t>
            </a:r>
            <a:r>
              <a:rPr lang="ja-JP" altLang="en-US" sz="1200" dirty="0" smtClean="0"/>
              <a:t>また、学校給食にも使用してもらい、氷見の子供への魚食の普及にも貢献する。</a:t>
            </a:r>
            <a:endParaRPr lang="en-US" altLang="ja-JP" sz="1200" dirty="0" smtClean="0"/>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lumMod val="75000"/>
                    <a:lumOff val="25000"/>
                  </a:prstClr>
                </a:solidFill>
              </a:rPr>
              <a:t>１６</a:t>
            </a:r>
            <a:endParaRPr lang="ja-JP" altLang="en-US" dirty="0">
              <a:solidFill>
                <a:prstClr val="black">
                  <a:lumMod val="75000"/>
                  <a:lumOff val="25000"/>
                </a:prstClr>
              </a:solidFill>
            </a:endParaRPr>
          </a:p>
        </p:txBody>
      </p:sp>
      <p:sp>
        <p:nvSpPr>
          <p:cNvPr id="8" name="コンテンツ プレースホルダー 4"/>
          <p:cNvSpPr txBox="1">
            <a:spLocks/>
          </p:cNvSpPr>
          <p:nvPr/>
        </p:nvSpPr>
        <p:spPr>
          <a:xfrm>
            <a:off x="-11" y="4236624"/>
            <a:ext cx="9144000" cy="262137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endParaRPr lang="en-US" altLang="ja-JP" sz="1600" dirty="0" smtClean="0">
              <a:solidFill>
                <a:prstClr val="black">
                  <a:lumMod val="75000"/>
                  <a:lumOff val="25000"/>
                </a:prstClr>
              </a:solidFill>
            </a:endParaRPr>
          </a:p>
        </p:txBody>
      </p:sp>
      <p:sp>
        <p:nvSpPr>
          <p:cNvPr id="11" name="テキスト ボックス 10"/>
          <p:cNvSpPr txBox="1"/>
          <p:nvPr/>
        </p:nvSpPr>
        <p:spPr>
          <a:xfrm>
            <a:off x="0" y="1062987"/>
            <a:ext cx="9144005" cy="1107996"/>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＜新商品の開発＞</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平成２９年度から３ヵ年を事業期間として、氷見水産加工業協同組合へ委託のうえ商品開発を開始、試作品を作り、一般消費者向けの試食調査、テスト販売を実施</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事業期間　平成２９年１１月１日</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平成３０年３月３０日</a:t>
            </a:r>
          </a:p>
        </p:txBody>
      </p:sp>
    </p:spTree>
    <p:extLst>
      <p:ext uri="{BB962C8B-B14F-4D97-AF65-F5344CB8AC3E}">
        <p14:creationId xmlns:p14="http://schemas.microsoft.com/office/powerpoint/2010/main" val="732988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400" dirty="0" smtClean="0"/>
              <a:t>○ＫＰＩについて</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29474827"/>
              </p:ext>
            </p:extLst>
          </p:nvPr>
        </p:nvGraphicFramePr>
        <p:xfrm>
          <a:off x="0" y="1615679"/>
          <a:ext cx="9144001" cy="5223445"/>
        </p:xfrm>
        <a:graphic>
          <a:graphicData uri="http://schemas.openxmlformats.org/drawingml/2006/table">
            <a:tbl>
              <a:tblPr firstRow="1" bandRow="1">
                <a:tableStyleId>{5940675A-B579-460E-94D1-54222C63F5DA}</a:tableStyleId>
              </a:tblPr>
              <a:tblGrid>
                <a:gridCol w="1033670">
                  <a:extLst>
                    <a:ext uri="{9D8B030D-6E8A-4147-A177-3AD203B41FA5}">
                      <a16:colId xmlns:a16="http://schemas.microsoft.com/office/drawing/2014/main" xmlns="" val="20000"/>
                    </a:ext>
                  </a:extLst>
                </a:gridCol>
                <a:gridCol w="1975344">
                  <a:extLst>
                    <a:ext uri="{9D8B030D-6E8A-4147-A177-3AD203B41FA5}">
                      <a16:colId xmlns:a16="http://schemas.microsoft.com/office/drawing/2014/main" xmlns="" val="20001"/>
                    </a:ext>
                  </a:extLst>
                </a:gridCol>
                <a:gridCol w="1892595">
                  <a:extLst>
                    <a:ext uri="{9D8B030D-6E8A-4147-A177-3AD203B41FA5}">
                      <a16:colId xmlns:a16="http://schemas.microsoft.com/office/drawing/2014/main" xmlns="" val="20002"/>
                    </a:ext>
                  </a:extLst>
                </a:gridCol>
                <a:gridCol w="2020186">
                  <a:extLst>
                    <a:ext uri="{9D8B030D-6E8A-4147-A177-3AD203B41FA5}">
                      <a16:colId xmlns:a16="http://schemas.microsoft.com/office/drawing/2014/main" xmlns="" val="20003"/>
                    </a:ext>
                  </a:extLst>
                </a:gridCol>
                <a:gridCol w="2222206">
                  <a:extLst>
                    <a:ext uri="{9D8B030D-6E8A-4147-A177-3AD203B41FA5}">
                      <a16:colId xmlns:a16="http://schemas.microsoft.com/office/drawing/2014/main" xmlns="" val="20004"/>
                    </a:ext>
                  </a:extLst>
                </a:gridCol>
              </a:tblGrid>
              <a:tr h="999930">
                <a:tc>
                  <a:txBody>
                    <a:bodyPr/>
                    <a:lstStyle/>
                    <a:p>
                      <a:pPr algn="ctr"/>
                      <a:endParaRPr kumimoji="1" lang="ja-JP" altLang="en-US" dirty="0"/>
                    </a:p>
                  </a:txBody>
                  <a:tcPr anchor="ctr">
                    <a:solidFill>
                      <a:schemeClr val="accent1">
                        <a:lumMod val="20000"/>
                        <a:lumOff val="80000"/>
                      </a:schemeClr>
                    </a:solidFill>
                  </a:tcPr>
                </a:tc>
                <a:tc>
                  <a:txBody>
                    <a:bodyPr/>
                    <a:lstStyle/>
                    <a:p>
                      <a:pPr algn="l"/>
                      <a:r>
                        <a:rPr kumimoji="1" lang="ja-JP" altLang="en-US" dirty="0" smtClean="0"/>
                        <a:t>①事業を通じた新製品・サービスの開発件数</a:t>
                      </a:r>
                      <a:endParaRPr kumimoji="1" lang="en-US" altLang="ja-JP" dirty="0" smtClean="0"/>
                    </a:p>
                    <a:p>
                      <a:pPr algn="l"/>
                      <a:r>
                        <a:rPr kumimoji="1" lang="ja-JP" altLang="en-US" dirty="0" smtClean="0"/>
                        <a:t>（過去に事業に携わった先を含む）</a:t>
                      </a:r>
                      <a:endParaRPr kumimoji="1" lang="ja-JP" altLang="en-US" dirty="0"/>
                    </a:p>
                  </a:txBody>
                  <a:tcPr anchor="ctr">
                    <a:solidFill>
                      <a:schemeClr val="accent1">
                        <a:lumMod val="20000"/>
                        <a:lumOff val="80000"/>
                      </a:schemeClr>
                    </a:solidFill>
                  </a:tcPr>
                </a:tc>
                <a:tc>
                  <a:txBody>
                    <a:bodyPr/>
                    <a:lstStyle/>
                    <a:p>
                      <a:pPr algn="l"/>
                      <a:r>
                        <a:rPr kumimoji="1" lang="ja-JP" altLang="en-US" dirty="0" smtClean="0"/>
                        <a:t>②事業を通じた事業承継の件数</a:t>
                      </a:r>
                      <a:endParaRPr kumimoji="1" lang="ja-JP" altLang="en-US" dirty="0"/>
                    </a:p>
                  </a:txBody>
                  <a:tcPr anchor="ctr">
                    <a:solidFill>
                      <a:schemeClr val="accent1">
                        <a:lumMod val="20000"/>
                        <a:lumOff val="80000"/>
                      </a:schemeClr>
                    </a:solidFill>
                  </a:tcPr>
                </a:tc>
                <a:tc>
                  <a:txBody>
                    <a:bodyPr/>
                    <a:lstStyle/>
                    <a:p>
                      <a:pPr algn="l"/>
                      <a:r>
                        <a:rPr kumimoji="1" lang="ja-JP" altLang="en-US" dirty="0" smtClean="0"/>
                        <a:t>③地域内の産品を積極的に買っていると回答した消費者</a:t>
                      </a:r>
                      <a:endParaRPr kumimoji="1" lang="en-US" altLang="ja-JP" dirty="0" smtClean="0"/>
                    </a:p>
                    <a:p>
                      <a:pPr algn="l"/>
                      <a:r>
                        <a:rPr kumimoji="1" lang="ja-JP" altLang="en-US" dirty="0" smtClean="0"/>
                        <a:t>（市民アンケート）</a:t>
                      </a:r>
                      <a:endParaRPr kumimoji="1" lang="en-US" altLang="ja-JP" dirty="0" smtClean="0"/>
                    </a:p>
                  </a:txBody>
                  <a:tcPr anchor="ctr">
                    <a:solidFill>
                      <a:schemeClr val="accent1">
                        <a:lumMod val="20000"/>
                        <a:lumOff val="80000"/>
                      </a:schemeClr>
                    </a:solidFill>
                  </a:tcPr>
                </a:tc>
                <a:tc>
                  <a:txBody>
                    <a:bodyPr/>
                    <a:lstStyle/>
                    <a:p>
                      <a:pPr algn="l"/>
                      <a:r>
                        <a:rPr kumimoji="1" lang="ja-JP" altLang="en-US" dirty="0" smtClean="0"/>
                        <a:t>④事業を通じた試行実験、地域商社または協議会や各種団体を通じた商品の販売額</a:t>
                      </a:r>
                      <a:endParaRPr kumimoji="1" lang="ja-JP" altLang="en-US" dirty="0"/>
                    </a:p>
                  </a:txBody>
                  <a:tcPr anchor="ctr">
                    <a:solidFill>
                      <a:schemeClr val="accent1">
                        <a:lumMod val="20000"/>
                        <a:lumOff val="80000"/>
                      </a:schemeClr>
                    </a:solidFill>
                  </a:tcPr>
                </a:tc>
                <a:extLst>
                  <a:ext uri="{0D108BD9-81ED-4DB2-BD59-A6C34878D82A}">
                    <a16:rowId xmlns:a16="http://schemas.microsoft.com/office/drawing/2014/main" xmlns="" val="10000"/>
                  </a:ext>
                </a:extLst>
              </a:tr>
              <a:tr h="512175">
                <a:tc>
                  <a:txBody>
                    <a:bodyPr/>
                    <a:lstStyle/>
                    <a:p>
                      <a:pPr algn="ctr"/>
                      <a:r>
                        <a:rPr kumimoji="1" lang="ja-JP" altLang="en-US" sz="1200" dirty="0" smtClean="0"/>
                        <a:t>平成</a:t>
                      </a:r>
                      <a:r>
                        <a:rPr kumimoji="1" lang="en-US" altLang="ja-JP" sz="1200" dirty="0" smtClean="0"/>
                        <a:t>29</a:t>
                      </a:r>
                      <a:r>
                        <a:rPr kumimoji="1" lang="ja-JP" altLang="en-US" sz="1200" dirty="0" smtClean="0"/>
                        <a:t>年度</a:t>
                      </a:r>
                      <a:endParaRPr kumimoji="1" lang="en-US" altLang="ja-JP" sz="1200" dirty="0" smtClean="0"/>
                    </a:p>
                    <a:p>
                      <a:pPr algn="ctr"/>
                      <a:r>
                        <a:rPr kumimoji="1" lang="ja-JP" altLang="en-US" sz="1200" dirty="0" smtClean="0"/>
                        <a:t>目標</a:t>
                      </a:r>
                      <a:endParaRPr kumimoji="1" lang="ja-JP" altLang="en-US" dirty="0"/>
                    </a:p>
                  </a:txBody>
                  <a:tcPr anchor="ctr"/>
                </a:tc>
                <a:tc>
                  <a:txBody>
                    <a:bodyPr/>
                    <a:lstStyle/>
                    <a:p>
                      <a:pPr algn="ctr"/>
                      <a:r>
                        <a:rPr kumimoji="1" lang="en-US" altLang="ja-JP" dirty="0" smtClean="0"/>
                        <a:t>13</a:t>
                      </a:r>
                      <a:r>
                        <a:rPr kumimoji="1" lang="ja-JP" altLang="en-US" dirty="0" smtClean="0"/>
                        <a:t>件</a:t>
                      </a:r>
                      <a:endParaRPr kumimoji="1" lang="ja-JP" altLang="en-US" dirty="0"/>
                    </a:p>
                  </a:txBody>
                  <a:tcPr anchor="ctr"/>
                </a:tc>
                <a:tc>
                  <a:txBody>
                    <a:bodyPr/>
                    <a:lstStyle/>
                    <a:p>
                      <a:pPr algn="ctr"/>
                      <a:r>
                        <a:rPr kumimoji="1" lang="en-US" altLang="ja-JP" dirty="0" smtClean="0"/>
                        <a:t>0</a:t>
                      </a:r>
                      <a:r>
                        <a:rPr kumimoji="1" lang="ja-JP" altLang="en-US" dirty="0" smtClean="0"/>
                        <a:t>件</a:t>
                      </a:r>
                      <a:endParaRPr kumimoji="1" lang="en-US" altLang="ja-JP" dirty="0" smtClean="0"/>
                    </a:p>
                    <a:p>
                      <a:pPr algn="ctr"/>
                      <a:r>
                        <a:rPr kumimoji="1" lang="ja-JP" altLang="en-US" sz="1000" dirty="0" smtClean="0"/>
                        <a:t>（平成３０年度以降に目標設定）</a:t>
                      </a:r>
                      <a:endParaRPr kumimoji="1" lang="ja-JP" altLang="en-US" sz="1000" dirty="0"/>
                    </a:p>
                  </a:txBody>
                  <a:tcPr anchor="ctr"/>
                </a:tc>
                <a:tc>
                  <a:txBody>
                    <a:bodyPr/>
                    <a:lstStyle/>
                    <a:p>
                      <a:pPr algn="ctr"/>
                      <a:r>
                        <a:rPr kumimoji="1" lang="en-US" altLang="ja-JP" dirty="0" smtClean="0"/>
                        <a:t>22.6</a:t>
                      </a:r>
                      <a:r>
                        <a:rPr kumimoji="1" lang="ja-JP" altLang="en-US" dirty="0" smtClean="0"/>
                        <a:t>％</a:t>
                      </a:r>
                      <a:endParaRPr kumimoji="1" lang="en-US" altLang="ja-JP" dirty="0" smtClean="0"/>
                    </a:p>
                    <a:p>
                      <a:pPr algn="ctr"/>
                      <a:r>
                        <a:rPr kumimoji="1" lang="ja-JP" altLang="en-US" dirty="0" smtClean="0"/>
                        <a:t>（</a:t>
                      </a:r>
                      <a:r>
                        <a:rPr kumimoji="1" lang="en-US" altLang="ja-JP" dirty="0" smtClean="0"/>
                        <a:t>2</a:t>
                      </a:r>
                      <a:r>
                        <a:rPr kumimoji="1" lang="ja-JP" altLang="en-US" dirty="0" smtClean="0"/>
                        <a:t>％の増）</a:t>
                      </a:r>
                      <a:endParaRPr kumimoji="1" lang="ja-JP" altLang="en-US" dirty="0"/>
                    </a:p>
                  </a:txBody>
                  <a:tcPr anchor="ctr"/>
                </a:tc>
                <a:tc>
                  <a:txBody>
                    <a:bodyPr/>
                    <a:lstStyle/>
                    <a:p>
                      <a:pPr algn="ctr"/>
                      <a:r>
                        <a:rPr kumimoji="1" lang="en-US" altLang="ja-JP" dirty="0" smtClean="0"/>
                        <a:t>3,000</a:t>
                      </a:r>
                      <a:r>
                        <a:rPr kumimoji="1" lang="ja-JP" altLang="en-US" dirty="0" smtClean="0"/>
                        <a:t>千円</a:t>
                      </a:r>
                      <a:endParaRPr kumimoji="1" lang="ja-JP" altLang="en-US" dirty="0"/>
                    </a:p>
                  </a:txBody>
                  <a:tcPr anchor="ctr"/>
                </a:tc>
                <a:extLst>
                  <a:ext uri="{0D108BD9-81ED-4DB2-BD59-A6C34878D82A}">
                    <a16:rowId xmlns:a16="http://schemas.microsoft.com/office/drawing/2014/main" xmlns="" val="10001"/>
                  </a:ext>
                </a:extLst>
              </a:tr>
              <a:tr h="1316121">
                <a:tc>
                  <a:txBody>
                    <a:bodyPr/>
                    <a:lstStyle/>
                    <a:p>
                      <a:pPr algn="ctr"/>
                      <a:r>
                        <a:rPr kumimoji="1" lang="ja-JP" altLang="en-US" sz="1200" dirty="0" smtClean="0"/>
                        <a:t>平成</a:t>
                      </a:r>
                      <a:r>
                        <a:rPr kumimoji="1" lang="en-US" altLang="ja-JP" sz="1200" dirty="0" smtClean="0"/>
                        <a:t>29</a:t>
                      </a:r>
                      <a:r>
                        <a:rPr kumimoji="1" lang="ja-JP" altLang="en-US" sz="1200" dirty="0" smtClean="0"/>
                        <a:t>年度</a:t>
                      </a:r>
                      <a:r>
                        <a:rPr kumimoji="1" lang="ja-JP" altLang="en-US" dirty="0" smtClean="0"/>
                        <a:t>実績</a:t>
                      </a:r>
                      <a:endParaRPr kumimoji="1" lang="ja-JP" altLang="en-US" dirty="0"/>
                    </a:p>
                  </a:txBody>
                  <a:tcPr anchor="ctr"/>
                </a:tc>
                <a:tc>
                  <a:txBody>
                    <a:bodyPr/>
                    <a:lstStyle/>
                    <a:p>
                      <a:pPr algn="ctr"/>
                      <a:r>
                        <a:rPr kumimoji="1" lang="en-US" altLang="ja-JP" dirty="0" smtClean="0"/>
                        <a:t>14</a:t>
                      </a:r>
                      <a:r>
                        <a:rPr kumimoji="1" lang="ja-JP" altLang="en-US" dirty="0" smtClean="0"/>
                        <a:t>件</a:t>
                      </a:r>
                      <a:endParaRPr kumimoji="1" lang="en-US" altLang="ja-JP" dirty="0" smtClean="0"/>
                    </a:p>
                    <a:p>
                      <a:pPr algn="l"/>
                      <a:r>
                        <a:rPr kumimoji="1" lang="ja-JP" altLang="en-US" sz="800" dirty="0" smtClean="0"/>
                        <a:t>氷見ぶり寿司、ブリジャーキー、</a:t>
                      </a:r>
                      <a:endParaRPr kumimoji="1" lang="en-US" altLang="ja-JP" sz="800" dirty="0" smtClean="0"/>
                    </a:p>
                    <a:p>
                      <a:r>
                        <a:rPr kumimoji="1" lang="ja-JP" altLang="en-US" sz="800" dirty="0" smtClean="0"/>
                        <a:t>氷見いわし唐揚げ（ハトムギ粉を使用）、</a:t>
                      </a:r>
                      <a:endParaRPr kumimoji="1" lang="en-US" altLang="ja-JP" sz="80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イワシのドレッシング漬け、かに豆腐</a:t>
                      </a:r>
                      <a:endParaRPr kumimoji="1" lang="en-US" altLang="ja-JP" sz="80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ふくら</a:t>
                      </a:r>
                      <a:r>
                        <a:rPr kumimoji="1" lang="ja-JP" altLang="en-US" sz="800" dirty="0" err="1" smtClean="0"/>
                        <a:t>ぎ</a:t>
                      </a:r>
                      <a:r>
                        <a:rPr kumimoji="1" lang="ja-JP" altLang="en-US" sz="800" dirty="0" smtClean="0"/>
                        <a:t>シーチキン、フィッシュバーガー</a:t>
                      </a:r>
                      <a:endParaRPr kumimoji="1" lang="en-US" altLang="ja-JP" sz="80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氷見</a:t>
                      </a:r>
                      <a:r>
                        <a:rPr kumimoji="1" lang="ja-JP" altLang="en-US" sz="800" dirty="0" err="1" smtClean="0"/>
                        <a:t>牛牛</a:t>
                      </a:r>
                      <a:r>
                        <a:rPr kumimoji="1" lang="ja-JP" altLang="en-US" sz="800" dirty="0" smtClean="0"/>
                        <a:t>すじカレー、ハトムギワッフル、</a:t>
                      </a:r>
                      <a:endParaRPr kumimoji="1" lang="en-US" altLang="ja-JP" sz="800" dirty="0" smtClean="0"/>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氷見産果物お酢ドリンク、さつまいもペースト、ぶり大根の缶詰、ブリヤベース氷見カレー、大境番屋での朝食体験</a:t>
                      </a:r>
                      <a:endParaRPr kumimoji="1" lang="en-US" altLang="ja-JP" sz="800" dirty="0" smtClean="0"/>
                    </a:p>
                  </a:txBody>
                  <a:tcPr anchor="ctr"/>
                </a:tc>
                <a:tc>
                  <a:txBody>
                    <a:bodyPr/>
                    <a:lstStyle/>
                    <a:p>
                      <a:pPr algn="ctr"/>
                      <a:r>
                        <a:rPr kumimoji="1" lang="en-US" altLang="ja-JP" dirty="0" smtClean="0"/>
                        <a:t>0</a:t>
                      </a:r>
                      <a:r>
                        <a:rPr kumimoji="1" lang="ja-JP" altLang="en-US" dirty="0" smtClean="0"/>
                        <a:t>件</a:t>
                      </a:r>
                      <a:endParaRPr kumimoji="1" lang="ja-JP" altLang="en-US" dirty="0"/>
                    </a:p>
                  </a:txBody>
                  <a:tcPr anchor="ctr"/>
                </a:tc>
                <a:tc>
                  <a:txBody>
                    <a:bodyPr/>
                    <a:lstStyle/>
                    <a:p>
                      <a:pPr algn="ctr"/>
                      <a:r>
                        <a:rPr kumimoji="1" lang="en-US" altLang="ja-JP" dirty="0" smtClean="0"/>
                        <a:t>21.7</a:t>
                      </a:r>
                      <a:r>
                        <a:rPr kumimoji="1" lang="ja-JP" altLang="en-US" dirty="0" smtClean="0"/>
                        <a:t>％</a:t>
                      </a:r>
                      <a:endParaRPr kumimoji="1" lang="en-US" altLang="ja-JP" dirty="0" smtClean="0"/>
                    </a:p>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dirty="0" smtClean="0"/>
                        <a:t>7,539</a:t>
                      </a:r>
                      <a:r>
                        <a:rPr kumimoji="1" lang="ja-JP" altLang="en-US" dirty="0" smtClean="0"/>
                        <a:t>千円</a:t>
                      </a:r>
                      <a:endParaRPr kumimoji="1" lang="en-US" altLang="ja-JP" sz="1400" dirty="0" smtClean="0"/>
                    </a:p>
                    <a:p>
                      <a:pPr algn="l"/>
                      <a:r>
                        <a:rPr kumimoji="1" lang="ja-JP" altLang="en-US" sz="900" dirty="0" smtClean="0"/>
                        <a:t>アンテナショップ･･････････････ </a:t>
                      </a:r>
                      <a:r>
                        <a:rPr kumimoji="1" lang="en-US" altLang="ja-JP" sz="900" dirty="0" smtClean="0"/>
                        <a:t>336､233</a:t>
                      </a:r>
                      <a:r>
                        <a:rPr kumimoji="1" lang="ja-JP" altLang="en-US" sz="900" dirty="0" smtClean="0"/>
                        <a:t>円</a:t>
                      </a:r>
                      <a:endParaRPr kumimoji="1" lang="en-US" altLang="ja-JP" sz="900" dirty="0" smtClean="0"/>
                    </a:p>
                    <a:p>
                      <a:pPr algn="l"/>
                      <a:r>
                        <a:rPr kumimoji="1" lang="ja-JP" altLang="en-US" sz="900" dirty="0" smtClean="0"/>
                        <a:t>ＨＰ「極み！</a:t>
                      </a:r>
                      <a:r>
                        <a:rPr kumimoji="1" lang="ja-JP" altLang="en-US" sz="900" dirty="0" err="1" smtClean="0"/>
                        <a:t>とれとれ</a:t>
                      </a:r>
                      <a:r>
                        <a:rPr kumimoji="1" lang="ja-JP" altLang="en-US" sz="900" dirty="0" smtClean="0"/>
                        <a:t>氷見」･････</a:t>
                      </a:r>
                      <a:r>
                        <a:rPr kumimoji="1" lang="en-US" altLang="ja-JP" sz="900" dirty="0" smtClean="0"/>
                        <a:t>911,168</a:t>
                      </a:r>
                      <a:r>
                        <a:rPr kumimoji="1" lang="ja-JP" altLang="en-US" sz="900" dirty="0" smtClean="0"/>
                        <a:t>円</a:t>
                      </a:r>
                      <a:endParaRPr kumimoji="1" lang="en-US" altLang="ja-JP" sz="900" dirty="0" smtClean="0"/>
                    </a:p>
                    <a:p>
                      <a:pPr algn="l"/>
                      <a:r>
                        <a:rPr kumimoji="1" lang="ja-JP" altLang="en-US" sz="900" dirty="0" smtClean="0"/>
                        <a:t>夜のまちなか巡り････････････</a:t>
                      </a:r>
                      <a:r>
                        <a:rPr kumimoji="1" lang="en-US" altLang="ja-JP" sz="900" dirty="0" smtClean="0"/>
                        <a:t>3,891,000</a:t>
                      </a:r>
                      <a:r>
                        <a:rPr kumimoji="1" lang="ja-JP" altLang="en-US" sz="900" dirty="0" smtClean="0"/>
                        <a:t>円</a:t>
                      </a:r>
                      <a:endParaRPr kumimoji="1" lang="en-US" altLang="ja-JP" sz="800" dirty="0" smtClean="0"/>
                    </a:p>
                    <a:p>
                      <a:pPr algn="l"/>
                      <a:r>
                        <a:rPr kumimoji="1" lang="ja-JP" altLang="en-US" sz="800" dirty="0" smtClean="0"/>
                        <a:t>加工組合加入者の販路拡大等による販売額</a:t>
                      </a:r>
                      <a:endParaRPr kumimoji="1" lang="en-US" altLang="ja-JP" sz="800" dirty="0" smtClean="0"/>
                    </a:p>
                    <a:p>
                      <a:pPr algn="l"/>
                      <a:r>
                        <a:rPr kumimoji="1" lang="ja-JP" altLang="en-US" sz="900" dirty="0" smtClean="0"/>
                        <a:t>　　　　　　　　　　　　　　　　　･･･</a:t>
                      </a:r>
                      <a:r>
                        <a:rPr kumimoji="1" lang="en-US" altLang="ja-JP" sz="900" dirty="0" smtClean="0"/>
                        <a:t>2,400,000</a:t>
                      </a:r>
                      <a:r>
                        <a:rPr kumimoji="1" lang="ja-JP" altLang="en-US" sz="900" dirty="0" smtClean="0"/>
                        <a:t>円</a:t>
                      </a:r>
                    </a:p>
                  </a:txBody>
                  <a:tcPr anchor="ctr"/>
                </a:tc>
                <a:extLst>
                  <a:ext uri="{0D108BD9-81ED-4DB2-BD59-A6C34878D82A}">
                    <a16:rowId xmlns:a16="http://schemas.microsoft.com/office/drawing/2014/main" xmlns="" val="10002"/>
                  </a:ext>
                </a:extLst>
              </a:tr>
              <a:tr h="999965">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問題点</a:t>
                      </a:r>
                      <a:endParaRPr kumimoji="1" lang="en-US" altLang="ja-JP" sz="1200" dirty="0" smtClean="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（現状）</a:t>
                      </a:r>
                      <a:endParaRPr kumimoji="1" lang="ja-JP" altLang="en-US" sz="1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nchor="ctr"/>
                </a:tc>
                <a:tc>
                  <a:txBody>
                    <a:bodyPr/>
                    <a:lstStyle/>
                    <a:p>
                      <a:r>
                        <a:rPr kumimoji="1" lang="ja-JP" altLang="en-US" sz="1100" dirty="0" smtClean="0"/>
                        <a:t>・製品開発数は目標値に</a:t>
                      </a:r>
                      <a:r>
                        <a:rPr kumimoji="1" lang="ja-JP" altLang="en-US" sz="1100" dirty="0" smtClean="0"/>
                        <a:t>達し</a:t>
                      </a:r>
                      <a:endParaRPr kumimoji="1" lang="en-US" altLang="ja-JP" sz="1100" dirty="0" smtClean="0"/>
                    </a:p>
                    <a:p>
                      <a:r>
                        <a:rPr kumimoji="1" lang="en-US" altLang="ja-JP" sz="1100" dirty="0" smtClean="0"/>
                        <a:t>  </a:t>
                      </a:r>
                      <a:r>
                        <a:rPr kumimoji="1" lang="ja-JP" altLang="en-US" sz="1100" dirty="0" smtClean="0"/>
                        <a:t>ている</a:t>
                      </a:r>
                      <a:r>
                        <a:rPr kumimoji="1" lang="ja-JP" altLang="en-US" sz="1100" dirty="0" smtClean="0"/>
                        <a:t>ものの、市場に</a:t>
                      </a:r>
                      <a:r>
                        <a:rPr kumimoji="1" lang="ja-JP" altLang="en-US" sz="1100" dirty="0" smtClean="0"/>
                        <a:t>出回</a:t>
                      </a:r>
                      <a:r>
                        <a:rPr kumimoji="1" lang="ja-JP" altLang="en-US" sz="1100" dirty="0" err="1" smtClean="0"/>
                        <a:t>っ</a:t>
                      </a:r>
                      <a:endParaRPr kumimoji="1" lang="en-US" altLang="ja-JP" sz="1100" dirty="0" smtClean="0"/>
                    </a:p>
                    <a:p>
                      <a:r>
                        <a:rPr kumimoji="1" lang="en-US" altLang="ja-JP" sz="1100" dirty="0" smtClean="0"/>
                        <a:t>  </a:t>
                      </a:r>
                      <a:r>
                        <a:rPr kumimoji="1" lang="ja-JP" altLang="en-US" sz="1100" dirty="0" smtClean="0"/>
                        <a:t>て</a:t>
                      </a:r>
                      <a:r>
                        <a:rPr kumimoji="1" lang="ja-JP" altLang="en-US" sz="1100" dirty="0" smtClean="0"/>
                        <a:t>いるものは</a:t>
                      </a:r>
                      <a:r>
                        <a:rPr kumimoji="1" lang="ja-JP" altLang="en-US" sz="1100" dirty="0" smtClean="0"/>
                        <a:t>少ない。</a:t>
                      </a:r>
                      <a:endParaRPr kumimoji="1" lang="en-US" altLang="ja-JP" sz="1100" dirty="0" smtClean="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l"/>
                      <a:r>
                        <a:rPr kumimoji="1" lang="ja-JP" altLang="en-US" sz="1100" dirty="0" smtClean="0"/>
                        <a:t>・市民の域内消費に対する</a:t>
                      </a:r>
                      <a:r>
                        <a:rPr kumimoji="1" lang="ja-JP" altLang="en-US" sz="1100" dirty="0" smtClean="0"/>
                        <a:t>意</a:t>
                      </a:r>
                      <a:endParaRPr kumimoji="1" lang="en-US" altLang="ja-JP" sz="1100" dirty="0" smtClean="0"/>
                    </a:p>
                    <a:p>
                      <a:pPr algn="l"/>
                      <a:r>
                        <a:rPr kumimoji="1" lang="en-US" altLang="ja-JP" sz="1100" dirty="0" smtClean="0"/>
                        <a:t>   </a:t>
                      </a:r>
                      <a:r>
                        <a:rPr kumimoji="1" lang="ja-JP" altLang="en-US" sz="1100" dirty="0" smtClean="0"/>
                        <a:t>識の</a:t>
                      </a:r>
                      <a:r>
                        <a:rPr kumimoji="1" lang="ja-JP" altLang="en-US" sz="1100" dirty="0" smtClean="0"/>
                        <a:t>向上は見られるが、</a:t>
                      </a:r>
                      <a:r>
                        <a:rPr kumimoji="1" lang="ja-JP" altLang="en-US" sz="1100" dirty="0" smtClean="0"/>
                        <a:t>目</a:t>
                      </a:r>
                      <a:endParaRPr kumimoji="1" lang="en-US" altLang="ja-JP" sz="1100" dirty="0" smtClean="0"/>
                    </a:p>
                    <a:p>
                      <a:pPr algn="l"/>
                      <a:r>
                        <a:rPr kumimoji="1" lang="en-US" altLang="ja-JP" sz="1100" dirty="0" smtClean="0"/>
                        <a:t>   </a:t>
                      </a:r>
                      <a:r>
                        <a:rPr kumimoji="1" lang="ja-JP" altLang="en-US" sz="1100" dirty="0" smtClean="0"/>
                        <a:t>標</a:t>
                      </a:r>
                      <a:r>
                        <a:rPr kumimoji="1" lang="ja-JP" altLang="en-US" sz="1100" dirty="0" smtClean="0"/>
                        <a:t>には達していない。</a:t>
                      </a:r>
                      <a:endParaRPr kumimoji="1" lang="ja-JP" altLang="en-US" sz="1100" dirty="0"/>
                    </a:p>
                  </a:txBody>
                  <a:tcPr anchor="ctr"/>
                </a:tc>
                <a:tc>
                  <a:txBody>
                    <a:bodyPr/>
                    <a:lstStyle/>
                    <a:p>
                      <a:r>
                        <a:rPr kumimoji="1" lang="ja-JP" altLang="en-US" sz="1100" u="none" dirty="0" smtClean="0"/>
                        <a:t>・平成２９年度の目標値は達成</a:t>
                      </a:r>
                      <a:r>
                        <a:rPr kumimoji="1" lang="ja-JP" altLang="en-US" sz="1100" u="none" dirty="0" smtClean="0"/>
                        <a:t>して  </a:t>
                      </a:r>
                      <a:endParaRPr kumimoji="1" lang="en-US" altLang="ja-JP" sz="1100" u="none" dirty="0" smtClean="0"/>
                    </a:p>
                    <a:p>
                      <a:r>
                        <a:rPr kumimoji="1" lang="en-US" altLang="ja-JP" sz="1100" u="none" dirty="0" smtClean="0"/>
                        <a:t>   </a:t>
                      </a:r>
                      <a:r>
                        <a:rPr kumimoji="1" lang="ja-JP" altLang="en-US" sz="1100" u="none" dirty="0" smtClean="0"/>
                        <a:t>いる</a:t>
                      </a:r>
                      <a:r>
                        <a:rPr kumimoji="1" lang="ja-JP" altLang="en-US" sz="1100" u="none" dirty="0" smtClean="0"/>
                        <a:t>が、平成３１年度末の目標</a:t>
                      </a:r>
                      <a:r>
                        <a:rPr kumimoji="1" lang="ja-JP" altLang="en-US" sz="1100" u="none" dirty="0" smtClean="0"/>
                        <a:t>に</a:t>
                      </a:r>
                      <a:endParaRPr kumimoji="1" lang="en-US" altLang="ja-JP" sz="1100" u="none" dirty="0" smtClean="0"/>
                    </a:p>
                    <a:p>
                      <a:r>
                        <a:rPr kumimoji="1" lang="en-US" altLang="ja-JP" sz="1100" u="none" dirty="0" smtClean="0"/>
                        <a:t>   </a:t>
                      </a:r>
                      <a:r>
                        <a:rPr kumimoji="1" lang="ja-JP" altLang="en-US" sz="1100" u="none" dirty="0" smtClean="0"/>
                        <a:t>向けて更</a:t>
                      </a:r>
                      <a:r>
                        <a:rPr kumimoji="1" lang="ja-JP" altLang="en-US" sz="1100" u="none" dirty="0" smtClean="0"/>
                        <a:t>なる販売額の拡大</a:t>
                      </a:r>
                      <a:r>
                        <a:rPr kumimoji="1" lang="ja-JP" altLang="en-US" sz="1100" u="none" dirty="0" smtClean="0"/>
                        <a:t>が必</a:t>
                      </a:r>
                      <a:endParaRPr kumimoji="1" lang="en-US" altLang="ja-JP" sz="1100" u="none" dirty="0" smtClean="0"/>
                    </a:p>
                    <a:p>
                      <a:r>
                        <a:rPr kumimoji="1" lang="en-US" altLang="ja-JP" sz="1100" u="none" dirty="0" smtClean="0"/>
                        <a:t>   </a:t>
                      </a:r>
                      <a:r>
                        <a:rPr kumimoji="1" lang="ja-JP" altLang="en-US" sz="1100" u="none" dirty="0" smtClean="0"/>
                        <a:t>要となって</a:t>
                      </a:r>
                      <a:r>
                        <a:rPr kumimoji="1" lang="ja-JP" altLang="en-US" sz="1100" u="none" dirty="0" smtClean="0"/>
                        <a:t>いる。</a:t>
                      </a:r>
                      <a:endParaRPr kumimoji="1" lang="en-US" altLang="ja-JP" sz="1100" u="none" dirty="0" smtClean="0"/>
                    </a:p>
                  </a:txBody>
                  <a:tcPr anchor="ctr"/>
                </a:tc>
                <a:extLst>
                  <a:ext uri="{0D108BD9-81ED-4DB2-BD59-A6C34878D82A}">
                    <a16:rowId xmlns:a16="http://schemas.microsoft.com/office/drawing/2014/main" xmlns="" val="10003"/>
                  </a:ext>
                </a:extLst>
              </a:tr>
              <a:tr h="638435">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課題</a:t>
                      </a:r>
                      <a:endParaRPr kumimoji="1" lang="ja-JP" altLang="en-US" sz="1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nchor="ctr"/>
                </a:tc>
                <a:tc>
                  <a:txBody>
                    <a:bodyPr/>
                    <a:lstStyle/>
                    <a:p>
                      <a:r>
                        <a:rPr kumimoji="1" lang="ja-JP" altLang="en-US" sz="1100" dirty="0" smtClean="0"/>
                        <a:t>・流通ルートの確保</a:t>
                      </a:r>
                      <a:endParaRPr kumimoji="1" lang="en-US" altLang="ja-JP" sz="1100" dirty="0" smtClean="0"/>
                    </a:p>
                    <a:p>
                      <a:r>
                        <a:rPr kumimoji="1" lang="ja-JP" altLang="en-US" sz="1100" dirty="0" smtClean="0"/>
                        <a:t>・消費者ニーズに合った</a:t>
                      </a:r>
                      <a:r>
                        <a:rPr kumimoji="1" lang="ja-JP" altLang="en-US" sz="1100" dirty="0" smtClean="0"/>
                        <a:t>商品</a:t>
                      </a:r>
                      <a:endParaRPr kumimoji="1" lang="en-US" altLang="ja-JP" sz="1100" dirty="0" smtClean="0"/>
                    </a:p>
                    <a:p>
                      <a:r>
                        <a:rPr kumimoji="1" lang="en-US" altLang="ja-JP" sz="1100" baseline="0" dirty="0" smtClean="0"/>
                        <a:t>   </a:t>
                      </a:r>
                      <a:r>
                        <a:rPr kumimoji="1" lang="ja-JP" altLang="en-US" sz="1100" dirty="0" smtClean="0"/>
                        <a:t>開発</a:t>
                      </a:r>
                      <a:endParaRPr kumimoji="1" lang="en-US" altLang="ja-JP" sz="1100" dirty="0" smtClean="0"/>
                    </a:p>
                  </a:txBody>
                  <a:tcPr anchor="ctr"/>
                </a:tc>
                <a:tc>
                  <a:txBody>
                    <a:bodyPr/>
                    <a:lstStyle/>
                    <a:p>
                      <a:pPr algn="ctr"/>
                      <a:r>
                        <a:rPr kumimoji="1" lang="ja-JP" altLang="en-US" sz="1100" dirty="0" smtClean="0"/>
                        <a:t>－</a:t>
                      </a:r>
                    </a:p>
                  </a:txBody>
                  <a:tcPr anchor="ctr"/>
                </a:tc>
                <a:tc>
                  <a:txBody>
                    <a:bodyPr/>
                    <a:lstStyle/>
                    <a:p>
                      <a:pPr algn="l"/>
                      <a:r>
                        <a:rPr kumimoji="1" lang="ja-JP" altLang="en-US" sz="1100" dirty="0" smtClean="0"/>
                        <a:t>・地域内消費意欲の向上の</a:t>
                      </a:r>
                      <a:r>
                        <a:rPr kumimoji="1" lang="ja-JP" altLang="en-US" sz="1100" dirty="0" smtClean="0"/>
                        <a:t>機</a:t>
                      </a:r>
                      <a:endParaRPr kumimoji="1" lang="en-US" altLang="ja-JP" sz="1100" dirty="0" smtClean="0"/>
                    </a:p>
                    <a:p>
                      <a:pPr algn="l"/>
                      <a:r>
                        <a:rPr kumimoji="1" lang="en-US" altLang="ja-JP" sz="1100" dirty="0" smtClean="0"/>
                        <a:t>   </a:t>
                      </a:r>
                      <a:r>
                        <a:rPr kumimoji="1" lang="ja-JP" altLang="en-US" sz="1100" dirty="0" smtClean="0"/>
                        <a:t>運</a:t>
                      </a:r>
                      <a:r>
                        <a:rPr kumimoji="1" lang="ja-JP" altLang="en-US" sz="1100" dirty="0" smtClean="0"/>
                        <a:t>を高めること。</a:t>
                      </a:r>
                      <a:endParaRPr kumimoji="1" lang="en-US" altLang="ja-JP" sz="1100" dirty="0" smtClean="0"/>
                    </a:p>
                    <a:p>
                      <a:pPr algn="l"/>
                      <a:r>
                        <a:rPr kumimoji="1" lang="ja-JP" altLang="en-US" sz="1100" dirty="0" smtClean="0"/>
                        <a:t>・氷見</a:t>
                      </a:r>
                      <a:r>
                        <a:rPr kumimoji="1" lang="ja-JP" altLang="en-US" sz="1100" dirty="0" smtClean="0"/>
                        <a:t>の特産品</a:t>
                      </a:r>
                      <a:r>
                        <a:rPr kumimoji="1" lang="ja-JP" altLang="en-US" sz="1100" dirty="0" smtClean="0"/>
                        <a:t>等を</a:t>
                      </a:r>
                      <a:r>
                        <a:rPr kumimoji="1" lang="ja-JP" altLang="en-US" sz="1100" dirty="0" smtClean="0"/>
                        <a:t>買ったり、</a:t>
                      </a:r>
                      <a:endParaRPr kumimoji="1" lang="en-US" altLang="ja-JP" sz="1100" dirty="0" smtClean="0"/>
                    </a:p>
                    <a:p>
                      <a:pPr algn="l"/>
                      <a:r>
                        <a:rPr kumimoji="1" lang="en-US" altLang="ja-JP" sz="1100" dirty="0" smtClean="0"/>
                        <a:t>   </a:t>
                      </a:r>
                      <a:r>
                        <a:rPr kumimoji="1" lang="ja-JP" altLang="en-US" sz="1100" dirty="0" smtClean="0"/>
                        <a:t>食べたり</a:t>
                      </a:r>
                      <a:r>
                        <a:rPr kumimoji="1" lang="ja-JP" altLang="en-US" sz="1100" dirty="0" smtClean="0"/>
                        <a:t>する機会を増やす</a:t>
                      </a:r>
                      <a:r>
                        <a:rPr kumimoji="1" lang="ja-JP" altLang="en-US" sz="1100" dirty="0" err="1" smtClean="0"/>
                        <a:t>こ</a:t>
                      </a:r>
                      <a:endParaRPr kumimoji="1" lang="en-US" altLang="ja-JP" sz="1100" dirty="0" smtClean="0"/>
                    </a:p>
                    <a:p>
                      <a:pPr algn="l"/>
                      <a:r>
                        <a:rPr kumimoji="1" lang="ja-JP" altLang="en-US" sz="1100" baseline="0" dirty="0" smtClean="0"/>
                        <a:t>   </a:t>
                      </a:r>
                      <a:r>
                        <a:rPr kumimoji="1" lang="ja-JP" altLang="en-US" sz="1100" dirty="0" smtClean="0"/>
                        <a:t>と。</a:t>
                      </a:r>
                      <a:endParaRPr kumimoji="1" lang="ja-JP" altLang="en-US" sz="1100" dirty="0" smtClean="0"/>
                    </a:p>
                  </a:txBody>
                  <a:tcPr anchor="ctr"/>
                </a:tc>
                <a:tc>
                  <a:txBody>
                    <a:bodyPr/>
                    <a:lstStyle/>
                    <a:p>
                      <a:r>
                        <a:rPr kumimoji="1" lang="ja-JP" altLang="en-US" sz="1100" u="none" dirty="0" smtClean="0"/>
                        <a:t>・販路の多様化・拡大</a:t>
                      </a:r>
                      <a:endParaRPr kumimoji="1" lang="en-US" altLang="ja-JP" sz="1100" u="none" dirty="0" smtClean="0"/>
                    </a:p>
                  </a:txBody>
                  <a:tcPr anchor="ctr"/>
                </a:tc>
              </a:tr>
              <a:tr h="465614">
                <a:tc>
                  <a:txBody>
                    <a:bodyPr/>
                    <a:lstStyle/>
                    <a:p>
                      <a:pPr algn="ctr"/>
                      <a:r>
                        <a:rPr kumimoji="1" lang="ja-JP" altLang="en-US" sz="1200" dirty="0" smtClean="0"/>
                        <a:t>平成</a:t>
                      </a:r>
                      <a:r>
                        <a:rPr kumimoji="1" lang="en-US" altLang="ja-JP" sz="1200" dirty="0" smtClean="0"/>
                        <a:t>31</a:t>
                      </a:r>
                      <a:r>
                        <a:rPr kumimoji="1" lang="ja-JP" altLang="en-US" sz="1200" dirty="0" smtClean="0"/>
                        <a:t>年度目標</a:t>
                      </a:r>
                      <a:endParaRPr kumimoji="1" lang="ja-JP" altLang="en-US" sz="1200" dirty="0"/>
                    </a:p>
                  </a:txBody>
                  <a:tcPr anchor="ctr"/>
                </a:tc>
                <a:tc>
                  <a:txBody>
                    <a:bodyPr/>
                    <a:lstStyle/>
                    <a:p>
                      <a:pPr algn="ctr"/>
                      <a:r>
                        <a:rPr kumimoji="1" lang="en-US" altLang="ja-JP" dirty="0" smtClean="0"/>
                        <a:t>38</a:t>
                      </a:r>
                      <a:r>
                        <a:rPr kumimoji="1" lang="ja-JP" altLang="en-US" dirty="0" smtClean="0"/>
                        <a:t>件</a:t>
                      </a:r>
                      <a:endParaRPr kumimoji="1" lang="en-US" altLang="ja-JP" dirty="0" smtClean="0"/>
                    </a:p>
                  </a:txBody>
                  <a:tcPr anchor="ctr"/>
                </a:tc>
                <a:tc>
                  <a:txBody>
                    <a:bodyPr/>
                    <a:lstStyle/>
                    <a:p>
                      <a:pPr algn="ctr"/>
                      <a:r>
                        <a:rPr kumimoji="1" lang="en-US" altLang="ja-JP" dirty="0" smtClean="0"/>
                        <a:t>4</a:t>
                      </a:r>
                      <a:r>
                        <a:rPr kumimoji="1" lang="ja-JP" altLang="en-US" dirty="0" smtClean="0"/>
                        <a:t>件</a:t>
                      </a:r>
                      <a:endParaRPr kumimoji="1" lang="ja-JP" altLang="en-US" dirty="0"/>
                    </a:p>
                  </a:txBody>
                  <a:tcPr anchor="ctr"/>
                </a:tc>
                <a:tc>
                  <a:txBody>
                    <a:bodyPr/>
                    <a:lstStyle/>
                    <a:p>
                      <a:pPr algn="ctr"/>
                      <a:r>
                        <a:rPr kumimoji="1" lang="en-US" altLang="ja-JP" dirty="0" smtClean="0"/>
                        <a:t>26.3</a:t>
                      </a:r>
                      <a:r>
                        <a:rPr kumimoji="1" lang="ja-JP" altLang="en-US" dirty="0" smtClean="0"/>
                        <a:t>％</a:t>
                      </a:r>
                      <a:endParaRPr kumimoji="1" lang="ja-JP" altLang="en-US" dirty="0"/>
                    </a:p>
                  </a:txBody>
                  <a:tcPr anchor="ctr"/>
                </a:tc>
                <a:tc>
                  <a:txBody>
                    <a:bodyPr/>
                    <a:lstStyle/>
                    <a:p>
                      <a:pPr algn="ctr"/>
                      <a:r>
                        <a:rPr kumimoji="1" lang="en-US" altLang="ja-JP" u="none" dirty="0" smtClean="0"/>
                        <a:t>28,000</a:t>
                      </a:r>
                      <a:r>
                        <a:rPr kumimoji="1" lang="ja-JP" altLang="en-US" u="none" dirty="0" smtClean="0"/>
                        <a:t>千円</a:t>
                      </a:r>
                      <a:endParaRPr kumimoji="1" lang="en-US" altLang="ja-JP" u="none" dirty="0" smtClean="0"/>
                    </a:p>
                  </a:txBody>
                  <a:tcPr anchor="ctr"/>
                </a:tc>
              </a:tr>
            </a:tbl>
          </a:graphicData>
        </a:graphic>
      </p:graphicFrame>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１７</a:t>
            </a:r>
            <a:endParaRPr lang="ja-JP" altLang="en-US" dirty="0">
              <a:solidFill>
                <a:prstClr val="black">
                  <a:lumMod val="75000"/>
                  <a:lumOff val="25000"/>
                </a:prstClr>
              </a:solidFill>
            </a:endParaRPr>
          </a:p>
        </p:txBody>
      </p:sp>
      <p:sp>
        <p:nvSpPr>
          <p:cNvPr id="6" name="テキスト ボックス 5"/>
          <p:cNvSpPr txBox="1"/>
          <p:nvPr/>
        </p:nvSpPr>
        <p:spPr>
          <a:xfrm>
            <a:off x="0" y="1084729"/>
            <a:ext cx="8382000"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本事業について設定したＫＰＩの達成状況は次のとおりです。</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20089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○平成３０年度の取り組みについて</a:t>
            </a:r>
            <a:endParaRPr kumimoji="1" lang="ja-JP" altLang="en-US" dirty="0"/>
          </a:p>
        </p:txBody>
      </p:sp>
      <p:sp>
        <p:nvSpPr>
          <p:cNvPr id="3" name="コンテンツ プレースホルダー 2"/>
          <p:cNvSpPr>
            <a:spLocks noGrp="1"/>
          </p:cNvSpPr>
          <p:nvPr>
            <p:ph idx="1"/>
          </p:nvPr>
        </p:nvSpPr>
        <p:spPr>
          <a:xfrm>
            <a:off x="0" y="1089892"/>
            <a:ext cx="9144000" cy="1739034"/>
          </a:xfrm>
        </p:spPr>
        <p:txBody>
          <a:bodyPr>
            <a:normAutofit fontScale="85000" lnSpcReduction="20000"/>
          </a:bodyPr>
          <a:lstStyle/>
          <a:p>
            <a:r>
              <a:rPr kumimoji="1" lang="ja-JP" altLang="en-US" sz="1600" dirty="0" smtClean="0"/>
              <a:t>新商品・サービス開発へ向けた取り組み</a:t>
            </a:r>
            <a:endParaRPr kumimoji="1" lang="en-US" altLang="ja-JP" sz="1600" dirty="0" smtClean="0"/>
          </a:p>
          <a:p>
            <a:pPr marL="0" indent="0">
              <a:buNone/>
            </a:pPr>
            <a:r>
              <a:rPr lang="ja-JP" altLang="en-US" sz="1500" dirty="0"/>
              <a:t>　</a:t>
            </a:r>
            <a:r>
              <a:rPr lang="ja-JP" altLang="en-US" sz="1500" dirty="0" smtClean="0"/>
              <a:t>○「氷見ぶり寿司」「氷見いわし唐揚げ」の開発を継続し、試作品の改良、商品化へ向けた課題を整理し、事</a:t>
            </a:r>
            <a:endParaRPr lang="en-US" altLang="ja-JP" sz="1500" dirty="0" smtClean="0"/>
          </a:p>
          <a:p>
            <a:pPr marL="0" indent="0">
              <a:buNone/>
            </a:pPr>
            <a:r>
              <a:rPr lang="ja-JP" altLang="en-US" sz="1500" dirty="0"/>
              <a:t>　</a:t>
            </a:r>
            <a:r>
              <a:rPr lang="ja-JP" altLang="en-US" sz="1500" dirty="0" smtClean="0"/>
              <a:t>業化を目指す。</a:t>
            </a:r>
            <a:endParaRPr lang="en-US" altLang="ja-JP" sz="1500" dirty="0" smtClean="0"/>
          </a:p>
          <a:p>
            <a:pPr marL="0" indent="0">
              <a:buNone/>
            </a:pPr>
            <a:r>
              <a:rPr lang="ja-JP" altLang="en-US" sz="1500" dirty="0"/>
              <a:t>　</a:t>
            </a:r>
            <a:r>
              <a:rPr lang="ja-JP" altLang="en-US" sz="1500" dirty="0" smtClean="0"/>
              <a:t>〇商品開発のためのサンプル品を作成、バイヤー等を招聘したり品評会を開催し、商品開発のためのフィード</a:t>
            </a:r>
            <a:endParaRPr lang="en-US" altLang="ja-JP" sz="1500" dirty="0" smtClean="0"/>
          </a:p>
          <a:p>
            <a:pPr marL="0" indent="0">
              <a:buNone/>
            </a:pPr>
            <a:r>
              <a:rPr lang="ja-JP" altLang="en-US" sz="1500" dirty="0"/>
              <a:t>　</a:t>
            </a:r>
            <a:r>
              <a:rPr lang="ja-JP" altLang="en-US" sz="1500" dirty="0" smtClean="0"/>
              <a:t>バックとする。</a:t>
            </a:r>
            <a:endParaRPr lang="en-US" altLang="ja-JP" sz="1500" dirty="0" smtClean="0"/>
          </a:p>
          <a:p>
            <a:pPr marL="0" indent="0">
              <a:buNone/>
            </a:pPr>
            <a:r>
              <a:rPr kumimoji="1" lang="ja-JP" altLang="en-US" sz="1500" dirty="0"/>
              <a:t>　</a:t>
            </a:r>
            <a:r>
              <a:rPr kumimoji="1" lang="ja-JP" altLang="en-US" sz="1500" dirty="0" smtClean="0"/>
              <a:t>○</a:t>
            </a:r>
            <a:r>
              <a:rPr lang="ja-JP" altLang="en-US" sz="1500" dirty="0" smtClean="0"/>
              <a:t>「</a:t>
            </a:r>
            <a:r>
              <a:rPr lang="ja-JP" altLang="en-US" sz="1500" dirty="0"/>
              <a:t>夜のまちなかグル巡り</a:t>
            </a:r>
            <a:r>
              <a:rPr lang="ja-JP" altLang="en-US" sz="1500" dirty="0" smtClean="0"/>
              <a:t>」を開催し、市内飲食店へ消費者を呼び込むことで、新商品開発の機運を高める。</a:t>
            </a:r>
            <a:endParaRPr lang="en-US" altLang="ja-JP" sz="1500" dirty="0" smtClean="0"/>
          </a:p>
          <a:p>
            <a:pPr marL="0" indent="0">
              <a:buNone/>
            </a:pPr>
            <a:r>
              <a:rPr lang="ja-JP" altLang="en-US" sz="1500" dirty="0"/>
              <a:t>　</a:t>
            </a:r>
            <a:endParaRPr kumimoji="1" lang="ja-JP" altLang="en-US" sz="1500" dirty="0"/>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１８</a:t>
            </a:r>
            <a:endParaRPr lang="ja-JP" altLang="en-US" dirty="0">
              <a:solidFill>
                <a:prstClr val="black">
                  <a:lumMod val="75000"/>
                  <a:lumOff val="25000"/>
                </a:prstClr>
              </a:solidFill>
            </a:endParaRPr>
          </a:p>
        </p:txBody>
      </p:sp>
      <p:sp>
        <p:nvSpPr>
          <p:cNvPr id="5" name="コンテンツ プレースホルダー 2"/>
          <p:cNvSpPr txBox="1">
            <a:spLocks/>
          </p:cNvSpPr>
          <p:nvPr/>
        </p:nvSpPr>
        <p:spPr>
          <a:xfrm>
            <a:off x="-1" y="2895600"/>
            <a:ext cx="9144000" cy="3780621"/>
          </a:xfrm>
          <a:prstGeom prst="rect">
            <a:avLst/>
          </a:prstGeom>
        </p:spPr>
        <p:txBody>
          <a:bodyPr vert="horz" lIns="91440" tIns="45720" rIns="91440" bIns="45720" rtlCol="0">
            <a:normAutofit fontScale="92500" lnSpcReduction="20000"/>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r>
              <a:rPr lang="ja-JP" altLang="en-US" sz="1600" dirty="0" smtClean="0">
                <a:solidFill>
                  <a:prstClr val="black">
                    <a:lumMod val="75000"/>
                    <a:lumOff val="25000"/>
                  </a:prstClr>
                </a:solidFill>
              </a:rPr>
              <a:t>地域内消費の拡大</a:t>
            </a:r>
            <a:endParaRPr lang="en-US" altLang="ja-JP" sz="1600" dirty="0" smtClean="0">
              <a:solidFill>
                <a:prstClr val="black">
                  <a:lumMod val="75000"/>
                  <a:lumOff val="25000"/>
                </a:prstClr>
              </a:solidFill>
            </a:endParaRPr>
          </a:p>
          <a:p>
            <a:pPr marL="0" indent="0">
              <a:buFont typeface="Wingdings" panose="05000000000000000000" pitchFamily="2" charset="2"/>
              <a:buNone/>
            </a:pPr>
            <a:r>
              <a:rPr lang="ja-JP" altLang="en-US" dirty="0" smtClean="0">
                <a:solidFill>
                  <a:prstClr val="black">
                    <a:lumMod val="75000"/>
                    <a:lumOff val="25000"/>
                  </a:prstClr>
                </a:solidFill>
              </a:rPr>
              <a:t>　○</a:t>
            </a:r>
            <a:r>
              <a:rPr lang="ja-JP" altLang="en-US" sz="1400" dirty="0" smtClean="0">
                <a:solidFill>
                  <a:prstClr val="black">
                    <a:lumMod val="75000"/>
                    <a:lumOff val="25000"/>
                  </a:prstClr>
                </a:solidFill>
              </a:rPr>
              <a:t>「夜のまちなかグル巡り」を開催し、市内中心部へ消費者を誘導し、市内飲食店の魅力を再発見してもらう</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ことで消費の活性化を図る。</a:t>
            </a:r>
            <a:endParaRPr lang="en-US" altLang="ja-JP" sz="1400" dirty="0" smtClean="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a:t>
            </a:r>
            <a:r>
              <a:rPr lang="ja-JP" altLang="en-US" sz="1400" dirty="0" err="1" smtClean="0">
                <a:solidFill>
                  <a:prstClr val="black">
                    <a:lumMod val="75000"/>
                    <a:lumOff val="25000"/>
                  </a:prstClr>
                </a:solidFill>
              </a:rPr>
              <a:t>ひみ</a:t>
            </a:r>
            <a:r>
              <a:rPr lang="ja-JP" altLang="en-US" sz="1400" dirty="0" smtClean="0">
                <a:solidFill>
                  <a:prstClr val="black">
                    <a:lumMod val="75000"/>
                    <a:lumOff val="25000"/>
                  </a:prstClr>
                </a:solidFill>
              </a:rPr>
              <a:t>食彩まつりのＰＲ事業をとおし、市内・県外の消費者に対して氷見の特産品をＰＲし、消費の拡大につ</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なげる。</a:t>
            </a:r>
            <a:endParaRPr lang="en-US" altLang="ja-JP" sz="1400" dirty="0" smtClean="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a:t>
            </a:r>
            <a:r>
              <a:rPr lang="ja-JP" altLang="en-US" sz="1400" dirty="0">
                <a:solidFill>
                  <a:prstClr val="black">
                    <a:lumMod val="75000"/>
                    <a:lumOff val="25000"/>
                  </a:prstClr>
                </a:solidFill>
              </a:rPr>
              <a:t>小中学校、保育園等の給食への氷見の魚を供給できる体制を整えるため、鮮魚商、水産加工業者のマッチン</a:t>
            </a:r>
            <a:endParaRPr lang="en-US" altLang="ja-JP" sz="1400" dirty="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グを図り、魚の購入、加工、保存、納入の流れの構築</a:t>
            </a:r>
            <a:r>
              <a:rPr lang="ja-JP" altLang="en-US" sz="1400" dirty="0" smtClean="0">
                <a:solidFill>
                  <a:prstClr val="black">
                    <a:lumMod val="75000"/>
                    <a:lumOff val="25000"/>
                  </a:prstClr>
                </a:solidFill>
              </a:rPr>
              <a:t>に</a:t>
            </a:r>
            <a:r>
              <a:rPr lang="ja-JP" altLang="en-US" sz="1400" dirty="0">
                <a:solidFill>
                  <a:prstClr val="black">
                    <a:lumMod val="75000"/>
                    <a:lumOff val="25000"/>
                  </a:prstClr>
                </a:solidFill>
              </a:rPr>
              <a:t>取り組</a:t>
            </a:r>
            <a:r>
              <a:rPr lang="ja-JP" altLang="en-US" sz="1400" dirty="0" smtClean="0">
                <a:solidFill>
                  <a:prstClr val="black">
                    <a:lumMod val="75000"/>
                    <a:lumOff val="25000"/>
                  </a:prstClr>
                </a:solidFill>
              </a:rPr>
              <a:t>むとともに、食材費のかかり増し経費助成を行</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smtClean="0">
                <a:solidFill>
                  <a:prstClr val="black">
                    <a:lumMod val="75000"/>
                    <a:lumOff val="25000"/>
                  </a:prstClr>
                </a:solidFill>
              </a:rPr>
              <a:t>　い、氷見の魚に対する好奇心や味覚を形成し、魚離れの改善や消費拡大を図る。</a:t>
            </a:r>
            <a:endParaRPr lang="en-US" altLang="ja-JP" sz="1400" dirty="0" smtClean="0">
              <a:solidFill>
                <a:prstClr val="black">
                  <a:lumMod val="75000"/>
                  <a:lumOff val="25000"/>
                </a:prstClr>
              </a:solidFill>
            </a:endParaRPr>
          </a:p>
          <a:p>
            <a:pPr marL="0" indent="0">
              <a:buFont typeface="Wingdings" panose="05000000000000000000" pitchFamily="2" charset="2"/>
              <a:buNone/>
            </a:pPr>
            <a:endParaRPr lang="ja-JP" altLang="en-US" sz="1400" dirty="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○お魚さばき方教室、水産加工体験教室を開催し、地元水産物のＰＲと併せて魚の調理方法を普及することで</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魚食の消費拡大につなげていく。</a:t>
            </a:r>
            <a:endParaRPr lang="en-US" altLang="ja-JP" sz="1400" dirty="0" smtClean="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〇ケーブルテレビ番組を制作し、地域内消費の拡大を推進する。</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2441019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 y="567603"/>
            <a:ext cx="9144001" cy="261681"/>
          </a:xfrm>
        </p:spPr>
        <p:txBody>
          <a:bodyPr/>
          <a:lstStyle/>
          <a:p>
            <a:r>
              <a:rPr kumimoji="1" lang="ja-JP" altLang="en-US" dirty="0" smtClean="0"/>
              <a:t>　目次</a:t>
            </a:r>
            <a:endParaRPr kumimoji="1" lang="ja-JP" altLang="en-US" dirty="0"/>
          </a:p>
        </p:txBody>
      </p:sp>
      <p:sp>
        <p:nvSpPr>
          <p:cNvPr id="3" name="コンテンツ プレースホルダー 2"/>
          <p:cNvSpPr>
            <a:spLocks noGrp="1"/>
          </p:cNvSpPr>
          <p:nvPr>
            <p:ph idx="1"/>
          </p:nvPr>
        </p:nvSpPr>
        <p:spPr>
          <a:xfrm>
            <a:off x="2" y="1524073"/>
            <a:ext cx="9144000" cy="3703319"/>
          </a:xfrm>
        </p:spPr>
        <p:txBody>
          <a:bodyPr>
            <a:normAutofit/>
          </a:bodyPr>
          <a:lstStyle/>
          <a:p>
            <a:pPr>
              <a:spcBef>
                <a:spcPts val="3000"/>
              </a:spcBef>
            </a:pPr>
            <a:r>
              <a:rPr lang="zh-TW" altLang="en-US" sz="2400" dirty="0"/>
              <a:t>移住定住促進</a:t>
            </a:r>
            <a:r>
              <a:rPr lang="zh-TW" altLang="en-US" sz="2400" dirty="0" smtClean="0"/>
              <a:t>事業</a:t>
            </a:r>
            <a:r>
              <a:rPr lang="ja-JP" altLang="en-US" sz="2400" dirty="0" smtClean="0"/>
              <a:t>・・・・・・・・・・・・・・・・・・・２</a:t>
            </a:r>
            <a:endParaRPr lang="en-US" altLang="zh-TW" sz="2400" dirty="0"/>
          </a:p>
          <a:p>
            <a:pPr>
              <a:spcBef>
                <a:spcPts val="3000"/>
              </a:spcBef>
            </a:pPr>
            <a:r>
              <a:rPr lang="ja-JP" altLang="en-US" sz="2400" dirty="0" err="1"/>
              <a:t>ひみ</a:t>
            </a:r>
            <a:r>
              <a:rPr lang="ja-JP" altLang="en-US" sz="2400" dirty="0"/>
              <a:t>食文化推進</a:t>
            </a:r>
            <a:r>
              <a:rPr lang="ja-JP" altLang="en-US" sz="2400" dirty="0" smtClean="0"/>
              <a:t>事業・・・・・・・・・・・・・・・・・１１</a:t>
            </a:r>
            <a:endParaRPr lang="en-US" altLang="ja-JP" sz="2400" dirty="0"/>
          </a:p>
          <a:p>
            <a:pPr>
              <a:spcBef>
                <a:spcPts val="3000"/>
              </a:spcBef>
            </a:pPr>
            <a:r>
              <a:rPr lang="ja-JP" altLang="en-US" sz="2400" dirty="0"/>
              <a:t>ひみの木しごと創生</a:t>
            </a:r>
            <a:r>
              <a:rPr lang="ja-JP" altLang="en-US" sz="2400" dirty="0" smtClean="0"/>
              <a:t>事業・・・・・・・・・・・・・・・２０</a:t>
            </a:r>
            <a:endParaRPr lang="en-US" altLang="ja-JP" sz="2400" dirty="0"/>
          </a:p>
          <a:p>
            <a:pPr>
              <a:spcBef>
                <a:spcPts val="3000"/>
              </a:spcBef>
            </a:pPr>
            <a:r>
              <a:rPr lang="ja-JP" altLang="en-US" sz="2400" dirty="0" smtClean="0"/>
              <a:t>まんが</a:t>
            </a:r>
            <a:r>
              <a:rPr lang="ja-JP" altLang="en-US" sz="2400" dirty="0"/>
              <a:t>のまちづくり推進</a:t>
            </a:r>
            <a:r>
              <a:rPr lang="ja-JP" altLang="en-US" sz="2400" dirty="0" smtClean="0"/>
              <a:t>事業・・・・・・・・・・・・・２２</a:t>
            </a:r>
            <a:endParaRPr lang="en-US" altLang="ja-JP" sz="2400" dirty="0"/>
          </a:p>
          <a:p>
            <a:pPr marL="0" indent="0">
              <a:spcBef>
                <a:spcPts val="0"/>
              </a:spcBef>
              <a:buNone/>
            </a:pPr>
            <a:r>
              <a:rPr lang="ja-JP" altLang="en-US" sz="2800" dirty="0"/>
              <a:t>　</a:t>
            </a:r>
            <a:r>
              <a:rPr lang="ja-JP" altLang="en-US" dirty="0" smtClean="0"/>
              <a:t>～</a:t>
            </a:r>
            <a:r>
              <a:rPr lang="ja-JP" altLang="en-US" dirty="0"/>
              <a:t>藤子不二雄Ⓐ 先生のふるさと・氷見市によるまんがワールドプロジェクト～</a:t>
            </a:r>
            <a:endParaRPr lang="en-US" altLang="ja-JP" dirty="0"/>
          </a:p>
        </p:txBody>
      </p:sp>
      <p:sp>
        <p:nvSpPr>
          <p:cNvPr id="4" name="スライド番号プレースホルダー 3"/>
          <p:cNvSpPr>
            <a:spLocks noGrp="1"/>
          </p:cNvSpPr>
          <p:nvPr>
            <p:ph type="sldNum" sz="quarter" idx="12"/>
          </p:nvPr>
        </p:nvSpPr>
        <p:spPr/>
        <p:txBody>
          <a:bodyPr/>
          <a:lstStyle/>
          <a:p>
            <a:r>
              <a:rPr lang="ja-JP" altLang="en-US" dirty="0">
                <a:solidFill>
                  <a:prstClr val="black"/>
                </a:solidFill>
              </a:rPr>
              <a:t>１</a:t>
            </a:r>
          </a:p>
        </p:txBody>
      </p:sp>
    </p:spTree>
    <p:extLst>
      <p:ext uri="{BB962C8B-B14F-4D97-AF65-F5344CB8AC3E}">
        <p14:creationId xmlns:p14="http://schemas.microsoft.com/office/powerpoint/2010/main" val="1037715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○平成３０年度の取り組みについて</a:t>
            </a:r>
            <a:endParaRPr kumimoji="1" lang="ja-JP" altLang="en-US" dirty="0"/>
          </a:p>
        </p:txBody>
      </p:sp>
      <p:sp>
        <p:nvSpPr>
          <p:cNvPr id="3" name="コンテンツ プレースホルダー 2"/>
          <p:cNvSpPr>
            <a:spLocks noGrp="1"/>
          </p:cNvSpPr>
          <p:nvPr>
            <p:ph idx="1"/>
          </p:nvPr>
        </p:nvSpPr>
        <p:spPr>
          <a:xfrm>
            <a:off x="-1" y="2368446"/>
            <a:ext cx="9144000" cy="2598001"/>
          </a:xfrm>
        </p:spPr>
        <p:txBody>
          <a:bodyPr>
            <a:normAutofit/>
          </a:bodyPr>
          <a:lstStyle/>
          <a:p>
            <a:r>
              <a:rPr kumimoji="1" lang="ja-JP" altLang="en-US" sz="1600" dirty="0" smtClean="0"/>
              <a:t>販路の拡大</a:t>
            </a:r>
            <a:endParaRPr kumimoji="1" lang="en-US" altLang="ja-JP" sz="1600" dirty="0" smtClean="0"/>
          </a:p>
          <a:p>
            <a:pPr marL="0" indent="0">
              <a:buNone/>
            </a:pPr>
            <a:r>
              <a:rPr lang="ja-JP" altLang="en-US" sz="1400" dirty="0" smtClean="0"/>
              <a:t>　○中京圏の野菜・鮮魚価格の市場調査を行い、販路拡大が見込まれるようであれば、バス会社・農家・漁業関</a:t>
            </a:r>
            <a:endParaRPr lang="en-US" altLang="ja-JP" sz="1400" dirty="0" smtClean="0"/>
          </a:p>
          <a:p>
            <a:pPr marL="0" indent="0">
              <a:buNone/>
            </a:pPr>
            <a:r>
              <a:rPr lang="ja-JP" altLang="en-US" sz="1400" dirty="0"/>
              <a:t>　</a:t>
            </a:r>
            <a:r>
              <a:rPr lang="ja-JP" altLang="en-US" sz="1400" dirty="0" smtClean="0"/>
              <a:t>係者との調整のうえ、公共交通（高速バス）を活用した朝どれ野菜等の販売に取り組む。</a:t>
            </a:r>
            <a:endParaRPr lang="en-US" altLang="ja-JP" sz="1400" dirty="0" smtClean="0"/>
          </a:p>
          <a:p>
            <a:pPr marL="0" indent="0">
              <a:buNone/>
            </a:pPr>
            <a:endParaRPr lang="en-US" altLang="ja-JP" sz="1400" dirty="0" smtClean="0"/>
          </a:p>
          <a:p>
            <a:pPr marL="0" indent="0">
              <a:buNone/>
            </a:pPr>
            <a:r>
              <a:rPr lang="ja-JP" altLang="en-US" sz="1400" dirty="0" smtClean="0"/>
              <a:t>　○平成２９年度に引き続き、「第２０回ジャパンインターナショナル・シーフードショー」に出展し、氷見の</a:t>
            </a:r>
            <a:endParaRPr lang="en-US" altLang="ja-JP" sz="1400" dirty="0" smtClean="0"/>
          </a:p>
          <a:p>
            <a:pPr marL="0" indent="0">
              <a:buNone/>
            </a:pPr>
            <a:r>
              <a:rPr lang="ja-JP" altLang="en-US" sz="1400" dirty="0"/>
              <a:t>　</a:t>
            </a:r>
            <a:r>
              <a:rPr lang="ja-JP" altLang="en-US" sz="1400" dirty="0" smtClean="0"/>
              <a:t>水産加工品をＰＲしバイヤーとの商談成立を目指す。</a:t>
            </a:r>
            <a:endParaRPr lang="en-US" altLang="ja-JP" sz="1400" dirty="0" smtClean="0"/>
          </a:p>
          <a:p>
            <a:pPr marL="0" indent="0">
              <a:buNone/>
            </a:pPr>
            <a:endParaRPr lang="en-US" altLang="ja-JP" sz="1400" dirty="0" smtClean="0"/>
          </a:p>
          <a:p>
            <a:pPr marL="0" indent="0">
              <a:buNone/>
            </a:pPr>
            <a:r>
              <a:rPr lang="ja-JP" altLang="en-US" sz="1400" dirty="0"/>
              <a:t>　</a:t>
            </a:r>
            <a:r>
              <a:rPr lang="ja-JP" altLang="en-US" sz="1400" dirty="0" smtClean="0"/>
              <a:t>〇既存の</a:t>
            </a:r>
            <a:r>
              <a:rPr lang="en-US" altLang="ja-JP" sz="1400" dirty="0" smtClean="0"/>
              <a:t>HP</a:t>
            </a:r>
            <a:r>
              <a:rPr lang="ja-JP" altLang="en-US" sz="1400" dirty="0" smtClean="0"/>
              <a:t>とヤフーショッピングや楽天市場などの</a:t>
            </a:r>
            <a:r>
              <a:rPr lang="en-US" altLang="ja-JP" sz="1400" dirty="0" smtClean="0"/>
              <a:t>e</a:t>
            </a:r>
            <a:r>
              <a:rPr lang="ja-JP" altLang="en-US" sz="1400" dirty="0" err="1" smtClean="0"/>
              <a:t>ー</a:t>
            </a:r>
            <a:r>
              <a:rPr lang="ja-JP" altLang="en-US" sz="1400" dirty="0" smtClean="0"/>
              <a:t>コマースモールとの連携を検討する。</a:t>
            </a:r>
            <a:endParaRPr lang="en-US" altLang="ja-JP" sz="1400" dirty="0" smtClean="0"/>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１９</a:t>
            </a:r>
            <a:endParaRPr lang="ja-JP" altLang="en-US" dirty="0">
              <a:solidFill>
                <a:prstClr val="black">
                  <a:lumMod val="75000"/>
                  <a:lumOff val="25000"/>
                </a:prstClr>
              </a:solidFill>
            </a:endParaRPr>
          </a:p>
        </p:txBody>
      </p:sp>
      <p:sp>
        <p:nvSpPr>
          <p:cNvPr id="6" name="コンテンツ プレースホルダー 2"/>
          <p:cNvSpPr txBox="1">
            <a:spLocks/>
          </p:cNvSpPr>
          <p:nvPr/>
        </p:nvSpPr>
        <p:spPr>
          <a:xfrm>
            <a:off x="-1" y="5044335"/>
            <a:ext cx="9144000" cy="94408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400" dirty="0" smtClean="0">
                <a:solidFill>
                  <a:prstClr val="black">
                    <a:lumMod val="75000"/>
                    <a:lumOff val="25000"/>
                  </a:prstClr>
                </a:solidFill>
              </a:rPr>
              <a:t>■市内事業所数の維持（事業継承）</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smtClean="0">
                <a:solidFill>
                  <a:prstClr val="black">
                    <a:lumMod val="75000"/>
                    <a:lumOff val="25000"/>
                  </a:prstClr>
                </a:solidFill>
              </a:rPr>
              <a:t>　</a:t>
            </a:r>
            <a:r>
              <a:rPr lang="ja-JP" altLang="en-US" sz="1400" dirty="0">
                <a:solidFill>
                  <a:prstClr val="black">
                    <a:lumMod val="75000"/>
                    <a:lumOff val="25000"/>
                  </a:prstClr>
                </a:solidFill>
              </a:rPr>
              <a:t>○</a:t>
            </a:r>
            <a:r>
              <a:rPr lang="ja-JP" altLang="en-US" sz="1400" dirty="0" err="1">
                <a:solidFill>
                  <a:prstClr val="black">
                    <a:lumMod val="75000"/>
                    <a:lumOff val="25000"/>
                  </a:prstClr>
                </a:solidFill>
              </a:rPr>
              <a:t>ひみ</a:t>
            </a:r>
            <a:r>
              <a:rPr lang="ja-JP" altLang="en-US" sz="1400" dirty="0">
                <a:solidFill>
                  <a:prstClr val="black">
                    <a:lumMod val="75000"/>
                    <a:lumOff val="25000"/>
                  </a:prstClr>
                </a:solidFill>
              </a:rPr>
              <a:t>食文化推進</a:t>
            </a:r>
            <a:r>
              <a:rPr lang="ja-JP" altLang="en-US" sz="1400" dirty="0" smtClean="0">
                <a:solidFill>
                  <a:prstClr val="black">
                    <a:lumMod val="75000"/>
                    <a:lumOff val="25000"/>
                  </a:prstClr>
                </a:solidFill>
              </a:rPr>
              <a:t>事業をとおして、市内水産関連業の売上拡大、利益拡大へとつなげることで市内の事業所の</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維持（承継）へとつなげる。</a:t>
            </a:r>
            <a:endParaRPr lang="en-US" altLang="ja-JP" sz="1400" dirty="0" smtClean="0">
              <a:solidFill>
                <a:prstClr val="black">
                  <a:lumMod val="75000"/>
                  <a:lumOff val="25000"/>
                </a:prstClr>
              </a:solidFill>
            </a:endParaRPr>
          </a:p>
        </p:txBody>
      </p:sp>
      <p:sp>
        <p:nvSpPr>
          <p:cNvPr id="7" name="コンテンツ プレースホルダー 2"/>
          <p:cNvSpPr txBox="1">
            <a:spLocks/>
          </p:cNvSpPr>
          <p:nvPr/>
        </p:nvSpPr>
        <p:spPr>
          <a:xfrm>
            <a:off x="-1" y="1405656"/>
            <a:ext cx="9144000" cy="99878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600" dirty="0" smtClean="0">
                <a:solidFill>
                  <a:prstClr val="black">
                    <a:lumMod val="75000"/>
                    <a:lumOff val="25000"/>
                  </a:prstClr>
                </a:solidFill>
              </a:rPr>
              <a:t>■魚食文化の伝承</a:t>
            </a:r>
            <a:endParaRPr lang="en-US" altLang="ja-JP" sz="1600" dirty="0" smtClean="0">
              <a:solidFill>
                <a:prstClr val="black">
                  <a:lumMod val="75000"/>
                  <a:lumOff val="25000"/>
                </a:prstClr>
              </a:solidFill>
            </a:endParaRPr>
          </a:p>
          <a:p>
            <a:pPr marL="0" indent="0">
              <a:buFont typeface="Wingdings" panose="05000000000000000000" pitchFamily="2" charset="2"/>
              <a:buNone/>
            </a:pPr>
            <a:r>
              <a:rPr lang="ja-JP" altLang="en-US" sz="1400" dirty="0" smtClean="0">
                <a:solidFill>
                  <a:prstClr val="black">
                    <a:lumMod val="75000"/>
                    <a:lumOff val="25000"/>
                  </a:prstClr>
                </a:solidFill>
              </a:rPr>
              <a:t>　○平成２９年度に引き続き、保育園児等に対しキッチンカーを活用した魚食普及のための出前講座を実施する。</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37818008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ひみの木しごと創生事業</a:t>
            </a:r>
            <a:r>
              <a:rPr lang="en-US" altLang="ja-JP" dirty="0" smtClean="0"/>
              <a:t/>
            </a:r>
            <a:br>
              <a:rPr lang="en-US" altLang="ja-JP" dirty="0" smtClean="0"/>
            </a:br>
            <a:r>
              <a:rPr lang="ja-JP" altLang="en-US" sz="1600" dirty="0"/>
              <a:t>（計画期間　</a:t>
            </a:r>
            <a:r>
              <a:rPr lang="ja-JP" altLang="en-US" sz="1600" dirty="0" smtClean="0"/>
              <a:t>平成３</a:t>
            </a:r>
            <a:r>
              <a:rPr lang="ja-JP" altLang="en-US" sz="1600" dirty="0"/>
              <a:t>０</a:t>
            </a:r>
            <a:r>
              <a:rPr lang="ja-JP" altLang="en-US" sz="1600" dirty="0" smtClean="0"/>
              <a:t>年度</a:t>
            </a:r>
            <a:r>
              <a:rPr lang="ja-JP" altLang="en-US" sz="1600" dirty="0"/>
              <a:t>から平成</a:t>
            </a:r>
            <a:r>
              <a:rPr lang="ja-JP" altLang="en-US" sz="1600" dirty="0" smtClean="0"/>
              <a:t>３２年度</a:t>
            </a:r>
            <a:r>
              <a:rPr lang="ja-JP" altLang="en-US" sz="1600" dirty="0"/>
              <a:t>）</a:t>
            </a:r>
            <a:endParaRPr kumimoji="1" lang="ja-JP" altLang="en-US" sz="1600" dirty="0"/>
          </a:p>
        </p:txBody>
      </p:sp>
      <p:sp>
        <p:nvSpPr>
          <p:cNvPr id="3" name="スライド番号プレースホルダー 3"/>
          <p:cNvSpPr>
            <a:spLocks noGrp="1"/>
          </p:cNvSpPr>
          <p:nvPr>
            <p:ph type="sldNum" sz="quarter" idx="12"/>
          </p:nvPr>
        </p:nvSpPr>
        <p:spPr>
          <a:xfrm>
            <a:off x="7086600" y="515882"/>
            <a:ext cx="2057400" cy="365125"/>
          </a:xfrm>
        </p:spPr>
        <p:txBody>
          <a:bodyPr/>
          <a:lstStyle/>
          <a:p>
            <a:r>
              <a:rPr lang="ja-JP" altLang="en-US" dirty="0" smtClean="0">
                <a:solidFill>
                  <a:prstClr val="black">
                    <a:lumMod val="75000"/>
                    <a:lumOff val="25000"/>
                  </a:prstClr>
                </a:solidFill>
              </a:rPr>
              <a:t>２０</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2490434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a:t>
            </a:r>
            <a:r>
              <a:rPr lang="ja-JP" altLang="en-US" dirty="0" err="1"/>
              <a:t>ひ</a:t>
            </a:r>
            <a:r>
              <a:rPr lang="ja-JP" altLang="en-US" dirty="0"/>
              <a:t>みの木しごと創生</a:t>
            </a:r>
            <a:r>
              <a:rPr lang="ja-JP" altLang="en-US" dirty="0" smtClean="0"/>
              <a:t>事業の概要</a:t>
            </a:r>
            <a:endParaRPr kumimoji="1" lang="ja-JP" altLang="en-US" dirty="0"/>
          </a:p>
        </p:txBody>
      </p:sp>
      <p:sp>
        <p:nvSpPr>
          <p:cNvPr id="3" name="コンテンツ プレースホルダー 2"/>
          <p:cNvSpPr>
            <a:spLocks noGrp="1"/>
          </p:cNvSpPr>
          <p:nvPr>
            <p:ph idx="1"/>
          </p:nvPr>
        </p:nvSpPr>
        <p:spPr>
          <a:xfrm>
            <a:off x="0" y="981725"/>
            <a:ext cx="9144000" cy="839703"/>
          </a:xfrm>
        </p:spPr>
        <p:txBody>
          <a:bodyPr>
            <a:normAutofit/>
          </a:bodyPr>
          <a:lstStyle/>
          <a:p>
            <a:pPr marL="0" indent="0">
              <a:lnSpc>
                <a:spcPct val="100000"/>
              </a:lnSpc>
              <a:buNone/>
            </a:pPr>
            <a:r>
              <a:rPr kumimoji="1" lang="ja-JP" altLang="en-US" sz="1600" dirty="0" smtClean="0"/>
              <a:t>　</a:t>
            </a:r>
            <a:r>
              <a:rPr kumimoji="1" lang="ja-JP" altLang="en-US" sz="1600" dirty="0" err="1" smtClean="0"/>
              <a:t>ひ</a:t>
            </a:r>
            <a:r>
              <a:rPr kumimoji="1" lang="ja-JP" altLang="en-US" sz="1600" dirty="0" smtClean="0"/>
              <a:t>みの木しごと創生事業は</a:t>
            </a:r>
            <a:r>
              <a:rPr lang="ja-JP" altLang="en-US" sz="1600" dirty="0" smtClean="0"/>
              <a:t>、林業</a:t>
            </a:r>
            <a:r>
              <a:rPr lang="en-US" altLang="ja-JP" sz="1600" dirty="0" smtClean="0"/>
              <a:t>6</a:t>
            </a:r>
            <a:r>
              <a:rPr lang="ja-JP" altLang="en-US" sz="1600" dirty="0" smtClean="0"/>
              <a:t>次産業化による</a:t>
            </a:r>
            <a:r>
              <a:rPr lang="ja-JP" altLang="en-US" sz="1600" u="sng" dirty="0" smtClean="0"/>
              <a:t>しごと創生</a:t>
            </a:r>
            <a:r>
              <a:rPr lang="ja-JP" altLang="en-US" sz="1600" dirty="0" smtClean="0"/>
              <a:t>、</a:t>
            </a:r>
            <a:r>
              <a:rPr lang="ja-JP" altLang="en-US" sz="1600" u="sng" dirty="0" smtClean="0"/>
              <a:t>観光振興による人の流れづくり</a:t>
            </a:r>
            <a:r>
              <a:rPr lang="ja-JP" altLang="en-US" sz="1600" dirty="0" smtClean="0"/>
              <a:t>、</a:t>
            </a:r>
            <a:r>
              <a:rPr lang="ja-JP" altLang="en-US" sz="1600" u="sng" dirty="0" smtClean="0"/>
              <a:t>子育て・教育支援</a:t>
            </a:r>
            <a:r>
              <a:rPr lang="ja-JP" altLang="en-US" sz="1600" dirty="0" smtClean="0"/>
              <a:t>及び</a:t>
            </a:r>
            <a:r>
              <a:rPr lang="ja-JP" altLang="en-US" sz="1600" u="sng" dirty="0" smtClean="0"/>
              <a:t>多世代交流</a:t>
            </a:r>
            <a:r>
              <a:rPr lang="ja-JP" altLang="en-US" sz="1600" dirty="0" smtClean="0"/>
              <a:t>といった、木育の効果を継続して発揮するような拠点及び組織を、</a:t>
            </a:r>
            <a:r>
              <a:rPr lang="en-US" altLang="ja-JP" sz="1600" dirty="0" smtClean="0"/>
              <a:t>H33.4</a:t>
            </a:r>
            <a:r>
              <a:rPr lang="ja-JP" altLang="en-US" sz="1600" dirty="0" err="1" smtClean="0"/>
              <a:t>までに</a:t>
            </a:r>
            <a:r>
              <a:rPr lang="ja-JP" altLang="en-US" sz="1600" dirty="0" smtClean="0"/>
              <a:t>氷見市海浜植物園につくることを目指すもの。</a:t>
            </a:r>
            <a:endParaRPr kumimoji="1" lang="ja-JP" altLang="en-US" sz="1600" dirty="0"/>
          </a:p>
        </p:txBody>
      </p:sp>
      <p:sp>
        <p:nvSpPr>
          <p:cNvPr id="5" name="コンテンツ プレースホルダー 2"/>
          <p:cNvSpPr txBox="1">
            <a:spLocks/>
          </p:cNvSpPr>
          <p:nvPr/>
        </p:nvSpPr>
        <p:spPr>
          <a:xfrm>
            <a:off x="0" y="1922146"/>
            <a:ext cx="9144000" cy="116588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800" dirty="0" smtClean="0">
                <a:solidFill>
                  <a:prstClr val="black">
                    <a:lumMod val="75000"/>
                    <a:lumOff val="25000"/>
                  </a:prstClr>
                </a:solidFill>
              </a:rPr>
              <a:t>＜実施内容＞</a:t>
            </a:r>
            <a:endParaRPr lang="en-US" altLang="ja-JP" sz="1800" dirty="0" smtClean="0">
              <a:solidFill>
                <a:prstClr val="black">
                  <a:lumMod val="75000"/>
                  <a:lumOff val="25000"/>
                </a:prstClr>
              </a:solidFill>
            </a:endParaRPr>
          </a:p>
          <a:p>
            <a:pPr marL="0" indent="0">
              <a:buFont typeface="Wingdings" panose="05000000000000000000" pitchFamily="2" charset="2"/>
              <a:buNone/>
            </a:pPr>
            <a:r>
              <a:rPr lang="ja-JP" altLang="en-US" sz="1600" dirty="0" smtClean="0">
                <a:solidFill>
                  <a:prstClr val="black">
                    <a:lumMod val="75000"/>
                    <a:lumOff val="25000"/>
                  </a:prstClr>
                </a:solidFill>
              </a:rPr>
              <a:t>１．氷見市木育ビジョン策定及び事業推進</a:t>
            </a:r>
            <a:r>
              <a:rPr lang="ja-JP" altLang="en-US" sz="1600" dirty="0">
                <a:solidFill>
                  <a:prstClr val="black">
                    <a:lumMod val="75000"/>
                    <a:lumOff val="25000"/>
                  </a:prstClr>
                </a:solidFill>
              </a:rPr>
              <a:t>組織</a:t>
            </a:r>
            <a:r>
              <a:rPr lang="ja-JP" altLang="en-US" sz="1600" dirty="0" smtClean="0">
                <a:solidFill>
                  <a:prstClr val="black">
                    <a:lumMod val="75000"/>
                    <a:lumOff val="25000"/>
                  </a:prstClr>
                </a:solidFill>
              </a:rPr>
              <a:t>の設立</a:t>
            </a:r>
            <a:endParaRPr lang="en-US" altLang="ja-JP" sz="16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氷見市木育ビジョンを策定する他、今後設立を目指す木育の拠点場所である海浜植物園の園長として、木育推進組織のマネージャーとして外部人材を招聘し、ビジョンを実現するための事業推進組織の設立を目指す。</a:t>
            </a:r>
            <a:endParaRPr lang="en-US" altLang="ja-JP" sz="1400" dirty="0" smtClean="0">
              <a:solidFill>
                <a:prstClr val="black">
                  <a:lumMod val="75000"/>
                  <a:lumOff val="25000"/>
                </a:prstClr>
              </a:solidFill>
            </a:endParaRPr>
          </a:p>
        </p:txBody>
      </p:sp>
      <p:sp>
        <p:nvSpPr>
          <p:cNvPr id="6" name="コンテンツ プレースホルダー 2"/>
          <p:cNvSpPr txBox="1">
            <a:spLocks/>
          </p:cNvSpPr>
          <p:nvPr/>
        </p:nvSpPr>
        <p:spPr>
          <a:xfrm>
            <a:off x="-2" y="4401113"/>
            <a:ext cx="9144000" cy="88233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600" dirty="0" smtClean="0">
                <a:solidFill>
                  <a:prstClr val="black">
                    <a:lumMod val="75000"/>
                    <a:lumOff val="25000"/>
                  </a:prstClr>
                </a:solidFill>
              </a:rPr>
              <a:t>３．拠点場所の整備及び運営試行実験</a:t>
            </a:r>
            <a:endParaRPr lang="en-US" altLang="ja-JP" sz="1600" dirty="0" smtClean="0">
              <a:solidFill>
                <a:prstClr val="black">
                  <a:lumMod val="75000"/>
                  <a:lumOff val="25000"/>
                </a:prstClr>
              </a:solidFill>
            </a:endParaRPr>
          </a:p>
          <a:p>
            <a:pPr marL="0" indent="0">
              <a:buFont typeface="Wingdings" panose="05000000000000000000" pitchFamily="2" charset="2"/>
              <a:buNone/>
            </a:pPr>
            <a:r>
              <a:rPr lang="ja-JP" altLang="en-US" sz="1400" dirty="0">
                <a:solidFill>
                  <a:prstClr val="black">
                    <a:lumMod val="75000"/>
                    <a:lumOff val="25000"/>
                  </a:prstClr>
                </a:solidFill>
              </a:rPr>
              <a:t>　</a:t>
            </a:r>
            <a:r>
              <a:rPr lang="ja-JP" altLang="en-US" sz="1400" dirty="0" smtClean="0">
                <a:solidFill>
                  <a:prstClr val="black">
                    <a:lumMod val="75000"/>
                    <a:lumOff val="25000"/>
                  </a:prstClr>
                </a:solidFill>
              </a:rPr>
              <a:t>海浜植物園内に氷見産材を活用した屋内空間、木製玩具を整備するほか、氷見の自然を活かした体験プログラムを実施する等、運用に向けた試行実験を行う。</a:t>
            </a:r>
            <a:endParaRPr lang="en-US" altLang="ja-JP" sz="1400" dirty="0" smtClean="0">
              <a:solidFill>
                <a:prstClr val="black">
                  <a:lumMod val="75000"/>
                  <a:lumOff val="25000"/>
                </a:prstClr>
              </a:solidFill>
            </a:endParaRPr>
          </a:p>
        </p:txBody>
      </p:sp>
      <p:sp>
        <p:nvSpPr>
          <p:cNvPr id="7" name="コンテンツ プレースホルダー 2"/>
          <p:cNvSpPr txBox="1">
            <a:spLocks/>
          </p:cNvSpPr>
          <p:nvPr/>
        </p:nvSpPr>
        <p:spPr>
          <a:xfrm>
            <a:off x="-2" y="5428475"/>
            <a:ext cx="9144000" cy="1429525"/>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800" dirty="0" smtClean="0">
                <a:solidFill>
                  <a:prstClr val="black">
                    <a:lumMod val="75000"/>
                    <a:lumOff val="25000"/>
                  </a:prstClr>
                </a:solidFill>
              </a:rPr>
              <a:t>＜事業をとおして目指す成果（平成３２年度時点）＞</a:t>
            </a:r>
            <a:endParaRPr lang="en-US" altLang="ja-JP" sz="18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①　氷見産木工製品売上高　　　　７５，７００，０００円</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②　施設入園料収入　　　　　　　１０，４５０，０００円（４，９５０，０００円の増）</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③　自然体験プログラム料収入　　　５，５００，０００円</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④　入園者数</a:t>
            </a:r>
            <a:r>
              <a:rPr lang="en-US" altLang="ja-JP" sz="1400" dirty="0" smtClean="0">
                <a:solidFill>
                  <a:prstClr val="black">
                    <a:lumMod val="75000"/>
                    <a:lumOff val="25000"/>
                  </a:prstClr>
                </a:solidFill>
              </a:rPr>
              <a:t>	</a:t>
            </a:r>
            <a:r>
              <a:rPr lang="ja-JP" altLang="en-US" sz="1400" dirty="0" smtClean="0">
                <a:solidFill>
                  <a:prstClr val="black">
                    <a:lumMod val="75000"/>
                    <a:lumOff val="25000"/>
                  </a:prstClr>
                </a:solidFill>
              </a:rPr>
              <a:t>　　　　　　　　　　　　　　５５，０００人（１０，０００人の増）</a:t>
            </a:r>
            <a:r>
              <a:rPr lang="ja-JP" altLang="en-US" sz="1600" dirty="0" smtClean="0">
                <a:solidFill>
                  <a:prstClr val="black">
                    <a:lumMod val="75000"/>
                    <a:lumOff val="25000"/>
                  </a:prstClr>
                </a:solidFill>
              </a:rPr>
              <a:t>　　</a:t>
            </a:r>
            <a:endParaRPr lang="en-US" altLang="ja-JP" sz="1600" dirty="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p:txBody>
      </p:sp>
      <p:sp>
        <p:nvSpPr>
          <p:cNvPr id="8" name="コンテンツ プレースホルダー 2"/>
          <p:cNvSpPr txBox="1">
            <a:spLocks/>
          </p:cNvSpPr>
          <p:nvPr/>
        </p:nvSpPr>
        <p:spPr>
          <a:xfrm>
            <a:off x="0" y="3237262"/>
            <a:ext cx="9144000" cy="102099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600" dirty="0" smtClean="0">
                <a:solidFill>
                  <a:prstClr val="black">
                    <a:lumMod val="75000"/>
                    <a:lumOff val="25000"/>
                  </a:prstClr>
                </a:solidFill>
              </a:rPr>
              <a:t>２</a:t>
            </a:r>
            <a:r>
              <a:rPr lang="ja-JP" altLang="en-US" sz="1600" dirty="0">
                <a:solidFill>
                  <a:prstClr val="black">
                    <a:lumMod val="75000"/>
                    <a:lumOff val="25000"/>
                  </a:prstClr>
                </a:solidFill>
              </a:rPr>
              <a:t>．</a:t>
            </a:r>
            <a:r>
              <a:rPr lang="ja-JP" altLang="en-US" sz="1600" dirty="0" smtClean="0">
                <a:solidFill>
                  <a:prstClr val="black">
                    <a:lumMod val="75000"/>
                    <a:lumOff val="25000"/>
                  </a:prstClr>
                </a:solidFill>
              </a:rPr>
              <a:t>木工製品開発及び販売体制の整備</a:t>
            </a:r>
            <a:endParaRPr lang="en-US" altLang="ja-JP" sz="1600" dirty="0" smtClean="0">
              <a:solidFill>
                <a:prstClr val="black">
                  <a:lumMod val="75000"/>
                  <a:lumOff val="25000"/>
                </a:prstClr>
              </a:solidFill>
            </a:endParaRPr>
          </a:p>
          <a:p>
            <a:pPr marL="0" indent="0">
              <a:buFont typeface="Wingdings" panose="05000000000000000000" pitchFamily="2" charset="2"/>
              <a:buNone/>
            </a:pPr>
            <a:r>
              <a:rPr lang="ja-JP" altLang="en-US" sz="1400" dirty="0" smtClean="0">
                <a:solidFill>
                  <a:prstClr val="black">
                    <a:lumMod val="75000"/>
                    <a:lumOff val="25000"/>
                  </a:prstClr>
                </a:solidFill>
              </a:rPr>
              <a:t>　設立した民間組織を中心に地元大学などと連携した商品開発の試行実験を行い、地域内で継続して商品開発ができる仕組みづくり、また商品を消費者へ販売していくための仕組みづくりを目指す。（商品は氷見産材を使用した家具・玩具などの木工製品、移動・組立式の内装木質化空間の開発等を想定）</a:t>
            </a:r>
            <a:endParaRPr lang="en-US" altLang="ja-JP" sz="1400" dirty="0" smtClean="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p:txBody>
      </p:sp>
      <p:sp>
        <p:nvSpPr>
          <p:cNvPr id="9" name="スライド番号プレースホルダー 3"/>
          <p:cNvSpPr>
            <a:spLocks noGrp="1"/>
          </p:cNvSpPr>
          <p:nvPr>
            <p:ph type="sldNum" sz="quarter" idx="12"/>
          </p:nvPr>
        </p:nvSpPr>
        <p:spPr>
          <a:xfrm>
            <a:off x="7086600" y="515882"/>
            <a:ext cx="2057400" cy="365125"/>
          </a:xfrm>
        </p:spPr>
        <p:txBody>
          <a:bodyPr/>
          <a:lstStyle/>
          <a:p>
            <a:r>
              <a:rPr lang="ja-JP" altLang="en-US" dirty="0" smtClean="0">
                <a:solidFill>
                  <a:prstClr val="black">
                    <a:lumMod val="75000"/>
                    <a:lumOff val="25000"/>
                  </a:prstClr>
                </a:solidFill>
              </a:rPr>
              <a:t>２１</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2672105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2465295"/>
            <a:ext cx="7886700" cy="1347052"/>
          </a:xfrm>
        </p:spPr>
        <p:txBody>
          <a:bodyPr/>
          <a:lstStyle/>
          <a:p>
            <a:r>
              <a:rPr lang="ja-JP" altLang="en-US" dirty="0" smtClean="0"/>
              <a:t>まんがのまちづくり推進事業</a:t>
            </a:r>
            <a:r>
              <a:rPr lang="en-US" altLang="ja-JP" dirty="0" smtClean="0"/>
              <a:t/>
            </a:r>
            <a:br>
              <a:rPr lang="en-US" altLang="ja-JP" dirty="0" smtClean="0"/>
            </a:br>
            <a:r>
              <a:rPr lang="ja-JP" altLang="en-US" sz="1400" dirty="0" smtClean="0"/>
              <a:t>～藤子不二雄</a:t>
            </a:r>
            <a:r>
              <a:rPr lang="ja-JP" altLang="en-US" sz="1400" dirty="0"/>
              <a:t>Ⓐ </a:t>
            </a:r>
            <a:r>
              <a:rPr lang="ja-JP" altLang="en-US" sz="1400" dirty="0" smtClean="0"/>
              <a:t>先生のふるさと・氷見市によるまんがワールドプロジェクト～</a:t>
            </a:r>
            <a:r>
              <a:rPr lang="en-US" altLang="ja-JP" sz="1400" dirty="0" smtClean="0"/>
              <a:t/>
            </a:r>
            <a:br>
              <a:rPr lang="en-US" altLang="ja-JP" sz="1400" dirty="0" smtClean="0"/>
            </a:br>
            <a:r>
              <a:rPr lang="ja-JP" altLang="en-US" sz="1600" dirty="0" smtClean="0"/>
              <a:t>（</a:t>
            </a:r>
            <a:r>
              <a:rPr lang="ja-JP" altLang="en-US" sz="1600" dirty="0"/>
              <a:t>計画期間　</a:t>
            </a:r>
            <a:r>
              <a:rPr lang="ja-JP" altLang="en-US" sz="1600" dirty="0" smtClean="0"/>
              <a:t>平成３</a:t>
            </a:r>
            <a:r>
              <a:rPr lang="ja-JP" altLang="en-US" sz="1600" dirty="0"/>
              <a:t>０</a:t>
            </a:r>
            <a:r>
              <a:rPr lang="ja-JP" altLang="en-US" sz="1600" dirty="0" smtClean="0"/>
              <a:t>年度</a:t>
            </a:r>
            <a:r>
              <a:rPr lang="ja-JP" altLang="en-US" sz="1600" dirty="0"/>
              <a:t>から平成</a:t>
            </a:r>
            <a:r>
              <a:rPr lang="ja-JP" altLang="en-US" sz="1600" dirty="0" smtClean="0"/>
              <a:t>３２年度</a:t>
            </a:r>
            <a:r>
              <a:rPr lang="ja-JP" altLang="en-US" sz="1600" dirty="0"/>
              <a:t>）</a:t>
            </a:r>
            <a:endParaRPr kumimoji="1" lang="ja-JP" altLang="en-US" sz="1600" dirty="0"/>
          </a:p>
        </p:txBody>
      </p:sp>
      <p:sp>
        <p:nvSpPr>
          <p:cNvPr id="3" name="スライド番号プレースホルダー 3"/>
          <p:cNvSpPr>
            <a:spLocks noGrp="1"/>
          </p:cNvSpPr>
          <p:nvPr>
            <p:ph type="sldNum" sz="quarter" idx="12"/>
          </p:nvPr>
        </p:nvSpPr>
        <p:spPr>
          <a:xfrm>
            <a:off x="7086600" y="515882"/>
            <a:ext cx="2057400" cy="365125"/>
          </a:xfrm>
        </p:spPr>
        <p:txBody>
          <a:bodyPr/>
          <a:lstStyle/>
          <a:p>
            <a:r>
              <a:rPr lang="ja-JP" altLang="en-US" dirty="0" smtClean="0">
                <a:solidFill>
                  <a:prstClr val="black">
                    <a:lumMod val="75000"/>
                    <a:lumOff val="25000"/>
                  </a:prstClr>
                </a:solidFill>
              </a:rPr>
              <a:t>２２</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3555161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a:t>
            </a:r>
            <a:r>
              <a:rPr lang="ja-JP" altLang="en-US" dirty="0"/>
              <a:t>まんがのまちづくり推進</a:t>
            </a:r>
            <a:r>
              <a:rPr lang="ja-JP" altLang="en-US" dirty="0" smtClean="0"/>
              <a:t>事業の概要</a:t>
            </a:r>
            <a:endParaRPr kumimoji="1" lang="ja-JP" altLang="en-US" dirty="0"/>
          </a:p>
        </p:txBody>
      </p:sp>
      <p:sp>
        <p:nvSpPr>
          <p:cNvPr id="3" name="コンテンツ プレースホルダー 2"/>
          <p:cNvSpPr>
            <a:spLocks noGrp="1"/>
          </p:cNvSpPr>
          <p:nvPr>
            <p:ph idx="1"/>
          </p:nvPr>
        </p:nvSpPr>
        <p:spPr>
          <a:xfrm>
            <a:off x="153697" y="1034068"/>
            <a:ext cx="8666922" cy="5743804"/>
          </a:xfrm>
        </p:spPr>
        <p:txBody>
          <a:bodyPr>
            <a:noAutofit/>
          </a:bodyPr>
          <a:lstStyle/>
          <a:p>
            <a:pPr marL="0" indent="0">
              <a:spcBef>
                <a:spcPts val="500"/>
              </a:spcBef>
              <a:buNone/>
            </a:pPr>
            <a:r>
              <a:rPr kumimoji="1" lang="ja-JP" altLang="en-US" sz="1800" dirty="0" smtClean="0">
                <a:solidFill>
                  <a:schemeClr val="tx1"/>
                </a:solidFill>
              </a:rPr>
              <a:t>＜現状と課題＞</a:t>
            </a:r>
            <a:endParaRPr kumimoji="1" lang="en-US" altLang="ja-JP" sz="1800" dirty="0" smtClean="0">
              <a:solidFill>
                <a:schemeClr val="tx1"/>
              </a:solidFill>
            </a:endParaRPr>
          </a:p>
          <a:p>
            <a:pPr>
              <a:spcBef>
                <a:spcPts val="500"/>
              </a:spcBef>
            </a:pPr>
            <a:r>
              <a:rPr kumimoji="1" lang="ja-JP" altLang="en-US" sz="1400" dirty="0" smtClean="0">
                <a:solidFill>
                  <a:schemeClr val="tx1"/>
                </a:solidFill>
              </a:rPr>
              <a:t>近年「</a:t>
            </a:r>
            <a:r>
              <a:rPr kumimoji="1" lang="ja-JP" altLang="en-US" sz="1400" dirty="0" err="1" smtClean="0">
                <a:solidFill>
                  <a:schemeClr val="tx1"/>
                </a:solidFill>
              </a:rPr>
              <a:t>ひみ</a:t>
            </a:r>
            <a:r>
              <a:rPr kumimoji="1" lang="ja-JP" altLang="en-US" sz="1400" dirty="0" smtClean="0">
                <a:solidFill>
                  <a:schemeClr val="tx1"/>
                </a:solidFill>
              </a:rPr>
              <a:t>寒ぶり」が全国的に認知され、「美味しい魚が食べられるまち」というイメージが確立した一方、</a:t>
            </a:r>
            <a:r>
              <a:rPr kumimoji="1" lang="ja-JP" altLang="en-US" sz="1400" u="sng" dirty="0" smtClean="0">
                <a:solidFill>
                  <a:schemeClr val="tx1"/>
                </a:solidFill>
              </a:rPr>
              <a:t>それ以外の地域イメージが弱い現状</a:t>
            </a:r>
            <a:r>
              <a:rPr kumimoji="1" lang="ja-JP" altLang="en-US" sz="1400" dirty="0" smtClean="0">
                <a:solidFill>
                  <a:schemeClr val="tx1"/>
                </a:solidFill>
              </a:rPr>
              <a:t>にある。</a:t>
            </a:r>
            <a:endParaRPr kumimoji="1" lang="en-US" altLang="ja-JP" sz="1400" dirty="0" smtClean="0">
              <a:solidFill>
                <a:schemeClr val="tx1"/>
              </a:solidFill>
            </a:endParaRPr>
          </a:p>
          <a:p>
            <a:pPr>
              <a:spcBef>
                <a:spcPts val="500"/>
              </a:spcBef>
            </a:pPr>
            <a:r>
              <a:rPr lang="ja-JP" altLang="en-US" sz="1400" dirty="0" smtClean="0">
                <a:solidFill>
                  <a:schemeClr val="tx1"/>
                </a:solidFill>
              </a:rPr>
              <a:t>観光客が商店街や観光施設などのまちなかに回遊しておらず、</a:t>
            </a:r>
            <a:r>
              <a:rPr lang="ja-JP" altLang="en-US" sz="1400" u="sng" dirty="0" smtClean="0">
                <a:solidFill>
                  <a:schemeClr val="tx1"/>
                </a:solidFill>
              </a:rPr>
              <a:t>地域に経済効果が十分にもたらされていない</a:t>
            </a:r>
            <a:r>
              <a:rPr lang="ja-JP" altLang="en-US" sz="1400" dirty="0" smtClean="0">
                <a:solidFill>
                  <a:schemeClr val="tx1"/>
                </a:solidFill>
              </a:rPr>
              <a:t>という課題を抱えている。</a:t>
            </a:r>
            <a:endParaRPr lang="en-US" altLang="ja-JP" sz="1400" dirty="0" smtClean="0">
              <a:solidFill>
                <a:schemeClr val="tx1"/>
              </a:solidFill>
            </a:endParaRPr>
          </a:p>
          <a:p>
            <a:pPr marL="0" indent="0">
              <a:spcBef>
                <a:spcPts val="500"/>
              </a:spcBef>
              <a:buNone/>
            </a:pPr>
            <a:r>
              <a:rPr lang="ja-JP" altLang="en-US" sz="1800" dirty="0" smtClean="0">
                <a:solidFill>
                  <a:schemeClr val="tx1"/>
                </a:solidFill>
              </a:rPr>
              <a:t>＜目的等＞</a:t>
            </a:r>
            <a:endParaRPr lang="en-US" altLang="ja-JP" sz="1800" dirty="0" smtClean="0">
              <a:solidFill>
                <a:schemeClr val="tx1"/>
              </a:solidFill>
            </a:endParaRPr>
          </a:p>
          <a:p>
            <a:pPr marL="0" indent="0">
              <a:spcBef>
                <a:spcPts val="500"/>
              </a:spcBef>
              <a:buNone/>
            </a:pPr>
            <a:r>
              <a:rPr lang="ja-JP" altLang="en-US" sz="1400" dirty="0" smtClean="0">
                <a:solidFill>
                  <a:schemeClr val="tx1"/>
                </a:solidFill>
              </a:rPr>
              <a:t>　・「藤子</a:t>
            </a:r>
            <a:r>
              <a:rPr lang="ja-JP" altLang="en-US" sz="1400" dirty="0">
                <a:solidFill>
                  <a:schemeClr val="tx1"/>
                </a:solidFill>
              </a:rPr>
              <a:t>不二雄</a:t>
            </a:r>
            <a:r>
              <a:rPr lang="ja-JP" altLang="en-US" sz="1400" dirty="0" smtClean="0">
                <a:solidFill>
                  <a:schemeClr val="tx1"/>
                </a:solidFill>
              </a:rPr>
              <a:t>Ⓐ先生のふるさと・氷見市」の</a:t>
            </a:r>
            <a:r>
              <a:rPr lang="ja-JP" altLang="en-US" sz="1400" u="sng" dirty="0" smtClean="0">
                <a:solidFill>
                  <a:schemeClr val="tx1"/>
                </a:solidFill>
              </a:rPr>
              <a:t>まんがのまちとしてのブランディングを図る。</a:t>
            </a:r>
            <a:endParaRPr lang="en-US" altLang="ja-JP" sz="1400" u="sng"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a:t>
            </a:r>
            <a:r>
              <a:rPr lang="ja-JP" altLang="en-US" sz="1400" u="sng" dirty="0" smtClean="0">
                <a:solidFill>
                  <a:schemeClr val="tx1"/>
                </a:solidFill>
              </a:rPr>
              <a:t>まんがを生かした様々な観光コンテンツを創造</a:t>
            </a:r>
            <a:r>
              <a:rPr lang="ja-JP" altLang="en-US" sz="1400" dirty="0" smtClean="0">
                <a:solidFill>
                  <a:schemeClr val="tx1"/>
                </a:solidFill>
              </a:rPr>
              <a:t>し、新たな客層の開拓を進める。</a:t>
            </a:r>
            <a:endParaRPr lang="en-US" altLang="ja-JP" sz="1400"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計画</a:t>
            </a:r>
            <a:r>
              <a:rPr lang="ja-JP" altLang="en-US" sz="1400" dirty="0" smtClean="0">
                <a:solidFill>
                  <a:schemeClr val="tx1"/>
                </a:solidFill>
              </a:rPr>
              <a:t>期間：平成３０年度</a:t>
            </a:r>
            <a:r>
              <a:rPr lang="ja-JP" altLang="en-US" sz="1400" dirty="0">
                <a:solidFill>
                  <a:schemeClr val="tx1"/>
                </a:solidFill>
              </a:rPr>
              <a:t>から平成</a:t>
            </a:r>
            <a:r>
              <a:rPr lang="ja-JP" altLang="en-US" sz="1400" dirty="0" smtClean="0">
                <a:solidFill>
                  <a:schemeClr val="tx1"/>
                </a:solidFill>
              </a:rPr>
              <a:t>３２年度まで）</a:t>
            </a:r>
            <a:endParaRPr lang="en-US" altLang="ja-JP" sz="1400" dirty="0" smtClean="0">
              <a:solidFill>
                <a:schemeClr val="tx1"/>
              </a:solidFill>
            </a:endParaRPr>
          </a:p>
          <a:p>
            <a:pPr marL="0" indent="0">
              <a:spcBef>
                <a:spcPts val="500"/>
              </a:spcBef>
              <a:buNone/>
            </a:pPr>
            <a:r>
              <a:rPr lang="ja-JP" altLang="en-US" sz="1800" dirty="0" smtClean="0">
                <a:solidFill>
                  <a:schemeClr val="tx1"/>
                </a:solidFill>
              </a:rPr>
              <a:t>＜</a:t>
            </a:r>
            <a:r>
              <a:rPr lang="ja-JP" altLang="en-US" sz="1800" dirty="0">
                <a:solidFill>
                  <a:schemeClr val="tx1"/>
                </a:solidFill>
              </a:rPr>
              <a:t>平成３０年度実施</a:t>
            </a:r>
            <a:r>
              <a:rPr lang="ja-JP" altLang="en-US" sz="1800" dirty="0" smtClean="0">
                <a:solidFill>
                  <a:schemeClr val="tx1"/>
                </a:solidFill>
              </a:rPr>
              <a:t>内容①＞</a:t>
            </a:r>
            <a:endParaRPr lang="ja-JP" altLang="en-US" sz="1800" dirty="0">
              <a:solidFill>
                <a:schemeClr val="tx1"/>
              </a:solidFill>
            </a:endParaRPr>
          </a:p>
          <a:p>
            <a:pPr marL="0" indent="0">
              <a:spcBef>
                <a:spcPts val="500"/>
              </a:spcBef>
              <a:buNone/>
            </a:pPr>
            <a:r>
              <a:rPr lang="ja-JP" altLang="en-US" sz="1400" dirty="0">
                <a:solidFill>
                  <a:schemeClr val="tx1"/>
                </a:solidFill>
              </a:rPr>
              <a:t>○</a:t>
            </a:r>
            <a:r>
              <a:rPr lang="ja-JP" altLang="en-US" sz="1400" u="sng" dirty="0">
                <a:solidFill>
                  <a:schemeClr val="tx1"/>
                </a:solidFill>
              </a:rPr>
              <a:t>まんがワールドプロジェクトの推進</a:t>
            </a:r>
          </a:p>
          <a:p>
            <a:pPr marL="0" indent="0">
              <a:spcBef>
                <a:spcPts val="500"/>
              </a:spcBef>
              <a:buNone/>
            </a:pPr>
            <a:r>
              <a:rPr lang="ja-JP" altLang="en-US" sz="1400" dirty="0">
                <a:solidFill>
                  <a:schemeClr val="tx1"/>
                </a:solidFill>
              </a:rPr>
              <a:t>　藤子スタジオや小学館集英社プロダクション（</a:t>
            </a:r>
            <a:r>
              <a:rPr lang="en-US" altLang="ja-JP" sz="1400" dirty="0" err="1">
                <a:solidFill>
                  <a:schemeClr val="tx1"/>
                </a:solidFill>
              </a:rPr>
              <a:t>ShoPro</a:t>
            </a:r>
            <a:r>
              <a:rPr lang="ja-JP" altLang="en-US" sz="1400" dirty="0">
                <a:solidFill>
                  <a:schemeClr val="tx1"/>
                </a:solidFill>
              </a:rPr>
              <a:t>）等と連携し、「氷見市 藤子不二雄Ⓐまんがワールド」のクオリティアップに向けた取組みを</a:t>
            </a:r>
            <a:r>
              <a:rPr lang="ja-JP" altLang="en-US" sz="1400" dirty="0" smtClean="0">
                <a:solidFill>
                  <a:schemeClr val="tx1"/>
                </a:solidFill>
              </a:rPr>
              <a:t>進める。</a:t>
            </a:r>
            <a:endParaRPr lang="en-US" altLang="ja-JP" sz="1400" dirty="0">
              <a:solidFill>
                <a:schemeClr val="tx1"/>
              </a:solidFill>
            </a:endParaRPr>
          </a:p>
          <a:p>
            <a:pPr marL="0" indent="0">
              <a:spcBef>
                <a:spcPts val="500"/>
              </a:spcBef>
              <a:buNone/>
            </a:pPr>
            <a:r>
              <a:rPr lang="ja-JP" altLang="en-US" sz="1400" dirty="0" smtClean="0">
                <a:solidFill>
                  <a:schemeClr val="tx1"/>
                </a:solidFill>
              </a:rPr>
              <a:t>　・</a:t>
            </a:r>
            <a:r>
              <a:rPr lang="ja-JP" altLang="en-US" sz="1400" dirty="0">
                <a:solidFill>
                  <a:schemeClr val="tx1"/>
                </a:solidFill>
              </a:rPr>
              <a:t>潮風ギャラリーの展示内容充実</a:t>
            </a:r>
            <a:endParaRPr lang="en-US" altLang="ja-JP" sz="1400" dirty="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　夏休み</a:t>
            </a:r>
            <a:r>
              <a:rPr lang="ja-JP" altLang="en-US" sz="1400" dirty="0">
                <a:solidFill>
                  <a:schemeClr val="tx1"/>
                </a:solidFill>
              </a:rPr>
              <a:t>に向けた</a:t>
            </a:r>
            <a:r>
              <a:rPr lang="ja-JP" altLang="en-US" sz="1400" dirty="0" smtClean="0">
                <a:solidFill>
                  <a:schemeClr val="tx1"/>
                </a:solidFill>
              </a:rPr>
              <a:t>展示替え</a:t>
            </a:r>
            <a:r>
              <a:rPr lang="en-US" altLang="ja-JP" sz="1400" dirty="0" smtClean="0">
                <a:solidFill>
                  <a:schemeClr val="tx1"/>
                </a:solidFill>
              </a:rPr>
              <a:t>(</a:t>
            </a:r>
            <a:r>
              <a:rPr lang="ja-JP" altLang="en-US" sz="1400" dirty="0" smtClean="0">
                <a:solidFill>
                  <a:schemeClr val="tx1"/>
                </a:solidFill>
              </a:rPr>
              <a:t>「</a:t>
            </a:r>
            <a:r>
              <a:rPr lang="ja-JP" altLang="en-US" sz="1400" dirty="0">
                <a:solidFill>
                  <a:schemeClr val="tx1"/>
                </a:solidFill>
              </a:rPr>
              <a:t>ブラックユーモア・こわいもの」をテーマにした代表作品の</a:t>
            </a:r>
            <a:r>
              <a:rPr lang="ja-JP" altLang="en-US" sz="1400" dirty="0" smtClean="0">
                <a:solidFill>
                  <a:schemeClr val="tx1"/>
                </a:solidFill>
              </a:rPr>
              <a:t>展示</a:t>
            </a:r>
            <a:r>
              <a:rPr lang="en-US" altLang="ja-JP" sz="1400" dirty="0" smtClean="0">
                <a:solidFill>
                  <a:schemeClr val="tx1"/>
                </a:solidFill>
              </a:rPr>
              <a:t>)</a:t>
            </a:r>
            <a:r>
              <a:rPr lang="ja-JP" altLang="en-US" sz="1400" dirty="0" smtClean="0">
                <a:solidFill>
                  <a:schemeClr val="tx1"/>
                </a:solidFill>
              </a:rPr>
              <a:t>の実施</a:t>
            </a:r>
            <a:endParaRPr lang="en-US" altLang="ja-JP" sz="1400"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等</a:t>
            </a:r>
            <a:endParaRPr lang="en-US" altLang="ja-JP" sz="1400"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藤子不二雄Ⓐ先生のふるさと・氷見市の全国発信</a:t>
            </a:r>
          </a:p>
          <a:p>
            <a:pPr marL="0" indent="0">
              <a:spcBef>
                <a:spcPts val="500"/>
              </a:spcBef>
              <a:buNone/>
            </a:pPr>
            <a:r>
              <a:rPr lang="ja-JP" altLang="en-US" sz="1400" dirty="0">
                <a:solidFill>
                  <a:schemeClr val="tx1"/>
                </a:solidFill>
              </a:rPr>
              <a:t>　</a:t>
            </a:r>
            <a:r>
              <a:rPr lang="ja-JP" altLang="en-US" sz="1400" dirty="0" smtClean="0">
                <a:solidFill>
                  <a:schemeClr val="tx1"/>
                </a:solidFill>
              </a:rPr>
              <a:t>　１０月</a:t>
            </a:r>
            <a:r>
              <a:rPr lang="ja-JP" altLang="en-US" sz="1400" dirty="0">
                <a:solidFill>
                  <a:schemeClr val="tx1"/>
                </a:solidFill>
              </a:rPr>
              <a:t>１９日から来年１月６日まで、東京の六本木ヒルズで開催される「藤子不二雄Ⓐ展 －</a:t>
            </a:r>
            <a:r>
              <a:rPr lang="en-US" altLang="ja-JP" sz="1400" dirty="0">
                <a:solidFill>
                  <a:schemeClr val="tx1"/>
                </a:solidFill>
              </a:rPr>
              <a:t>Ⓐ</a:t>
            </a:r>
            <a:r>
              <a:rPr lang="ja-JP" altLang="en-US" sz="1400" dirty="0">
                <a:solidFill>
                  <a:schemeClr val="tx1"/>
                </a:solidFill>
              </a:rPr>
              <a:t>の変</a:t>
            </a:r>
            <a:r>
              <a:rPr lang="ja-JP" altLang="en-US" sz="1400" dirty="0" smtClean="0">
                <a:solidFill>
                  <a:schemeClr val="tx1"/>
                </a:solidFill>
              </a:rPr>
              <a:t>コ</a:t>
            </a:r>
            <a:endParaRPr lang="en-US" altLang="ja-JP" sz="1400"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レクション</a:t>
            </a:r>
            <a:r>
              <a:rPr lang="ja-JP" altLang="en-US" sz="1400" dirty="0">
                <a:solidFill>
                  <a:schemeClr val="tx1"/>
                </a:solidFill>
              </a:rPr>
              <a:t>－」との連動企画の実施（同展での「氷見市 藤子不二雄Ⓐまんがワールド」のＰＲ等）</a:t>
            </a:r>
          </a:p>
          <a:p>
            <a:pPr marL="0" indent="0">
              <a:spcBef>
                <a:spcPts val="500"/>
              </a:spcBef>
              <a:buNone/>
            </a:pPr>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「夏休みまんがチャレンジ！！」の開催</a:t>
            </a:r>
            <a:endParaRPr lang="en-US" altLang="ja-JP" sz="1400" dirty="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　７月</a:t>
            </a:r>
            <a:r>
              <a:rPr lang="ja-JP" altLang="en-US" sz="1400" dirty="0">
                <a:solidFill>
                  <a:schemeClr val="tx1"/>
                </a:solidFill>
              </a:rPr>
              <a:t>２９日に、「月刊コロコロコミック」で「</a:t>
            </a:r>
            <a:r>
              <a:rPr lang="en-US" altLang="ja-JP" sz="1400" dirty="0">
                <a:solidFill>
                  <a:schemeClr val="tx1"/>
                </a:solidFill>
              </a:rPr>
              <a:t>100</a:t>
            </a:r>
            <a:r>
              <a:rPr lang="ja-JP" altLang="en-US" sz="1400" dirty="0">
                <a:solidFill>
                  <a:schemeClr val="tx1"/>
                </a:solidFill>
              </a:rPr>
              <a:t>％パスカル先生」を連載中の永井ゆうじ先生を</a:t>
            </a:r>
            <a:r>
              <a:rPr lang="ja-JP" altLang="en-US" sz="1400" dirty="0" smtClean="0">
                <a:solidFill>
                  <a:schemeClr val="tx1"/>
                </a:solidFill>
              </a:rPr>
              <a:t>講</a:t>
            </a:r>
            <a:endParaRPr lang="en-US" altLang="ja-JP" sz="1400" dirty="0" smtClean="0">
              <a:solidFill>
                <a:schemeClr val="tx1"/>
              </a:solidFill>
            </a:endParaRPr>
          </a:p>
          <a:p>
            <a:pPr marL="0" indent="0">
              <a:spcBef>
                <a:spcPts val="500"/>
              </a:spcBef>
              <a:buNone/>
            </a:pPr>
            <a:r>
              <a:rPr lang="ja-JP" altLang="en-US" sz="1400" dirty="0" smtClean="0">
                <a:solidFill>
                  <a:schemeClr val="tx1"/>
                </a:solidFill>
              </a:rPr>
              <a:t>　師</a:t>
            </a:r>
            <a:r>
              <a:rPr lang="ja-JP" altLang="en-US" sz="1400" dirty="0">
                <a:solidFill>
                  <a:schemeClr val="tx1"/>
                </a:solidFill>
              </a:rPr>
              <a:t>に招き、親子向けの体験教室を実施（まんがの描き方教室、魚釣り、</a:t>
            </a:r>
            <a:r>
              <a:rPr lang="ja-JP" altLang="en-US" sz="1400" dirty="0" err="1">
                <a:solidFill>
                  <a:schemeClr val="tx1"/>
                </a:solidFill>
              </a:rPr>
              <a:t>まんがかまぼ</a:t>
            </a:r>
            <a:r>
              <a:rPr lang="ja-JP" altLang="en-US" sz="1400" dirty="0">
                <a:solidFill>
                  <a:schemeClr val="tx1"/>
                </a:solidFill>
              </a:rPr>
              <a:t>こづくり、</a:t>
            </a:r>
            <a:r>
              <a:rPr lang="ja-JP" altLang="en-US" sz="1400" dirty="0" smtClean="0">
                <a:solidFill>
                  <a:schemeClr val="tx1"/>
                </a:solidFill>
              </a:rPr>
              <a:t>オリジ</a:t>
            </a:r>
            <a:endParaRPr lang="en-US" altLang="ja-JP" sz="1400" dirty="0" smtClean="0">
              <a:solidFill>
                <a:schemeClr val="tx1"/>
              </a:solidFill>
            </a:endParaRPr>
          </a:p>
          <a:p>
            <a:pPr marL="0" indent="0">
              <a:spcBef>
                <a:spcPts val="500"/>
              </a:spcBef>
              <a:buNone/>
            </a:pPr>
            <a:r>
              <a:rPr lang="ja-JP" altLang="en-US" sz="1400" dirty="0">
                <a:solidFill>
                  <a:schemeClr val="tx1"/>
                </a:solidFill>
              </a:rPr>
              <a:t>　</a:t>
            </a:r>
            <a:r>
              <a:rPr lang="ja-JP" altLang="en-US" sz="1400" dirty="0" smtClean="0">
                <a:solidFill>
                  <a:schemeClr val="tx1"/>
                </a:solidFill>
              </a:rPr>
              <a:t>ナルキャラづくり</a:t>
            </a:r>
            <a:r>
              <a:rPr lang="ja-JP" altLang="en-US" sz="1400" dirty="0">
                <a:solidFill>
                  <a:schemeClr val="tx1"/>
                </a:solidFill>
              </a:rPr>
              <a:t>等）</a:t>
            </a:r>
            <a:endParaRPr lang="en-US" altLang="ja-JP" sz="1400" dirty="0">
              <a:solidFill>
                <a:schemeClr val="tx1"/>
              </a:solidFill>
            </a:endParaRPr>
          </a:p>
          <a:p>
            <a:pPr marL="0" indent="0">
              <a:spcBef>
                <a:spcPts val="500"/>
              </a:spcBef>
              <a:buNone/>
            </a:pPr>
            <a:endParaRPr lang="en-US" altLang="ja-JP" sz="1400" dirty="0" smtClean="0">
              <a:solidFill>
                <a:schemeClr val="tx1"/>
              </a:solidFill>
            </a:endParaRPr>
          </a:p>
        </p:txBody>
      </p:sp>
      <p:sp>
        <p:nvSpPr>
          <p:cNvPr id="4" name="スライド番号プレースホルダー 3"/>
          <p:cNvSpPr>
            <a:spLocks noGrp="1"/>
          </p:cNvSpPr>
          <p:nvPr>
            <p:ph type="sldNum" sz="quarter" idx="12"/>
          </p:nvPr>
        </p:nvSpPr>
        <p:spPr>
          <a:xfrm>
            <a:off x="7086600" y="515882"/>
            <a:ext cx="2057400" cy="365125"/>
          </a:xfrm>
        </p:spPr>
        <p:txBody>
          <a:bodyPr/>
          <a:lstStyle/>
          <a:p>
            <a:r>
              <a:rPr lang="ja-JP" altLang="en-US" dirty="0" smtClean="0">
                <a:solidFill>
                  <a:prstClr val="black">
                    <a:lumMod val="75000"/>
                    <a:lumOff val="25000"/>
                  </a:prstClr>
                </a:solidFill>
              </a:rPr>
              <a:t>２３</a:t>
            </a:r>
            <a:endParaRPr lang="en-US" altLang="ja-JP" dirty="0" smtClean="0">
              <a:solidFill>
                <a:prstClr val="black">
                  <a:lumMod val="75000"/>
                  <a:lumOff val="25000"/>
                </a:prstClr>
              </a:solidFill>
            </a:endParaRPr>
          </a:p>
        </p:txBody>
      </p:sp>
    </p:spTree>
    <p:extLst>
      <p:ext uri="{BB962C8B-B14F-4D97-AF65-F5344CB8AC3E}">
        <p14:creationId xmlns:p14="http://schemas.microsoft.com/office/powerpoint/2010/main" val="18322126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a:t>
            </a:r>
            <a:r>
              <a:rPr lang="ja-JP" altLang="en-US" dirty="0"/>
              <a:t>まんがのまちづくり推進</a:t>
            </a:r>
            <a:r>
              <a:rPr lang="ja-JP" altLang="en-US" dirty="0" smtClean="0"/>
              <a:t>事業の概要</a:t>
            </a:r>
            <a:endParaRPr kumimoji="1" lang="ja-JP" altLang="en-US" dirty="0"/>
          </a:p>
        </p:txBody>
      </p:sp>
      <p:sp>
        <p:nvSpPr>
          <p:cNvPr id="3" name="コンテンツ プレースホルダー 2"/>
          <p:cNvSpPr>
            <a:spLocks noGrp="1"/>
          </p:cNvSpPr>
          <p:nvPr>
            <p:ph idx="1"/>
          </p:nvPr>
        </p:nvSpPr>
        <p:spPr>
          <a:xfrm>
            <a:off x="238539" y="1600297"/>
            <a:ext cx="8666922" cy="1869389"/>
          </a:xfrm>
        </p:spPr>
        <p:txBody>
          <a:bodyPr>
            <a:noAutofit/>
          </a:bodyPr>
          <a:lstStyle/>
          <a:p>
            <a:pPr marL="0" indent="0">
              <a:spcBef>
                <a:spcPts val="500"/>
              </a:spcBef>
              <a:buNone/>
            </a:pPr>
            <a:r>
              <a:rPr lang="ja-JP" altLang="en-US" sz="1600" dirty="0" smtClean="0">
                <a:solidFill>
                  <a:schemeClr val="tx1"/>
                </a:solidFill>
              </a:rPr>
              <a:t>＜平成３０年度実施内容②＞</a:t>
            </a:r>
            <a:endParaRPr lang="ja-JP" altLang="en-US" sz="1600" dirty="0">
              <a:solidFill>
                <a:schemeClr val="tx1"/>
              </a:solidFill>
            </a:endParaRPr>
          </a:p>
          <a:p>
            <a:pPr marL="179388" indent="-179388">
              <a:spcBef>
                <a:spcPts val="500"/>
              </a:spcBef>
              <a:buNone/>
            </a:pPr>
            <a:r>
              <a:rPr lang="ja-JP" altLang="en-US" sz="1400" dirty="0" smtClean="0">
                <a:solidFill>
                  <a:schemeClr val="tx1"/>
                </a:solidFill>
              </a:rPr>
              <a:t>〇</a:t>
            </a:r>
            <a:r>
              <a:rPr lang="ja-JP" altLang="en-US" sz="1400" dirty="0">
                <a:solidFill>
                  <a:schemeClr val="tx1"/>
                </a:solidFill>
              </a:rPr>
              <a:t>潮風ギャラリーの活性化</a:t>
            </a:r>
          </a:p>
          <a:p>
            <a:pPr marL="0" indent="0">
              <a:spcBef>
                <a:spcPts val="500"/>
              </a:spcBef>
              <a:buNone/>
            </a:pPr>
            <a:r>
              <a:rPr lang="ja-JP" altLang="en-US" sz="1400" dirty="0">
                <a:solidFill>
                  <a:schemeClr val="tx1"/>
                </a:solidFill>
              </a:rPr>
              <a:t>　</a:t>
            </a:r>
            <a:r>
              <a:rPr lang="ja-JP" altLang="en-US" sz="1400" dirty="0" smtClean="0">
                <a:solidFill>
                  <a:schemeClr val="tx1"/>
                </a:solidFill>
              </a:rPr>
              <a:t>指定</a:t>
            </a:r>
            <a:r>
              <a:rPr lang="ja-JP" altLang="en-US" sz="1400" dirty="0">
                <a:solidFill>
                  <a:schemeClr val="tx1"/>
                </a:solidFill>
              </a:rPr>
              <a:t>管理者（北日本新聞社）と連携し、各種イベントを</a:t>
            </a:r>
            <a:r>
              <a:rPr lang="ja-JP" altLang="en-US" sz="1400" dirty="0" smtClean="0">
                <a:solidFill>
                  <a:schemeClr val="tx1"/>
                </a:solidFill>
              </a:rPr>
              <a:t>実施するなど、</a:t>
            </a:r>
            <a:r>
              <a:rPr lang="ja-JP" altLang="en-US" sz="1400" dirty="0">
                <a:solidFill>
                  <a:schemeClr val="tx1"/>
                </a:solidFill>
              </a:rPr>
              <a:t>まんがのまちづくりの拠点施設である潮風ギャラリーの活性化を</a:t>
            </a:r>
            <a:r>
              <a:rPr lang="ja-JP" altLang="en-US" sz="1400" dirty="0" smtClean="0">
                <a:solidFill>
                  <a:schemeClr val="tx1"/>
                </a:solidFill>
              </a:rPr>
              <a:t>図る。</a:t>
            </a:r>
            <a:endParaRPr lang="ja-JP" altLang="en-US" sz="1400" dirty="0">
              <a:solidFill>
                <a:schemeClr val="tx1"/>
              </a:solidFill>
            </a:endParaRPr>
          </a:p>
          <a:p>
            <a:pPr marL="0" indent="0">
              <a:spcBef>
                <a:spcPts val="500"/>
              </a:spcBef>
              <a:buNone/>
            </a:pPr>
            <a:r>
              <a:rPr lang="ja-JP" altLang="en-US" sz="1400" dirty="0">
                <a:solidFill>
                  <a:schemeClr val="tx1"/>
                </a:solidFill>
              </a:rPr>
              <a:t>・７月９日</a:t>
            </a:r>
            <a:r>
              <a:rPr lang="ja-JP" altLang="en-US" sz="1400" dirty="0" smtClean="0">
                <a:solidFill>
                  <a:schemeClr val="tx1"/>
                </a:solidFill>
              </a:rPr>
              <a:t>に、アニメツーリズム協会</a:t>
            </a:r>
            <a:r>
              <a:rPr lang="en-US" altLang="ja-JP" sz="1400" dirty="0" smtClean="0">
                <a:solidFill>
                  <a:schemeClr val="tx1"/>
                </a:solidFill>
              </a:rPr>
              <a:t>｢</a:t>
            </a:r>
            <a:r>
              <a:rPr lang="ja-JP" altLang="en-US" sz="1400" dirty="0" smtClean="0">
                <a:solidFill>
                  <a:schemeClr val="tx1"/>
                </a:solidFill>
              </a:rPr>
              <a:t>訪れて</a:t>
            </a:r>
            <a:r>
              <a:rPr lang="ja-JP" altLang="en-US" sz="1400" dirty="0">
                <a:solidFill>
                  <a:schemeClr val="tx1"/>
                </a:solidFill>
              </a:rPr>
              <a:t>みたい日本のアニメ聖地</a:t>
            </a:r>
            <a:r>
              <a:rPr lang="ja-JP" altLang="en-US" sz="1400" dirty="0" smtClean="0">
                <a:solidFill>
                  <a:schemeClr val="tx1"/>
                </a:solidFill>
              </a:rPr>
              <a:t>８８</a:t>
            </a:r>
            <a:r>
              <a:rPr lang="en-US" altLang="ja-JP" sz="1400" dirty="0" smtClean="0">
                <a:solidFill>
                  <a:schemeClr val="tx1"/>
                </a:solidFill>
              </a:rPr>
              <a:t>｣</a:t>
            </a:r>
            <a:r>
              <a:rPr lang="ja-JP" altLang="en-US" sz="1400" dirty="0" smtClean="0">
                <a:solidFill>
                  <a:schemeClr val="tx1"/>
                </a:solidFill>
              </a:rPr>
              <a:t>認定</a:t>
            </a:r>
            <a:r>
              <a:rPr lang="ja-JP" altLang="en-US" sz="1400" dirty="0">
                <a:solidFill>
                  <a:schemeClr val="tx1"/>
                </a:solidFill>
              </a:rPr>
              <a:t>プレート及びご朱印</a:t>
            </a:r>
            <a:r>
              <a:rPr lang="ja-JP" altLang="en-US" sz="1400" dirty="0" smtClean="0">
                <a:solidFill>
                  <a:schemeClr val="tx1"/>
                </a:solidFill>
              </a:rPr>
              <a:t>受領式を開催</a:t>
            </a:r>
            <a:endParaRPr lang="en-US" altLang="ja-JP" sz="1400" dirty="0" smtClean="0">
              <a:solidFill>
                <a:schemeClr val="tx1"/>
              </a:solidFill>
            </a:endParaRPr>
          </a:p>
          <a:p>
            <a:pPr marL="0" indent="0">
              <a:spcBef>
                <a:spcPts val="500"/>
              </a:spcBef>
              <a:buNone/>
            </a:pPr>
            <a:r>
              <a:rPr lang="ja-JP" altLang="en-US" sz="1400" dirty="0" smtClean="0">
                <a:solidFill>
                  <a:schemeClr val="tx1"/>
                </a:solidFill>
              </a:rPr>
              <a:t>・４月以降、キャラクターグリーティング、新聞エコバッグづくり等を実施。アニメ聖地巡礼ツアー等を実施予定</a:t>
            </a:r>
            <a:endParaRPr kumimoji="1" lang="en-US" altLang="ja-JP" sz="1400" dirty="0" smtClean="0">
              <a:solidFill>
                <a:schemeClr val="tx1"/>
              </a:solidFill>
            </a:endParaRPr>
          </a:p>
        </p:txBody>
      </p:sp>
      <p:sp>
        <p:nvSpPr>
          <p:cNvPr id="4" name="コンテンツ プレースホルダー 2"/>
          <p:cNvSpPr txBox="1">
            <a:spLocks/>
          </p:cNvSpPr>
          <p:nvPr/>
        </p:nvSpPr>
        <p:spPr>
          <a:xfrm>
            <a:off x="238539" y="4146429"/>
            <a:ext cx="9144000" cy="1429525"/>
          </a:xfrm>
          <a:prstGeom prst="rect">
            <a:avLst/>
          </a:prstGeom>
        </p:spPr>
        <p:txBody>
          <a:bodyPr vert="horz" lIns="91440" tIns="45720" rIns="91440" bIns="45720" rtlCol="0">
            <a:normAutofit fontScale="92500" lnSpcReduction="10000"/>
          </a:bodyPr>
          <a:lstStyle>
            <a:lvl1pPr marL="171450" indent="-171450" algn="l" defTabSz="685800" rtl="0" eaLnBrk="1" latinLnBrk="0" hangingPunct="1">
              <a:lnSpc>
                <a:spcPct val="90000"/>
              </a:lnSpc>
              <a:spcBef>
                <a:spcPts val="750"/>
              </a:spcBef>
              <a:buFont typeface="Wingdings" panose="05000000000000000000" pitchFamily="2" charset="2"/>
              <a:buChar char="n"/>
              <a:defRPr kumimoji="1" sz="13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338138" indent="-138113" algn="l" defTabSz="685800" rtl="0" eaLnBrk="1" latinLnBrk="0" hangingPunct="1">
              <a:lnSpc>
                <a:spcPct val="90000"/>
              </a:lnSpc>
              <a:spcBef>
                <a:spcPts val="375"/>
              </a:spcBef>
              <a:buFont typeface="Wingdings 2" pitchFamily="18" charset="2"/>
              <a:buChar char=""/>
              <a:defRPr kumimoji="1" sz="12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2pPr>
            <a:lvl3pPr marL="8572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3pPr>
            <a:lvl4pPr marL="12001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4pPr>
            <a:lvl5pPr marL="1543050" indent="-171450" algn="l" defTabSz="685800" rtl="0" eaLnBrk="1" latinLnBrk="0" hangingPunct="1">
              <a:lnSpc>
                <a:spcPct val="90000"/>
              </a:lnSpc>
              <a:spcBef>
                <a:spcPts val="375"/>
              </a:spcBef>
              <a:buFont typeface="Wingdings 2" pitchFamily="18" charset="2"/>
              <a:buChar char=""/>
              <a:defRPr kumimoji="1" sz="105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panose="05000000000000000000" pitchFamily="2" charset="2"/>
              <a:buNone/>
            </a:pPr>
            <a:r>
              <a:rPr lang="ja-JP" altLang="en-US" sz="1800" dirty="0" smtClean="0">
                <a:solidFill>
                  <a:prstClr val="black">
                    <a:lumMod val="75000"/>
                    <a:lumOff val="25000"/>
                  </a:prstClr>
                </a:solidFill>
              </a:rPr>
              <a:t>＜事業をとおして目指す成果（平成３２年度時点＞</a:t>
            </a:r>
            <a:endParaRPr lang="en-US" altLang="ja-JP" sz="18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①　</a:t>
            </a:r>
            <a:r>
              <a:rPr lang="ja-JP" altLang="en-US" sz="1400" dirty="0">
                <a:solidFill>
                  <a:prstClr val="black">
                    <a:lumMod val="75000"/>
                    <a:lumOff val="25000"/>
                  </a:prstClr>
                </a:solidFill>
              </a:rPr>
              <a:t>まち</a:t>
            </a:r>
            <a:r>
              <a:rPr lang="ja-JP" altLang="en-US" sz="1400" dirty="0" smtClean="0">
                <a:solidFill>
                  <a:prstClr val="black">
                    <a:lumMod val="75000"/>
                    <a:lumOff val="25000"/>
                  </a:prstClr>
                </a:solidFill>
              </a:rPr>
              <a:t>なかへの観光入込客数　　　　　　　　３３９，０００人（９，０００人の増）</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②　氷見市潮風ギャラリーの年間入館者数　　　　１９，５００人（１，５００人の増）</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③　外国人宿泊者数　　　　　　　　　　　　　　１３，５００人（６，０００人の増）</a:t>
            </a:r>
            <a:endParaRPr lang="en-US" altLang="ja-JP" sz="1400" dirty="0" smtClean="0">
              <a:solidFill>
                <a:prstClr val="black">
                  <a:lumMod val="75000"/>
                  <a:lumOff val="25000"/>
                </a:prstClr>
              </a:solidFill>
            </a:endParaRPr>
          </a:p>
          <a:p>
            <a:pPr marL="0" indent="0">
              <a:buFont typeface="Wingdings" panose="05000000000000000000" pitchFamily="2" charset="2"/>
              <a:buNone/>
            </a:pPr>
            <a:r>
              <a:rPr lang="en-US" altLang="ja-JP" sz="1400" dirty="0" smtClean="0">
                <a:solidFill>
                  <a:prstClr val="black">
                    <a:lumMod val="75000"/>
                    <a:lumOff val="25000"/>
                  </a:prstClr>
                </a:solidFill>
              </a:rPr>
              <a:t>KPI</a:t>
            </a:r>
            <a:r>
              <a:rPr lang="ja-JP" altLang="en-US" sz="1400" dirty="0" smtClean="0">
                <a:solidFill>
                  <a:prstClr val="black">
                    <a:lumMod val="75000"/>
                    <a:lumOff val="25000"/>
                  </a:prstClr>
                </a:solidFill>
              </a:rPr>
              <a:t>④　平均立寄箇所数</a:t>
            </a:r>
            <a:r>
              <a:rPr lang="en-US" altLang="ja-JP" sz="1400" dirty="0" smtClean="0">
                <a:solidFill>
                  <a:prstClr val="black">
                    <a:lumMod val="75000"/>
                    <a:lumOff val="25000"/>
                  </a:prstClr>
                </a:solidFill>
              </a:rPr>
              <a:t>	</a:t>
            </a:r>
            <a:r>
              <a:rPr lang="ja-JP" altLang="en-US" sz="1400" dirty="0" smtClean="0">
                <a:solidFill>
                  <a:prstClr val="black">
                    <a:lumMod val="75000"/>
                    <a:lumOff val="25000"/>
                  </a:prstClr>
                </a:solidFill>
              </a:rPr>
              <a:t>　　　　　　　　　　　　　　１．８５箇所（０．１５箇所の増）</a:t>
            </a:r>
            <a:endParaRPr lang="en-US" altLang="ja-JP" sz="1600" dirty="0">
              <a:solidFill>
                <a:prstClr val="black">
                  <a:lumMod val="75000"/>
                  <a:lumOff val="25000"/>
                </a:prstClr>
              </a:solidFill>
            </a:endParaRPr>
          </a:p>
          <a:p>
            <a:pPr marL="0" indent="0">
              <a:buFont typeface="Wingdings" panose="05000000000000000000" pitchFamily="2" charset="2"/>
              <a:buNone/>
            </a:pPr>
            <a:endParaRPr lang="en-US" altLang="ja-JP" sz="1400" dirty="0" smtClean="0">
              <a:solidFill>
                <a:prstClr val="black">
                  <a:lumMod val="75000"/>
                  <a:lumOff val="25000"/>
                </a:prstClr>
              </a:solidFill>
            </a:endParaRPr>
          </a:p>
        </p:txBody>
      </p:sp>
      <p:sp>
        <p:nvSpPr>
          <p:cNvPr id="5" name="スライド番号プレースホルダー 3"/>
          <p:cNvSpPr>
            <a:spLocks noGrp="1"/>
          </p:cNvSpPr>
          <p:nvPr>
            <p:ph type="sldNum" sz="quarter" idx="12"/>
          </p:nvPr>
        </p:nvSpPr>
        <p:spPr>
          <a:xfrm>
            <a:off x="7086600" y="515882"/>
            <a:ext cx="2057400" cy="365125"/>
          </a:xfrm>
        </p:spPr>
        <p:txBody>
          <a:bodyPr/>
          <a:lstStyle/>
          <a:p>
            <a:r>
              <a:rPr lang="ja-JP" altLang="en-US" dirty="0" smtClean="0">
                <a:solidFill>
                  <a:prstClr val="black">
                    <a:lumMod val="75000"/>
                    <a:lumOff val="25000"/>
                  </a:prstClr>
                </a:solidFill>
              </a:rPr>
              <a:t>２４</a:t>
            </a:r>
            <a:endParaRPr lang="ja-JP" altLang="en-US" dirty="0">
              <a:solidFill>
                <a:prstClr val="black">
                  <a:lumMod val="75000"/>
                  <a:lumOff val="25000"/>
                </a:prstClr>
              </a:solidFill>
            </a:endParaRPr>
          </a:p>
        </p:txBody>
      </p:sp>
    </p:spTree>
    <p:extLst>
      <p:ext uri="{BB962C8B-B14F-4D97-AF65-F5344CB8AC3E}">
        <p14:creationId xmlns:p14="http://schemas.microsoft.com/office/powerpoint/2010/main" val="1447779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移住定住促進事業</a:t>
            </a:r>
            <a:r>
              <a:rPr lang="en-US" altLang="ja-JP" dirty="0" smtClean="0"/>
              <a:t/>
            </a:r>
            <a:br>
              <a:rPr lang="en-US" altLang="ja-JP" dirty="0" smtClean="0"/>
            </a:br>
            <a:r>
              <a:rPr lang="ja-JP" altLang="en-US" sz="1600" dirty="0" smtClean="0"/>
              <a:t>（計画期間　平成２８年度から平成３０年度）</a:t>
            </a:r>
            <a:endParaRPr kumimoji="1" lang="ja-JP" altLang="en-US" dirty="0"/>
          </a:p>
        </p:txBody>
      </p:sp>
      <p:sp>
        <p:nvSpPr>
          <p:cNvPr id="3" name="スライド番号プレースホルダー 3"/>
          <p:cNvSpPr>
            <a:spLocks noGrp="1"/>
          </p:cNvSpPr>
          <p:nvPr>
            <p:ph type="sldNum" sz="quarter" idx="12"/>
          </p:nvPr>
        </p:nvSpPr>
        <p:spPr>
          <a:xfrm>
            <a:off x="7086600" y="515882"/>
            <a:ext cx="2057400" cy="365125"/>
          </a:xfrm>
        </p:spPr>
        <p:txBody>
          <a:bodyPr/>
          <a:lstStyle/>
          <a:p>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3542758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smtClean="0"/>
              <a:t>〇</a:t>
            </a:r>
            <a:r>
              <a:rPr lang="zh-TW" altLang="en-US" sz="2400" dirty="0" smtClean="0"/>
              <a:t>移住</a:t>
            </a:r>
            <a:r>
              <a:rPr lang="zh-TW" altLang="en-US" sz="2400" dirty="0"/>
              <a:t>定住促進</a:t>
            </a:r>
            <a:r>
              <a:rPr lang="zh-TW" altLang="en-US" sz="2400" dirty="0" smtClean="0"/>
              <a:t>事業</a:t>
            </a:r>
            <a:r>
              <a:rPr lang="ja-JP" altLang="en-US" sz="2400" dirty="0" smtClean="0"/>
              <a:t>について</a:t>
            </a:r>
            <a:endParaRPr kumimoji="1" lang="ja-JP" altLang="en-US" sz="2400" dirty="0"/>
          </a:p>
        </p:txBody>
      </p:sp>
      <p:sp>
        <p:nvSpPr>
          <p:cNvPr id="3" name="コンテンツ プレースホルダー 2"/>
          <p:cNvSpPr>
            <a:spLocks noGrp="1"/>
          </p:cNvSpPr>
          <p:nvPr>
            <p:ph idx="1"/>
          </p:nvPr>
        </p:nvSpPr>
        <p:spPr>
          <a:xfrm>
            <a:off x="0" y="1005776"/>
            <a:ext cx="9144000" cy="1071699"/>
          </a:xfrm>
        </p:spPr>
        <p:txBody>
          <a:bodyPr anchor="ctr">
            <a:noAutofit/>
          </a:bodyPr>
          <a:lstStyle/>
          <a:p>
            <a:r>
              <a:rPr kumimoji="1" lang="en-US" altLang="ja-JP" sz="1400" dirty="0" smtClean="0"/>
              <a:t>IJU</a:t>
            </a:r>
            <a:r>
              <a:rPr kumimoji="1" lang="ja-JP" altLang="en-US" sz="1400" dirty="0" smtClean="0"/>
              <a:t>応援センターを</a:t>
            </a:r>
            <a:r>
              <a:rPr lang="ja-JP" altLang="en-US" sz="1400" dirty="0"/>
              <a:t>設立、運営を民間に委託</a:t>
            </a:r>
            <a:r>
              <a:rPr kumimoji="1" lang="ja-JP" altLang="en-US" sz="1400" dirty="0" smtClean="0"/>
              <a:t>し移住定住のための取り組みを推進する。</a:t>
            </a:r>
            <a:endParaRPr kumimoji="1" lang="en-US" altLang="ja-JP" sz="1400" dirty="0" smtClean="0"/>
          </a:p>
          <a:p>
            <a:r>
              <a:rPr kumimoji="1" lang="ja-JP" altLang="en-US" sz="1400" dirty="0" smtClean="0"/>
              <a:t>委託にあたっては、委託費の一部に受託事業者の取り組みで人口が増加した場合に得られると想定される市税等を原資とした、成果連動型の支払方法を用いることで</a:t>
            </a:r>
            <a:r>
              <a:rPr lang="ja-JP" altLang="en-US" sz="1400" dirty="0"/>
              <a:t>より</a:t>
            </a:r>
            <a:r>
              <a:rPr kumimoji="1" lang="ja-JP" altLang="en-US" sz="1400" dirty="0" smtClean="0"/>
              <a:t>民間の知恵を引き出すことを企図している。</a:t>
            </a:r>
            <a:endParaRPr kumimoji="1" lang="en-US" altLang="ja-JP" sz="1400" dirty="0" smtClean="0"/>
          </a:p>
        </p:txBody>
      </p:sp>
      <p:sp>
        <p:nvSpPr>
          <p:cNvPr id="4" name="スライド番号プレースホルダー 3"/>
          <p:cNvSpPr>
            <a:spLocks noGrp="1"/>
          </p:cNvSpPr>
          <p:nvPr>
            <p:ph type="sldNum" sz="quarter" idx="12"/>
          </p:nvPr>
        </p:nvSpPr>
        <p:spPr/>
        <p:txBody>
          <a:bodyPr/>
          <a:lstStyle/>
          <a:p>
            <a:r>
              <a:rPr lang="ja-JP" altLang="en-US" sz="1500" dirty="0" smtClean="0">
                <a:solidFill>
                  <a:prstClr val="black">
                    <a:lumMod val="75000"/>
                    <a:lumOff val="25000"/>
                  </a:prstClr>
                </a:solidFill>
              </a:rPr>
              <a:t>３</a:t>
            </a:r>
            <a:endParaRPr lang="ja-JP" altLang="en-US" sz="1500" dirty="0">
              <a:solidFill>
                <a:prstClr val="black">
                  <a:lumMod val="75000"/>
                  <a:lumOff val="25000"/>
                </a:prstClr>
              </a:solidFill>
            </a:endParaRPr>
          </a:p>
        </p:txBody>
      </p:sp>
      <p:sp>
        <p:nvSpPr>
          <p:cNvPr id="6" name="正方形/長方形 5"/>
          <p:cNvSpPr/>
          <p:nvPr/>
        </p:nvSpPr>
        <p:spPr>
          <a:xfrm>
            <a:off x="2823995" y="2693073"/>
            <a:ext cx="1209102"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〇きっかけ</a:t>
            </a:r>
            <a:endParaRPr lang="en-US" altLang="ja-JP"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づくり</a:t>
            </a:r>
          </a:p>
        </p:txBody>
      </p:sp>
      <p:sp>
        <p:nvSpPr>
          <p:cNvPr id="7" name="正方形/長方形 6"/>
          <p:cNvSpPr/>
          <p:nvPr/>
        </p:nvSpPr>
        <p:spPr>
          <a:xfrm>
            <a:off x="2823995" y="4267624"/>
            <a:ext cx="1209102"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〇移住支援</a:t>
            </a:r>
          </a:p>
        </p:txBody>
      </p:sp>
      <p:sp>
        <p:nvSpPr>
          <p:cNvPr id="8" name="正方形/長方形 7"/>
          <p:cNvSpPr/>
          <p:nvPr/>
        </p:nvSpPr>
        <p:spPr>
          <a:xfrm>
            <a:off x="2823995" y="5928505"/>
            <a:ext cx="1209102"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〇定着支援</a:t>
            </a:r>
            <a:endParaRPr lang="ja-JP" altLang="en-US"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535786" y="2253226"/>
            <a:ext cx="4526730" cy="600125"/>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〇情報発信</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サイト、</a:t>
            </a:r>
            <a:r>
              <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Facebook</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ページの運営管理</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・パンフレットの作成</a:t>
            </a:r>
          </a:p>
        </p:txBody>
      </p:sp>
      <p:sp>
        <p:nvSpPr>
          <p:cNvPr id="10" name="正方形/長方形 9"/>
          <p:cNvSpPr/>
          <p:nvPr/>
        </p:nvSpPr>
        <p:spPr>
          <a:xfrm>
            <a:off x="66909" y="3799152"/>
            <a:ext cx="2490729" cy="180173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〇体制の整備</a:t>
            </a:r>
            <a:endParaRPr lang="en-US" altLang="ja-JP"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IJU</a:t>
            </a:r>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応援センター（愛称みらい</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エンジン）の運営</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・移住・定住に関する情報の調査</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・市内関係団体との連携</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・氷見市の魅力づくりへの提言</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生活様式、子育て、教育等）</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4535786" y="2919503"/>
            <a:ext cx="4526730" cy="41378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〇首都圏での個別相談会への参加</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・東京、大阪等で開催される移住フェア、定住セミナーへの出展</a:t>
            </a:r>
          </a:p>
        </p:txBody>
      </p:sp>
      <p:sp>
        <p:nvSpPr>
          <p:cNvPr id="27" name="正方形/長方形 26"/>
          <p:cNvSpPr/>
          <p:nvPr/>
        </p:nvSpPr>
        <p:spPr>
          <a:xfrm>
            <a:off x="4535786" y="3398141"/>
            <a:ext cx="4526732" cy="59313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〇暮らし体験ツアー</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・氷見市への移住に強い関心を持つ人を対象とし、一人一人のニー</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ズに合わせた</a:t>
            </a:r>
            <a:r>
              <a:rPr lang="ja-JP" altLang="en-US" sz="1100" dirty="0" smtClean="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体感ツアー</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を計画し実施する。</a:t>
            </a:r>
            <a:endParaRPr lang="en-US" altLang="ja-JP" sz="14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4535788" y="4167034"/>
            <a:ext cx="4526728" cy="619313"/>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〇住居支援</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・空き家の診断調査</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・空き家情報バンクの管理運営</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4535788" y="4861835"/>
            <a:ext cx="4526728" cy="893506"/>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〇なりわいづくり支援</a:t>
            </a:r>
            <a:endParaRPr lang="en-US" altLang="ja-JP"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・自らのなりわいづくり</a:t>
            </a:r>
            <a:r>
              <a:rPr lang="ja-JP" altLang="en-US" sz="110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や複業を</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つくる動機付けを後押しする </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「小さな仕事づくり塾」を開催し、若者等の創業支援を行う。</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・事業を行いたい移住希望者と、事業を継いでほしい市内事業者と</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のマッチングを図る。（事業承継・担い手探しサポート）</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4535789" y="5928504"/>
            <a:ext cx="4526727" cy="86478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〇移住後の不安解消</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・移住者が移住後に地域で孤立し不安を感じることが無いよう、地</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域住民や移住者、移住希望者が出会い、気軽に相談できる場として　</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　「まちのタマル場」を設ける。</a:t>
            </a:r>
            <a:endParaRPr lang="en-US" altLang="ja-JP" sz="1100"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カギ線コネクタ 41"/>
          <p:cNvCxnSpPr>
            <a:stCxn id="6" idx="3"/>
            <a:endCxn id="9" idx="1"/>
          </p:cNvCxnSpPr>
          <p:nvPr/>
        </p:nvCxnSpPr>
        <p:spPr>
          <a:xfrm flipV="1">
            <a:off x="4033097" y="2553289"/>
            <a:ext cx="502689" cy="572178"/>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6" idx="3"/>
            <a:endCxn id="26" idx="1"/>
          </p:cNvCxnSpPr>
          <p:nvPr/>
        </p:nvCxnSpPr>
        <p:spPr>
          <a:xfrm>
            <a:off x="4033097" y="3125467"/>
            <a:ext cx="502689" cy="929"/>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8" name="カギ線コネクタ 47"/>
          <p:cNvCxnSpPr>
            <a:stCxn id="6" idx="3"/>
            <a:endCxn id="27" idx="1"/>
          </p:cNvCxnSpPr>
          <p:nvPr/>
        </p:nvCxnSpPr>
        <p:spPr>
          <a:xfrm>
            <a:off x="4033097" y="3125467"/>
            <a:ext cx="502689" cy="569239"/>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1" name="カギ線コネクタ 50"/>
          <p:cNvCxnSpPr>
            <a:stCxn id="7" idx="3"/>
            <a:endCxn id="29" idx="1"/>
          </p:cNvCxnSpPr>
          <p:nvPr/>
        </p:nvCxnSpPr>
        <p:spPr>
          <a:xfrm>
            <a:off x="4033097" y="4700018"/>
            <a:ext cx="502691" cy="608570"/>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7" idx="3"/>
            <a:endCxn id="28" idx="1"/>
          </p:cNvCxnSpPr>
          <p:nvPr/>
        </p:nvCxnSpPr>
        <p:spPr>
          <a:xfrm flipV="1">
            <a:off x="4033097" y="4476691"/>
            <a:ext cx="502691" cy="223327"/>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8" name="カギ線コネクタ 77"/>
          <p:cNvCxnSpPr>
            <a:stCxn id="8" idx="3"/>
            <a:endCxn id="30" idx="1"/>
          </p:cNvCxnSpPr>
          <p:nvPr/>
        </p:nvCxnSpPr>
        <p:spPr>
          <a:xfrm flipV="1">
            <a:off x="4033097" y="6360898"/>
            <a:ext cx="502692" cy="1"/>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5" name="カギ線コネクタ 34"/>
          <p:cNvCxnSpPr>
            <a:stCxn id="10" idx="3"/>
            <a:endCxn id="6" idx="1"/>
          </p:cNvCxnSpPr>
          <p:nvPr/>
        </p:nvCxnSpPr>
        <p:spPr>
          <a:xfrm flipV="1">
            <a:off x="2557638" y="3125467"/>
            <a:ext cx="266357" cy="1574552"/>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カギ線コネクタ 37"/>
          <p:cNvCxnSpPr>
            <a:stCxn id="10" idx="3"/>
            <a:endCxn id="7" idx="1"/>
          </p:cNvCxnSpPr>
          <p:nvPr/>
        </p:nvCxnSpPr>
        <p:spPr>
          <a:xfrm flipV="1">
            <a:off x="2557638" y="4700018"/>
            <a:ext cx="266357" cy="1"/>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カギ線コネクタ 39"/>
          <p:cNvCxnSpPr>
            <a:stCxn id="10" idx="3"/>
            <a:endCxn id="8" idx="1"/>
          </p:cNvCxnSpPr>
          <p:nvPr/>
        </p:nvCxnSpPr>
        <p:spPr>
          <a:xfrm>
            <a:off x="2557638" y="4700019"/>
            <a:ext cx="266357" cy="1660880"/>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25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○平成</a:t>
            </a:r>
            <a:r>
              <a:rPr kumimoji="1" lang="en-US" altLang="ja-JP" dirty="0" smtClean="0"/>
              <a:t>29</a:t>
            </a:r>
            <a:r>
              <a:rPr kumimoji="1" lang="ja-JP" altLang="en-US" dirty="0" smtClean="0"/>
              <a:t>年度の取り組みについて</a:t>
            </a:r>
            <a:endParaRPr kumimoji="1" lang="ja-JP" altLang="en-US" dirty="0"/>
          </a:p>
        </p:txBody>
      </p:sp>
      <p:sp>
        <p:nvSpPr>
          <p:cNvPr id="5" name="コンテンツ プレースホルダー 4"/>
          <p:cNvSpPr>
            <a:spLocks noGrp="1"/>
          </p:cNvSpPr>
          <p:nvPr>
            <p:ph idx="1"/>
          </p:nvPr>
        </p:nvSpPr>
        <p:spPr>
          <a:xfrm>
            <a:off x="-2" y="1611348"/>
            <a:ext cx="9144000" cy="5246651"/>
          </a:xfrm>
        </p:spPr>
        <p:txBody>
          <a:bodyPr>
            <a:normAutofit/>
          </a:bodyPr>
          <a:lstStyle/>
          <a:p>
            <a:pPr marL="0" indent="0">
              <a:lnSpc>
                <a:spcPct val="100000"/>
              </a:lnSpc>
              <a:spcBef>
                <a:spcPts val="600"/>
              </a:spcBef>
              <a:buNone/>
            </a:pPr>
            <a:r>
              <a:rPr lang="ja-JP" altLang="en-US" sz="1800" u="sng" dirty="0" smtClean="0"/>
              <a:t>■氷見市</a:t>
            </a:r>
            <a:r>
              <a:rPr lang="en-US" altLang="ja-JP" sz="1800" u="sng" dirty="0" smtClean="0"/>
              <a:t>IJU</a:t>
            </a:r>
            <a:r>
              <a:rPr lang="ja-JP" altLang="en-US" sz="1800" u="sng" dirty="0" smtClean="0"/>
              <a:t>応援センター</a:t>
            </a:r>
            <a:r>
              <a:rPr lang="en-US" altLang="ja-JP" sz="1800" u="sng" dirty="0" smtClean="0"/>
              <a:t>Web</a:t>
            </a:r>
            <a:r>
              <a:rPr lang="ja-JP" altLang="en-US" sz="1800" u="sng" dirty="0" smtClean="0"/>
              <a:t>サイト・</a:t>
            </a:r>
            <a:r>
              <a:rPr lang="en-US" altLang="ja-JP" sz="1800" u="sng" dirty="0"/>
              <a:t> Facebook</a:t>
            </a:r>
            <a:r>
              <a:rPr lang="ja-JP" altLang="en-US" sz="1800" u="sng" dirty="0"/>
              <a:t>ページの</a:t>
            </a:r>
            <a:r>
              <a:rPr lang="ja-JP" altLang="en-US" sz="1800" u="sng" dirty="0" smtClean="0"/>
              <a:t>管理運営</a:t>
            </a:r>
            <a:endParaRPr lang="en-US" altLang="ja-JP" sz="1800" u="sng" dirty="0" smtClean="0"/>
          </a:p>
          <a:p>
            <a:pPr marL="0" indent="0">
              <a:lnSpc>
                <a:spcPct val="100000"/>
              </a:lnSpc>
              <a:spcBef>
                <a:spcPts val="600"/>
              </a:spcBef>
              <a:buNone/>
            </a:pPr>
            <a:r>
              <a:rPr lang="ja-JP" altLang="en-US" sz="1400" dirty="0" smtClean="0">
                <a:solidFill>
                  <a:schemeClr val="tx1"/>
                </a:solidFill>
              </a:rPr>
              <a:t>　＜成果＞</a:t>
            </a:r>
            <a:endParaRPr lang="en-US" altLang="ja-JP" sz="1400" dirty="0" smtClean="0">
              <a:solidFill>
                <a:schemeClr val="tx1"/>
              </a:solidFill>
            </a:endParaRPr>
          </a:p>
          <a:p>
            <a:pPr marL="0" indent="0">
              <a:lnSpc>
                <a:spcPct val="100000"/>
              </a:lnSpc>
              <a:spcBef>
                <a:spcPts val="600"/>
              </a:spcBef>
              <a:buNone/>
            </a:pPr>
            <a:r>
              <a:rPr lang="ja-JP" altLang="en-US" sz="1400" dirty="0" smtClean="0">
                <a:solidFill>
                  <a:prstClr val="black"/>
                </a:solidFill>
              </a:rPr>
              <a:t>　多く</a:t>
            </a:r>
            <a:r>
              <a:rPr lang="ja-JP" altLang="en-US" sz="1400" dirty="0">
                <a:solidFill>
                  <a:prstClr val="black"/>
                </a:solidFill>
              </a:rPr>
              <a:t>の場合、移住に興味を持つ人にとって最大の関心事は移住先に良い住まいが見つかるかどうかであり、</a:t>
            </a:r>
            <a:r>
              <a:rPr lang="en-US" altLang="ja-JP" sz="1400" dirty="0">
                <a:solidFill>
                  <a:srgbClr val="FF0000"/>
                </a:solidFill>
              </a:rPr>
              <a:t>Web</a:t>
            </a:r>
            <a:r>
              <a:rPr lang="ja-JP" altLang="en-US" sz="1400" dirty="0">
                <a:solidFill>
                  <a:srgbClr val="FF0000"/>
                </a:solidFill>
              </a:rPr>
              <a:t>サイトを入り口として「空き家情報バンク」へたどり着き、気になる物件を見つけたことが「暮らし体感ツアー」への参加や移住へと繋がった</a:t>
            </a:r>
            <a:r>
              <a:rPr lang="ja-JP" altLang="en-US" sz="1400" dirty="0">
                <a:solidFill>
                  <a:prstClr val="black"/>
                </a:solidFill>
              </a:rPr>
              <a:t>事例も</a:t>
            </a:r>
            <a:r>
              <a:rPr lang="ja-JP" altLang="en-US" sz="1400" dirty="0" smtClean="0">
                <a:solidFill>
                  <a:prstClr val="black"/>
                </a:solidFill>
              </a:rPr>
              <a:t>現れ始めた。</a:t>
            </a:r>
            <a:endParaRPr lang="en-US" altLang="ja-JP" sz="1400" dirty="0" smtClean="0">
              <a:solidFill>
                <a:schemeClr val="tx1"/>
              </a:solidFill>
            </a:endParaRPr>
          </a:p>
          <a:p>
            <a:pPr marL="0" indent="0">
              <a:lnSpc>
                <a:spcPct val="100000"/>
              </a:lnSpc>
              <a:spcBef>
                <a:spcPts val="600"/>
              </a:spcBef>
              <a:buNone/>
            </a:pPr>
            <a:r>
              <a:rPr lang="ja-JP" altLang="en-US" sz="1800" u="sng" dirty="0" smtClean="0"/>
              <a:t>■</a:t>
            </a:r>
            <a:r>
              <a:rPr lang="ja-JP" altLang="en-US" sz="1800" u="sng" dirty="0"/>
              <a:t>首都圏で</a:t>
            </a:r>
            <a:r>
              <a:rPr lang="ja-JP" altLang="en-US" sz="1800" u="sng" dirty="0" smtClean="0"/>
              <a:t>のイベント（個別相談会等）へ</a:t>
            </a:r>
            <a:r>
              <a:rPr lang="ja-JP" altLang="en-US" sz="1800" u="sng" dirty="0"/>
              <a:t>の</a:t>
            </a:r>
            <a:r>
              <a:rPr lang="ja-JP" altLang="en-US" sz="1800" u="sng" dirty="0" smtClean="0"/>
              <a:t>参加</a:t>
            </a:r>
            <a:endParaRPr lang="en-US" altLang="ja-JP" sz="1800" u="sng" dirty="0" smtClean="0"/>
          </a:p>
          <a:p>
            <a:pPr marL="0" indent="0">
              <a:lnSpc>
                <a:spcPct val="100000"/>
              </a:lnSpc>
              <a:spcBef>
                <a:spcPts val="600"/>
              </a:spcBef>
              <a:buNone/>
            </a:pPr>
            <a:r>
              <a:rPr lang="ja-JP" altLang="en-US" sz="1500" dirty="0" smtClean="0"/>
              <a:t>　＜成果＞</a:t>
            </a:r>
            <a:endParaRPr lang="en-US" altLang="ja-JP" sz="1500" dirty="0" smtClean="0"/>
          </a:p>
          <a:p>
            <a:pPr marL="0" indent="0">
              <a:lnSpc>
                <a:spcPct val="100000"/>
              </a:lnSpc>
              <a:spcBef>
                <a:spcPts val="600"/>
              </a:spcBef>
              <a:buNone/>
            </a:pPr>
            <a:r>
              <a:rPr lang="ja-JP" altLang="en-US" sz="1500" dirty="0" smtClean="0">
                <a:solidFill>
                  <a:prstClr val="black"/>
                </a:solidFill>
              </a:rPr>
              <a:t>　</a:t>
            </a:r>
            <a:r>
              <a:rPr lang="ja-JP" altLang="en-US" sz="1400" dirty="0">
                <a:solidFill>
                  <a:prstClr val="black"/>
                </a:solidFill>
              </a:rPr>
              <a:t>平成</a:t>
            </a:r>
            <a:r>
              <a:rPr lang="en-US" altLang="ja-JP" sz="1400" dirty="0">
                <a:solidFill>
                  <a:prstClr val="black"/>
                </a:solidFill>
              </a:rPr>
              <a:t>29</a:t>
            </a:r>
            <a:r>
              <a:rPr lang="ja-JP" altLang="en-US" sz="1400" dirty="0">
                <a:solidFill>
                  <a:prstClr val="black"/>
                </a:solidFill>
              </a:rPr>
              <a:t>年度は</a:t>
            </a:r>
            <a:r>
              <a:rPr lang="ja-JP" altLang="en-US" sz="1400" dirty="0">
                <a:solidFill>
                  <a:srgbClr val="FF0000"/>
                </a:solidFill>
              </a:rPr>
              <a:t>１家族３名が移住フェアをきっかけとして「暮らし</a:t>
            </a:r>
            <a:r>
              <a:rPr lang="ja-JP" altLang="en-US" sz="1400" dirty="0" smtClean="0">
                <a:solidFill>
                  <a:srgbClr val="FF0000"/>
                </a:solidFill>
              </a:rPr>
              <a:t>体感ツアー</a:t>
            </a:r>
            <a:r>
              <a:rPr lang="ja-JP" altLang="en-US" sz="1400" dirty="0">
                <a:solidFill>
                  <a:srgbClr val="FF0000"/>
                </a:solidFill>
              </a:rPr>
              <a:t>」に参加し、実際に移住されました</a:t>
            </a:r>
            <a:r>
              <a:rPr lang="ja-JP" altLang="en-US" sz="1400" dirty="0">
                <a:solidFill>
                  <a:prstClr val="black"/>
                </a:solidFill>
              </a:rPr>
              <a:t>。また、このご家族は移住にあたり空き店舗を活用した開業を</a:t>
            </a:r>
            <a:r>
              <a:rPr lang="ja-JP" altLang="en-US" sz="1400" dirty="0" smtClean="0">
                <a:solidFill>
                  <a:prstClr val="black"/>
                </a:solidFill>
              </a:rPr>
              <a:t>行った。</a:t>
            </a:r>
            <a:endParaRPr lang="ja-JP" altLang="en-US" sz="1400" dirty="0"/>
          </a:p>
          <a:p>
            <a:pPr marL="0" indent="0">
              <a:lnSpc>
                <a:spcPct val="100000"/>
              </a:lnSpc>
              <a:spcBef>
                <a:spcPts val="600"/>
              </a:spcBef>
              <a:buNone/>
            </a:pPr>
            <a:r>
              <a:rPr lang="ja-JP" altLang="en-US" sz="1800" u="sng" dirty="0" smtClean="0">
                <a:solidFill>
                  <a:prstClr val="black">
                    <a:lumMod val="75000"/>
                    <a:lumOff val="25000"/>
                  </a:prstClr>
                </a:solidFill>
              </a:rPr>
              <a:t>■トーク＆交流イベントの開催（</a:t>
            </a:r>
            <a:r>
              <a:rPr lang="en-US" altLang="ja-JP" sz="1800" u="sng" dirty="0" smtClean="0">
                <a:solidFill>
                  <a:prstClr val="black">
                    <a:lumMod val="75000"/>
                    <a:lumOff val="25000"/>
                  </a:prstClr>
                </a:solidFill>
              </a:rPr>
              <a:t>12</a:t>
            </a:r>
            <a:r>
              <a:rPr lang="ja-JP" altLang="en-US" sz="1800" u="sng" dirty="0" smtClean="0">
                <a:solidFill>
                  <a:prstClr val="black">
                    <a:lumMod val="75000"/>
                    <a:lumOff val="25000"/>
                  </a:prstClr>
                </a:solidFill>
              </a:rPr>
              <a:t>月）</a:t>
            </a:r>
            <a:endParaRPr lang="en-US" altLang="ja-JP" sz="1800" u="sng" dirty="0" smtClean="0">
              <a:solidFill>
                <a:prstClr val="black">
                  <a:lumMod val="75000"/>
                  <a:lumOff val="25000"/>
                </a:prstClr>
              </a:solidFill>
            </a:endParaRPr>
          </a:p>
          <a:p>
            <a:pPr marL="0" indent="0">
              <a:lnSpc>
                <a:spcPct val="100000"/>
              </a:lnSpc>
              <a:spcBef>
                <a:spcPts val="600"/>
              </a:spcBef>
              <a:buNone/>
            </a:pPr>
            <a:r>
              <a:rPr lang="ja-JP" altLang="en-US" sz="1400" dirty="0" smtClean="0">
                <a:solidFill>
                  <a:prstClr val="black"/>
                </a:solidFill>
              </a:rPr>
              <a:t>　＜成果＞</a:t>
            </a:r>
            <a:endParaRPr lang="en-US" altLang="ja-JP" sz="1400" dirty="0" smtClean="0">
              <a:solidFill>
                <a:prstClr val="black"/>
              </a:solidFill>
            </a:endParaRPr>
          </a:p>
          <a:p>
            <a:pPr marL="0" indent="0">
              <a:lnSpc>
                <a:spcPct val="100000"/>
              </a:lnSpc>
              <a:spcBef>
                <a:spcPts val="600"/>
              </a:spcBef>
              <a:buNone/>
            </a:pPr>
            <a:r>
              <a:rPr lang="ja-JP" altLang="en-US" sz="1400" dirty="0">
                <a:solidFill>
                  <a:prstClr val="black"/>
                </a:solidFill>
              </a:rPr>
              <a:t>　イベントをきっかけとした東京在住者と氷見移住者との交流が継続されており目指す</a:t>
            </a:r>
            <a:r>
              <a:rPr lang="ja-JP" altLang="en-US" sz="1400" dirty="0" smtClean="0">
                <a:solidFill>
                  <a:srgbClr val="FF0000"/>
                </a:solidFill>
              </a:rPr>
              <a:t>「首都圏での氷見コミュニティー形成」の先駆け</a:t>
            </a:r>
            <a:r>
              <a:rPr lang="ja-JP" altLang="en-US" sz="1400" dirty="0" smtClean="0">
                <a:solidFill>
                  <a:prstClr val="black"/>
                </a:solidFill>
              </a:rPr>
              <a:t>と言うべき取り組みとすることができた。</a:t>
            </a:r>
            <a:endParaRPr lang="en-US" altLang="ja-JP" sz="1400" dirty="0" smtClean="0">
              <a:solidFill>
                <a:prstClr val="black"/>
              </a:solidFill>
            </a:endParaRPr>
          </a:p>
          <a:p>
            <a:pPr marL="0" indent="0">
              <a:buNone/>
            </a:pPr>
            <a:r>
              <a:rPr lang="ja-JP" altLang="en-US" sz="1800" u="sng" dirty="0">
                <a:solidFill>
                  <a:prstClr val="black"/>
                </a:solidFill>
              </a:rPr>
              <a:t>■「暮らし体感ツアー」の企画・実施</a:t>
            </a:r>
            <a:endParaRPr lang="en-US" altLang="ja-JP" sz="1800" u="sng" dirty="0">
              <a:solidFill>
                <a:prstClr val="black">
                  <a:lumMod val="75000"/>
                  <a:lumOff val="25000"/>
                </a:prstClr>
              </a:solidFill>
            </a:endParaRPr>
          </a:p>
          <a:p>
            <a:pPr marL="0" indent="0">
              <a:buNone/>
            </a:pPr>
            <a:r>
              <a:rPr lang="ja-JP" altLang="en-US" sz="1500" dirty="0" smtClean="0"/>
              <a:t>　＜成果＞</a:t>
            </a:r>
            <a:endParaRPr lang="en-US" altLang="ja-JP" sz="1500" dirty="0" smtClean="0"/>
          </a:p>
          <a:p>
            <a:pPr marL="0" indent="0">
              <a:buNone/>
            </a:pPr>
            <a:r>
              <a:rPr lang="ja-JP" altLang="en-US" sz="1400" dirty="0"/>
              <a:t>　</a:t>
            </a:r>
            <a:r>
              <a:rPr lang="ja-JP" altLang="en-US" sz="1400" dirty="0">
                <a:solidFill>
                  <a:prstClr val="black">
                    <a:lumMod val="75000"/>
                    <a:lumOff val="25000"/>
                  </a:prstClr>
                </a:solidFill>
              </a:rPr>
              <a:t> 「氷見にはいろいろ活動している人がいることがわかり、自分でも実現できそうな予感が持てた」という感想をいただくなど、移住後の生活を具体的にイメージしてもらう手助けをすることが</a:t>
            </a:r>
            <a:r>
              <a:rPr lang="ja-JP" altLang="en-US" sz="1400" dirty="0" smtClean="0">
                <a:solidFill>
                  <a:prstClr val="black">
                    <a:lumMod val="75000"/>
                    <a:lumOff val="25000"/>
                  </a:prstClr>
                </a:solidFill>
              </a:rPr>
              <a:t>できた。</a:t>
            </a:r>
            <a:endParaRPr lang="en-US" altLang="ja-JP" sz="1400" dirty="0" smtClean="0">
              <a:solidFill>
                <a:prstClr val="black">
                  <a:lumMod val="75000"/>
                  <a:lumOff val="25000"/>
                </a:prstClr>
              </a:solidFill>
            </a:endParaRPr>
          </a:p>
          <a:p>
            <a:pPr marL="0" indent="0">
              <a:buNone/>
            </a:pPr>
            <a:r>
              <a:rPr lang="ja-JP" altLang="en-US" sz="1400" dirty="0">
                <a:solidFill>
                  <a:prstClr val="black">
                    <a:lumMod val="75000"/>
                    <a:lumOff val="25000"/>
                  </a:prstClr>
                </a:solidFill>
              </a:rPr>
              <a:t>　</a:t>
            </a:r>
            <a:r>
              <a:rPr lang="ja-JP" altLang="en-US" sz="1400" dirty="0">
                <a:solidFill>
                  <a:srgbClr val="FF0000"/>
                </a:solidFill>
              </a:rPr>
              <a:t> 「体感ツアー」へ参加された方のうち</a:t>
            </a:r>
            <a:r>
              <a:rPr lang="en-US" altLang="ja-JP" sz="1400" dirty="0">
                <a:solidFill>
                  <a:srgbClr val="FF0000"/>
                </a:solidFill>
              </a:rPr>
              <a:t>1</a:t>
            </a:r>
            <a:r>
              <a:rPr lang="ja-JP" altLang="en-US" sz="1400" dirty="0">
                <a:solidFill>
                  <a:srgbClr val="FF0000"/>
                </a:solidFill>
              </a:rPr>
              <a:t>名が家族で氷見へ</a:t>
            </a:r>
            <a:r>
              <a:rPr lang="en-US" altLang="ja-JP" sz="1400" dirty="0">
                <a:solidFill>
                  <a:srgbClr val="FF0000"/>
                </a:solidFill>
              </a:rPr>
              <a:t>U</a:t>
            </a:r>
            <a:r>
              <a:rPr lang="ja-JP" altLang="en-US" sz="1400" dirty="0">
                <a:solidFill>
                  <a:srgbClr val="FF0000"/>
                </a:solidFill>
              </a:rPr>
              <a:t>ターンし、空き店舗を活用した創業を</a:t>
            </a:r>
            <a:r>
              <a:rPr lang="ja-JP" altLang="en-US" sz="1400" dirty="0" smtClean="0">
                <a:solidFill>
                  <a:srgbClr val="FF0000"/>
                </a:solidFill>
              </a:rPr>
              <a:t>している。</a:t>
            </a:r>
            <a:endParaRPr lang="en-US" altLang="ja-JP" sz="1400" dirty="0" smtClean="0"/>
          </a:p>
        </p:txBody>
      </p:sp>
      <p:sp>
        <p:nvSpPr>
          <p:cNvPr id="3" name="スライド番号プレースホルダー 2"/>
          <p:cNvSpPr>
            <a:spLocks noGrp="1"/>
          </p:cNvSpPr>
          <p:nvPr>
            <p:ph type="sldNum" sz="quarter" idx="12"/>
          </p:nvPr>
        </p:nvSpPr>
        <p:spPr/>
        <p:txBody>
          <a:bodyPr/>
          <a:lstStyle/>
          <a:p>
            <a:r>
              <a:rPr lang="ja-JP" altLang="en-US" dirty="0" smtClean="0">
                <a:solidFill>
                  <a:prstClr val="black">
                    <a:lumMod val="75000"/>
                    <a:lumOff val="25000"/>
                  </a:prstClr>
                </a:solidFill>
              </a:rPr>
              <a:t>４</a:t>
            </a:r>
            <a:endParaRPr lang="ja-JP" altLang="en-US" dirty="0">
              <a:solidFill>
                <a:prstClr val="black">
                  <a:lumMod val="75000"/>
                  <a:lumOff val="25000"/>
                </a:prstClr>
              </a:solidFill>
            </a:endParaRPr>
          </a:p>
        </p:txBody>
      </p:sp>
      <p:sp>
        <p:nvSpPr>
          <p:cNvPr id="10" name="テキスト ボックス 9"/>
          <p:cNvSpPr txBox="1"/>
          <p:nvPr/>
        </p:nvSpPr>
        <p:spPr>
          <a:xfrm>
            <a:off x="-2" y="1116032"/>
            <a:ext cx="7718612"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きっかけづくり①＞</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9880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a:t>29</a:t>
            </a:r>
            <a:r>
              <a:rPr lang="ja-JP" altLang="en-US" dirty="0"/>
              <a:t>年度の取り組みについて</a:t>
            </a:r>
            <a:endParaRPr kumimoji="1" lang="ja-JP" altLang="en-US" dirty="0"/>
          </a:p>
        </p:txBody>
      </p:sp>
      <p:sp>
        <p:nvSpPr>
          <p:cNvPr id="3" name="コンテンツ プレースホルダー 2"/>
          <p:cNvSpPr>
            <a:spLocks noGrp="1"/>
          </p:cNvSpPr>
          <p:nvPr>
            <p:ph idx="1"/>
          </p:nvPr>
        </p:nvSpPr>
        <p:spPr>
          <a:xfrm>
            <a:off x="0" y="1105637"/>
            <a:ext cx="9144000" cy="2921614"/>
          </a:xfrm>
        </p:spPr>
        <p:txBody>
          <a:bodyPr>
            <a:normAutofit/>
          </a:bodyPr>
          <a:lstStyle/>
          <a:p>
            <a:pPr marL="0" lvl="0" indent="0">
              <a:buNone/>
            </a:pPr>
            <a:r>
              <a:rPr lang="ja-JP" altLang="en-US" sz="1800" dirty="0" smtClean="0">
                <a:solidFill>
                  <a:prstClr val="black"/>
                </a:solidFill>
              </a:rPr>
              <a:t>＜移住支援（住居支援）＞</a:t>
            </a:r>
            <a:endParaRPr lang="en-US" altLang="ja-JP" sz="1800" dirty="0" smtClean="0">
              <a:solidFill>
                <a:prstClr val="black"/>
              </a:solidFill>
            </a:endParaRPr>
          </a:p>
          <a:p>
            <a:pPr marL="0" lvl="0" indent="0">
              <a:buNone/>
            </a:pPr>
            <a:endParaRPr lang="ja-JP" altLang="en-US" sz="1400" dirty="0">
              <a:solidFill>
                <a:srgbClr val="FF0000"/>
              </a:solidFill>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５</a:t>
            </a:r>
            <a:endParaRPr lang="ja-JP" altLang="en-US" dirty="0">
              <a:solidFill>
                <a:prstClr val="black">
                  <a:lumMod val="75000"/>
                  <a:lumOff val="25000"/>
                </a:prstClr>
              </a:solidFill>
            </a:endParaRPr>
          </a:p>
        </p:txBody>
      </p:sp>
      <p:sp>
        <p:nvSpPr>
          <p:cNvPr id="6" name="テキスト ボックス 5"/>
          <p:cNvSpPr txBox="1"/>
          <p:nvPr/>
        </p:nvSpPr>
        <p:spPr>
          <a:xfrm>
            <a:off x="-1" y="1489498"/>
            <a:ext cx="8579796" cy="5766194"/>
          </a:xfrm>
          <a:prstGeom prst="rect">
            <a:avLst/>
          </a:prstGeom>
          <a:noFill/>
        </p:spPr>
        <p:txBody>
          <a:bodyPr wrap="square" rtlCol="0">
            <a:spAutoFit/>
          </a:bodyPr>
          <a:lstStyle/>
          <a:p>
            <a:pPr defTabSz="685800">
              <a:lnSpc>
                <a:spcPct val="90000"/>
              </a:lnSpc>
              <a:spcBef>
                <a:spcPts val="750"/>
              </a:spcBef>
            </a:pPr>
            <a:r>
              <a:rPr lang="ja-JP" altLang="en-US"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■空き家情報バンクの管理運営</a:t>
            </a:r>
            <a:endParaRPr lang="en-US" altLang="ja-JP"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市内の空き家情報を移住希望者にとってわかりやすく魅力あるものに作成し、空き家情報バンクの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サイトへ公開、氷見市への移住希望者とのマッチングを</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行った。</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年度新規登録件数　</a:t>
            </a:r>
            <a:r>
              <a:rPr lang="en-US" altLang="ja-JP"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a:t>
            </a:r>
            <a:endParaRPr lang="en-US" altLang="ja-JP" sz="15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〇移住のきっかけとしての空き家情報バンク　</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IJU</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応援センターを経由して氷見市に移住された方</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組のうち、５組（</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名）が空き家情報バンクの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サイトの掲載物件を閲覧したことがきっかけで移住につながっており、</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住まい探しが移住先探しの中で大きなウエイトを占めている</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伺える。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空き家情報バンクの登録数と空き家情報バンクの</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サイトの閲覧数は連動して上下しており、</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移住へのきっかけづくりの面でも空き家情報バンクの登録数を増やすことが重要な意味を持つ</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ことがわかって</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きた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〇現状</a:t>
            </a:r>
            <a:endParaRPr lang="en-US" altLang="ja-JP"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現状、「暮らし体感ツアー」に参加するなど、氷見市への移住に関心を持っている人の中には、</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希望にマッチする住まいが見つからないため、実際の移住に踏み切れていない</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方が</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移住希望者の希望に応えられる住まいを提供するためにも</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空き家情報バンクの充実が喫緊の課題</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となって</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〇解決すべき問題点</a:t>
            </a:r>
            <a:endParaRPr lang="en-US" altLang="ja-JP"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・空き家があっても</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所有者が不明であったり、連絡がつかない</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場合が多い。</a:t>
            </a:r>
          </a:p>
          <a:p>
            <a:pPr defTabSz="685800">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・空き家情報バンクに登録しようにも、</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直ちに売却や賃貸をできるような状況にない</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ことが多い。</a:t>
            </a:r>
          </a:p>
          <a:p>
            <a:pPr defTabSz="685800"/>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（改修工事が必要なことや家財道具、仏壇等が残っている等）</a:t>
            </a:r>
          </a:p>
          <a:p>
            <a:pPr defTabSz="685800">
              <a:spcBef>
                <a:spcPts val="750"/>
              </a:spcBef>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69220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619326"/>
            <a:ext cx="9144001" cy="261681"/>
          </a:xfrm>
        </p:spPr>
        <p:txBody>
          <a:bodyPr/>
          <a:lstStyle/>
          <a:p>
            <a:r>
              <a:rPr lang="ja-JP" altLang="en-US" dirty="0"/>
              <a:t>○平成</a:t>
            </a:r>
            <a:r>
              <a:rPr lang="en-US" altLang="ja-JP" dirty="0"/>
              <a:t>29</a:t>
            </a:r>
            <a:r>
              <a:rPr lang="ja-JP" altLang="en-US" dirty="0"/>
              <a:t>年度の取り組みについて</a:t>
            </a:r>
            <a:endParaRPr kumimoji="1" lang="ja-JP" altLang="en-US" dirty="0"/>
          </a:p>
        </p:txBody>
      </p:sp>
      <p:sp>
        <p:nvSpPr>
          <p:cNvPr id="3" name="コンテンツ プレースホルダー 2"/>
          <p:cNvSpPr>
            <a:spLocks noGrp="1"/>
          </p:cNvSpPr>
          <p:nvPr>
            <p:ph idx="1"/>
          </p:nvPr>
        </p:nvSpPr>
        <p:spPr>
          <a:xfrm>
            <a:off x="0" y="1092591"/>
            <a:ext cx="9144000" cy="432105"/>
          </a:xfrm>
        </p:spPr>
        <p:txBody>
          <a:bodyPr>
            <a:normAutofit/>
          </a:bodyPr>
          <a:lstStyle/>
          <a:p>
            <a:pPr marL="0" lvl="0" indent="0">
              <a:buNone/>
            </a:pPr>
            <a:r>
              <a:rPr lang="ja-JP" altLang="en-US" sz="1800" dirty="0" smtClean="0">
                <a:solidFill>
                  <a:prstClr val="black"/>
                </a:solidFill>
              </a:rPr>
              <a:t>＜移住支援（なりわいづくり支援）＞</a:t>
            </a:r>
            <a:endParaRPr lang="en-US" altLang="ja-JP" sz="1800" dirty="0" smtClean="0">
              <a:solidFill>
                <a:prstClr val="black"/>
              </a:solidFill>
            </a:endParaRPr>
          </a:p>
          <a:p>
            <a:pPr marL="0" lvl="0" indent="0">
              <a:buNone/>
            </a:pPr>
            <a:endParaRPr lang="ja-JP" altLang="en-US" sz="1400" dirty="0">
              <a:solidFill>
                <a:srgbClr val="FF0000"/>
              </a:solidFill>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６</a:t>
            </a:r>
            <a:endParaRPr lang="ja-JP" altLang="en-US" dirty="0">
              <a:solidFill>
                <a:prstClr val="black">
                  <a:lumMod val="75000"/>
                  <a:lumOff val="25000"/>
                </a:prstClr>
              </a:solidFill>
            </a:endParaRPr>
          </a:p>
        </p:txBody>
      </p:sp>
      <p:sp>
        <p:nvSpPr>
          <p:cNvPr id="6" name="テキスト ボックス 5"/>
          <p:cNvSpPr txBox="1"/>
          <p:nvPr/>
        </p:nvSpPr>
        <p:spPr>
          <a:xfrm>
            <a:off x="-1" y="1684559"/>
            <a:ext cx="8579796" cy="1889748"/>
          </a:xfrm>
          <a:prstGeom prst="rect">
            <a:avLst/>
          </a:prstGeom>
          <a:noFill/>
        </p:spPr>
        <p:txBody>
          <a:bodyPr wrap="square" rtlCol="0">
            <a:spAutoFit/>
          </a:bodyPr>
          <a:lstStyle/>
          <a:p>
            <a:pPr defTabSz="685800">
              <a:lnSpc>
                <a:spcPct val="90000"/>
              </a:lnSpc>
              <a:spcBef>
                <a:spcPts val="750"/>
              </a:spcBef>
            </a:pPr>
            <a:r>
              <a:rPr lang="ja-JP" altLang="en-US"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■小さな仕事づくり塾</a:t>
            </a:r>
            <a:endParaRPr lang="en-US" altLang="ja-JP" sz="14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氷見市への移住者または移住希望者を対象として、氷見市におけるなりわいや複業をはじめることを後押しする「小さな仕事づくり塾」を開</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催した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参加申し込み数　　</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名</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60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フェイスブックやイベント告知サイトを用い広報し、市内だけでなく、高岡、射水、石川、東京からも</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参加を得ることが</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小さな仕事づくり塾を通して</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２人の創業</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につながった</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0" y="3989134"/>
            <a:ext cx="9144000" cy="1990288"/>
          </a:xfrm>
          <a:prstGeom prst="rect">
            <a:avLst/>
          </a:prstGeom>
          <a:noFill/>
        </p:spPr>
        <p:txBody>
          <a:bodyPr wrap="square" rtlCol="0">
            <a:spAutoFit/>
          </a:bodyPr>
          <a:lstStyle/>
          <a:p>
            <a:pPr defTabSz="685800">
              <a:lnSpc>
                <a:spcPct val="90000"/>
              </a:lnSpc>
              <a:spcBef>
                <a:spcPts val="750"/>
              </a:spcBef>
            </a:pPr>
            <a:r>
              <a:rPr lang="ja-JP" altLang="en-US"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■事業継承・担い手探し</a:t>
            </a:r>
            <a:endParaRPr lang="en-US" altLang="ja-JP"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継承者のいない市内の事業所と、移住と共に事業を始めたいと考えている移住希望者のマッチングを図る</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ことで、事業承継のサポートに</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取り組んだ。</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年度は跡継ぎのいない</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民宿を継承してくれる担い手探しを</a:t>
            </a:r>
            <a:r>
              <a:rPr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サポート</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サイト上で、民宿を特定できないよう配慮しつつ担い手を募集したところ、</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件の応募</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があった。</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現在、民宿の女将との面談を経て</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候補を１者にしぼり、継業に向けた直接交渉を進めて</a:t>
            </a:r>
            <a:r>
              <a:rPr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32796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○平成</a:t>
            </a:r>
            <a:r>
              <a:rPr lang="en-US" altLang="ja-JP" dirty="0"/>
              <a:t>29</a:t>
            </a:r>
            <a:r>
              <a:rPr lang="ja-JP" altLang="en-US" dirty="0"/>
              <a:t>年度の取り組みについて</a:t>
            </a:r>
            <a:endParaRPr kumimoji="1" lang="ja-JP" altLang="en-US" dirty="0"/>
          </a:p>
        </p:txBody>
      </p:sp>
      <p:sp>
        <p:nvSpPr>
          <p:cNvPr id="3" name="コンテンツ プレースホルダー 2"/>
          <p:cNvSpPr>
            <a:spLocks noGrp="1"/>
          </p:cNvSpPr>
          <p:nvPr>
            <p:ph idx="1"/>
          </p:nvPr>
        </p:nvSpPr>
        <p:spPr>
          <a:xfrm>
            <a:off x="-1" y="1300216"/>
            <a:ext cx="9144000" cy="432105"/>
          </a:xfrm>
        </p:spPr>
        <p:txBody>
          <a:bodyPr>
            <a:normAutofit/>
          </a:bodyPr>
          <a:lstStyle/>
          <a:p>
            <a:pPr marL="0" lvl="0" indent="0">
              <a:buNone/>
            </a:pPr>
            <a:r>
              <a:rPr lang="ja-JP" altLang="en-US" sz="1800" dirty="0" smtClean="0">
                <a:solidFill>
                  <a:prstClr val="black"/>
                </a:solidFill>
              </a:rPr>
              <a:t>＜定着支援（まちのタマル場の運営）＞</a:t>
            </a:r>
            <a:endParaRPr lang="en-US" altLang="ja-JP" sz="1800" dirty="0" smtClean="0">
              <a:solidFill>
                <a:prstClr val="black"/>
              </a:solidFill>
            </a:endParaRPr>
          </a:p>
          <a:p>
            <a:pPr marL="0" lvl="0" indent="0">
              <a:buNone/>
            </a:pPr>
            <a:endParaRPr lang="ja-JP" altLang="en-US" sz="1400" dirty="0">
              <a:solidFill>
                <a:srgbClr val="FF0000"/>
              </a:solidFill>
            </a:endParaRPr>
          </a:p>
        </p:txBody>
      </p:sp>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７</a:t>
            </a:r>
            <a:endParaRPr lang="ja-JP" altLang="en-US" dirty="0">
              <a:solidFill>
                <a:prstClr val="black">
                  <a:lumMod val="75000"/>
                  <a:lumOff val="25000"/>
                </a:prstClr>
              </a:solidFill>
            </a:endParaRPr>
          </a:p>
        </p:txBody>
      </p:sp>
      <p:sp>
        <p:nvSpPr>
          <p:cNvPr id="6" name="テキスト ボックス 5"/>
          <p:cNvSpPr txBox="1"/>
          <p:nvPr/>
        </p:nvSpPr>
        <p:spPr>
          <a:xfrm>
            <a:off x="-1" y="1732321"/>
            <a:ext cx="8579796" cy="3370153"/>
          </a:xfrm>
          <a:prstGeom prst="rect">
            <a:avLst/>
          </a:prstGeom>
          <a:noFill/>
        </p:spPr>
        <p:txBody>
          <a:bodyPr wrap="square" rtlCol="0">
            <a:spAutoFit/>
          </a:bodyPr>
          <a:lstStyle/>
          <a:p>
            <a:pPr defTabSz="685800">
              <a:lnSpc>
                <a:spcPct val="90000"/>
              </a:lnSpc>
              <a:spcBef>
                <a:spcPts val="750"/>
              </a:spcBef>
            </a:pPr>
            <a:r>
              <a:rPr lang="ja-JP" altLang="en-US"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rPr>
              <a:t>■まちのタマル場での活動</a:t>
            </a:r>
            <a:endParaRPr lang="en-US" altLang="ja-JP" sz="1600" u="sng" dirty="0">
              <a:solidFill>
                <a:prstClr val="black">
                  <a:lumMod val="75000"/>
                  <a:lumOff val="25000"/>
                </a:prst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移住者が氷見市に定着しやすくするため、地域コミュニティとの調整など、移住後の不安解消のための各種支援を行うため、地域住民、移住者、移住希望者が出会う場として、「まちのタマル場」を</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立ち上げた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移住相談の窓口兼、地域住民、移住者、移住希望者が自由に利用できる</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サロンスペース</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となって</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また、</a:t>
            </a:r>
            <a:r>
              <a:rPr lang="ja-JP" altLang="en-US"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イベントを催して、地域住民、移住者、移住希望者が交流</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する機会を</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設けることができた</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（開催イベント）</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・移住者がシェフを勤めるレストランでの交流会</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・氷見に移住してきた方の日常についてお話いただく「</a:t>
            </a:r>
            <a:r>
              <a:rPr lang="ja-JP" altLang="en-US" sz="14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ひみ</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くらしトーク」</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・移住者がインストラクターを勤めるヨガ体験会（</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月から月</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度開催）</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・移住者である造形作家の個展　など</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685800">
              <a:lnSpc>
                <a:spcPct val="90000"/>
              </a:lnSpc>
              <a:spcBef>
                <a:spcPts val="75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64958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400" dirty="0" smtClean="0"/>
              <a:t>○ＫＰＩについて</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047993850"/>
              </p:ext>
            </p:extLst>
          </p:nvPr>
        </p:nvGraphicFramePr>
        <p:xfrm>
          <a:off x="-1" y="1568137"/>
          <a:ext cx="9144000" cy="5267279"/>
        </p:xfrm>
        <a:graphic>
          <a:graphicData uri="http://schemas.openxmlformats.org/drawingml/2006/table">
            <a:tbl>
              <a:tblPr firstRow="1" bandRow="1">
                <a:tableStyleId>{5940675A-B579-460E-94D1-54222C63F5DA}</a:tableStyleId>
              </a:tblPr>
              <a:tblGrid>
                <a:gridCol w="1452282"/>
                <a:gridCol w="2330824"/>
                <a:gridCol w="2510118"/>
                <a:gridCol w="2850776"/>
              </a:tblGrid>
              <a:tr h="731473">
                <a:tc>
                  <a:txBody>
                    <a:bodyPr/>
                    <a:lstStyle/>
                    <a:p>
                      <a:pPr algn="ctr"/>
                      <a:endPar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IJU</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応援センターを経由した移住者の数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②体感ツアーへの参加者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③住まいの提供としての空き家登録件数</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r>
              <a:tr h="504759">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1" lang="en-US" altLang="ja-JP"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120</a:t>
                      </a:r>
                      <a:r>
                        <a:rPr kumimoji="1" lang="ja-JP" altLang="en-US"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400" b="0" u="non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a:t>
                      </a:r>
                      <a:r>
                        <a:rPr kumimoji="1" lang="en-US" altLang="ja-JP"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棟</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504759">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実績</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組）</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のべ</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103</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1437135">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問題点</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（現状）</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・氷見市への移住に対して強い興味を持つ人が思うように増えていない。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・空き家情報の不足により、移住希望者のニーズに合った住まいの提供ができない場合がある。</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・企画募集型の体感ツアーについては参加者が少ない。</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・体感ツアー参加者のうち、実際に移住された方は</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組</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６名であった</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・空き家があっても所有者が不明であったり、連絡がつかない場合が多い。</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・空き家情報バンクに登録しようにも、直ちに売却や賃貸をできるような状況にないことが多い。</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改修工事が必要なことや</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家財道具、仏壇等が残っている等）</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1157977">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課題</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・移住希望者のニーズに応えられるだけの空き家情報の蓄積</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・移住は中長期的な継続支援が必要</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・人が人を呼び込めるような魅力の構築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・氷見市への移住に興味を持ってもらえるような</a:t>
                      </a:r>
                      <a:r>
                        <a:rPr kumimoji="1"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きっかけづくりの</a:t>
                      </a:r>
                      <a:r>
                        <a:rPr kumimoji="1" lang="ja-JP" altLang="en-US" sz="12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更なる工夫</a:t>
                      </a:r>
                      <a:endParaRPr kumimoji="1" lang="en-US" altLang="ja-JP" sz="12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・氷見市の情報にアクセスしてもらえるような工夫</a:t>
                      </a:r>
                      <a:endParaRPr kumimoji="1" lang="ja-JP" altLang="en-US" sz="1200" b="0" u="non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・空き家の所有者に対し、</a:t>
                      </a:r>
                      <a:r>
                        <a:rPr kumimoji="1"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空き家情報バンクへ登録することの動機づけ</a:t>
                      </a:r>
                      <a:endParaRPr kumimoji="1"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・空き家を</a:t>
                      </a:r>
                      <a:r>
                        <a:rPr kumimoji="1"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流通（売却、賃貸）できる状態にするための支援策及び仕組みづくり</a:t>
                      </a:r>
                      <a:endParaRPr kumimoji="1"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873631">
                <a:tc>
                  <a:txBody>
                    <a:bodyPr/>
                    <a:lstStyle/>
                    <a:p>
                      <a:pPr algn="ctr"/>
                      <a:r>
                        <a:rPr kumimoji="1"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zh-TW" sz="14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０</a:t>
                      </a:r>
                      <a:r>
                        <a:rPr kumimoji="1"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zh-TW"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目標</a:t>
                      </a:r>
                    </a:p>
                  </a:txBody>
                  <a:tcPr anchor="ctr"/>
                </a:tc>
                <a:tc>
                  <a:txBody>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1" lang="en-US" altLang="ja-JP"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120</a:t>
                      </a:r>
                      <a:r>
                        <a:rPr kumimoji="1" lang="ja-JP" altLang="en-US" sz="1400" b="0" u="non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400" b="0" u="non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a:t>
                      </a:r>
                      <a:r>
                        <a:rPr kumimoji="1" lang="en-US" altLang="ja-JP"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棟</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4" name="スライド番号プレースホルダー 3"/>
          <p:cNvSpPr>
            <a:spLocks noGrp="1"/>
          </p:cNvSpPr>
          <p:nvPr>
            <p:ph type="sldNum" sz="quarter" idx="12"/>
          </p:nvPr>
        </p:nvSpPr>
        <p:spPr/>
        <p:txBody>
          <a:bodyPr/>
          <a:lstStyle/>
          <a:p>
            <a:r>
              <a:rPr lang="ja-JP" altLang="en-US" dirty="0" smtClean="0">
                <a:solidFill>
                  <a:prstClr val="black">
                    <a:lumMod val="75000"/>
                    <a:lumOff val="25000"/>
                  </a:prstClr>
                </a:solidFill>
              </a:rPr>
              <a:t>８</a:t>
            </a:r>
            <a:endParaRPr lang="ja-JP" altLang="en-US" dirty="0">
              <a:solidFill>
                <a:prstClr val="black">
                  <a:lumMod val="75000"/>
                  <a:lumOff val="25000"/>
                </a:prstClr>
              </a:solidFill>
            </a:endParaRPr>
          </a:p>
        </p:txBody>
      </p:sp>
      <p:sp>
        <p:nvSpPr>
          <p:cNvPr id="3" name="テキスト ボックス 2"/>
          <p:cNvSpPr txBox="1"/>
          <p:nvPr/>
        </p:nvSpPr>
        <p:spPr>
          <a:xfrm>
            <a:off x="-1" y="1120588"/>
            <a:ext cx="8382000" cy="369332"/>
          </a:xfrm>
          <a:prstGeom prst="rect">
            <a:avLst/>
          </a:prstGeom>
          <a:noFill/>
        </p:spPr>
        <p:txBody>
          <a:bodyPr wrap="square" rtlCol="0">
            <a:spAutoFit/>
          </a:bodyPr>
          <a:lstStyle/>
          <a:p>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本事業について設定したＫＰＩの達成状況は次のとおりです。</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982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5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9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6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500</TotalTime>
  <Words>2132</Words>
  <Application>Microsoft Office PowerPoint</Application>
  <PresentationFormat>画面に合わせる (4:3)</PresentationFormat>
  <Paragraphs>431</Paragraphs>
  <Slides>25</Slides>
  <Notes>10</Notes>
  <HiddenSlides>0</HiddenSlides>
  <MMClips>0</MMClips>
  <ScaleCrop>false</ScaleCrop>
  <HeadingPairs>
    <vt:vector size="4" baseType="variant">
      <vt:variant>
        <vt:lpstr>テーマ</vt:lpstr>
      </vt:variant>
      <vt:variant>
        <vt:i4>5</vt:i4>
      </vt:variant>
      <vt:variant>
        <vt:lpstr>スライド タイトル</vt:lpstr>
      </vt:variant>
      <vt:variant>
        <vt:i4>25</vt:i4>
      </vt:variant>
    </vt:vector>
  </HeadingPairs>
  <TitlesOfParts>
    <vt:vector size="30" baseType="lpstr">
      <vt:lpstr>Office テーマ</vt:lpstr>
      <vt:lpstr>5_HDOfficeLightV0</vt:lpstr>
      <vt:lpstr>2_HDOfficeLightV0</vt:lpstr>
      <vt:lpstr>9_HDOfficeLightV0</vt:lpstr>
      <vt:lpstr>6_HDOfficeLightV0</vt:lpstr>
      <vt:lpstr>地方創生推進交付金活用事業について</vt:lpstr>
      <vt:lpstr>　目次</vt:lpstr>
      <vt:lpstr>移住定住促進事業 （計画期間　平成２８年度から平成３０年度）</vt:lpstr>
      <vt:lpstr>〇移住定住促進事業について</vt:lpstr>
      <vt:lpstr>○平成29年度の取り組みについて</vt:lpstr>
      <vt:lpstr>○平成29年度の取り組みについて</vt:lpstr>
      <vt:lpstr>○平成29年度の取り組みについて</vt:lpstr>
      <vt:lpstr>○平成29年度の取り組みについて</vt:lpstr>
      <vt:lpstr>○ＫＰＩについて</vt:lpstr>
      <vt:lpstr>PowerPoint プレゼンテーション</vt:lpstr>
      <vt:lpstr>PowerPoint プレゼンテーション</vt:lpstr>
      <vt:lpstr>ひみ食文化推進事業 （計画期間　平成２９年度から平成３１年度）</vt:lpstr>
      <vt:lpstr>○ひみ食文化推進事業について</vt:lpstr>
      <vt:lpstr>○平成29年度実施事業について</vt:lpstr>
      <vt:lpstr>○平成29年度実施事業について</vt:lpstr>
      <vt:lpstr>○平成29年度実施事業について</vt:lpstr>
      <vt:lpstr>○平成29年度実施事業について</vt:lpstr>
      <vt:lpstr>○ＫＰＩについて</vt:lpstr>
      <vt:lpstr>○平成３０年度の取り組みについて</vt:lpstr>
      <vt:lpstr>○平成３０年度の取り組みについて</vt:lpstr>
      <vt:lpstr>ひみの木しごと創生事業 （計画期間　平成３０年度から平成３２年度）</vt:lpstr>
      <vt:lpstr>○ひみの木しごと創生事業の概要</vt:lpstr>
      <vt:lpstr>まんがのまちづくり推進事業 ～藤子不二雄Ⓐ 先生のふるさと・氷見市によるまんがワールドプロジェクト～ （計画期間　平成３０年度から平成３２年度）</vt:lpstr>
      <vt:lpstr>○まんがのまちづくり推進事業の概要</vt:lpstr>
      <vt:lpstr>○まんがのまちづくり推進事業の概要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地方創生推進交付金活用事業について</dc:title>
  <dc:creator>中野　隆介</dc:creator>
  <cp:lastModifiedBy>intec</cp:lastModifiedBy>
  <cp:revision>53</cp:revision>
  <cp:lastPrinted>2018-09-18T03:44:21Z</cp:lastPrinted>
  <dcterms:created xsi:type="dcterms:W3CDTF">2018-08-14T11:50:03Z</dcterms:created>
  <dcterms:modified xsi:type="dcterms:W3CDTF">2018-09-18T03:54:59Z</dcterms:modified>
</cp:coreProperties>
</file>