
<file path=[Content_Types].xml><?xml version="1.0" encoding="utf-8"?>
<Types xmlns="http://schemas.openxmlformats.org/package/2006/content-types">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removePersonalInfoOnSave="1" saveSubsetFonts="1">
  <p:sldMasterIdLst>
    <p:sldMasterId id="2147483793" r:id="rId1"/>
  </p:sldMasterIdLst>
  <p:notesMasterIdLst>
    <p:notesMasterId r:id="rId88"/>
  </p:notesMasterIdLst>
  <p:handoutMasterIdLst>
    <p:handoutMasterId r:id="rId89"/>
  </p:handoutMasterIdLst>
  <p:sldIdLst>
    <p:sldId id="805" r:id="rId2"/>
    <p:sldId id="1034" r:id="rId3"/>
    <p:sldId id="1047" r:id="rId4"/>
    <p:sldId id="1064" r:id="rId5"/>
    <p:sldId id="993" r:id="rId6"/>
    <p:sldId id="1022" r:id="rId7"/>
    <p:sldId id="1002" r:id="rId8"/>
    <p:sldId id="994" r:id="rId9"/>
    <p:sldId id="962" r:id="rId10"/>
    <p:sldId id="1041" r:id="rId11"/>
    <p:sldId id="1042" r:id="rId12"/>
    <p:sldId id="963" r:id="rId13"/>
    <p:sldId id="960" r:id="rId14"/>
    <p:sldId id="964" r:id="rId15"/>
    <p:sldId id="965" r:id="rId16"/>
    <p:sldId id="966" r:id="rId17"/>
    <p:sldId id="967" r:id="rId18"/>
    <p:sldId id="968" r:id="rId19"/>
    <p:sldId id="969" r:id="rId20"/>
    <p:sldId id="1038" r:id="rId21"/>
    <p:sldId id="1037" r:id="rId22"/>
    <p:sldId id="1057" r:id="rId23"/>
    <p:sldId id="1058" r:id="rId24"/>
    <p:sldId id="1059" r:id="rId25"/>
    <p:sldId id="1060" r:id="rId26"/>
    <p:sldId id="1065" r:id="rId27"/>
    <p:sldId id="970" r:id="rId28"/>
    <p:sldId id="961" r:id="rId29"/>
    <p:sldId id="971" r:id="rId30"/>
    <p:sldId id="972" r:id="rId31"/>
    <p:sldId id="1053" r:id="rId32"/>
    <p:sldId id="1055" r:id="rId33"/>
    <p:sldId id="1056" r:id="rId34"/>
    <p:sldId id="1054" r:id="rId35"/>
    <p:sldId id="974" r:id="rId36"/>
    <p:sldId id="973" r:id="rId37"/>
    <p:sldId id="976" r:id="rId38"/>
    <p:sldId id="1067" r:id="rId39"/>
    <p:sldId id="977" r:id="rId40"/>
    <p:sldId id="1049" r:id="rId41"/>
    <p:sldId id="1050" r:id="rId42"/>
    <p:sldId id="1051" r:id="rId43"/>
    <p:sldId id="1052" r:id="rId44"/>
    <p:sldId id="980" r:id="rId45"/>
    <p:sldId id="984" r:id="rId46"/>
    <p:sldId id="1012" r:id="rId47"/>
    <p:sldId id="1043" r:id="rId48"/>
    <p:sldId id="983" r:id="rId49"/>
    <p:sldId id="985" r:id="rId50"/>
    <p:sldId id="986" r:id="rId51"/>
    <p:sldId id="987" r:id="rId52"/>
    <p:sldId id="988" r:id="rId53"/>
    <p:sldId id="989" r:id="rId54"/>
    <p:sldId id="990" r:id="rId55"/>
    <p:sldId id="991" r:id="rId56"/>
    <p:sldId id="979" r:id="rId57"/>
    <p:sldId id="1016" r:id="rId58"/>
    <p:sldId id="1014" r:id="rId59"/>
    <p:sldId id="1017" r:id="rId60"/>
    <p:sldId id="1013" r:id="rId61"/>
    <p:sldId id="1020" r:id="rId62"/>
    <p:sldId id="1021" r:id="rId63"/>
    <p:sldId id="992" r:id="rId64"/>
    <p:sldId id="1046" r:id="rId65"/>
    <p:sldId id="1023" r:id="rId66"/>
    <p:sldId id="1015" r:id="rId67"/>
    <p:sldId id="1018" r:id="rId68"/>
    <p:sldId id="1019" r:id="rId69"/>
    <p:sldId id="1003" r:id="rId70"/>
    <p:sldId id="1045" r:id="rId71"/>
    <p:sldId id="1007" r:id="rId72"/>
    <p:sldId id="1005" r:id="rId73"/>
    <p:sldId id="1009" r:id="rId74"/>
    <p:sldId id="1006" r:id="rId75"/>
    <p:sldId id="1040" r:id="rId76"/>
    <p:sldId id="1039" r:id="rId77"/>
    <p:sldId id="1061" r:id="rId78"/>
    <p:sldId id="1062" r:id="rId79"/>
    <p:sldId id="1008" r:id="rId80"/>
    <p:sldId id="1010" r:id="rId81"/>
    <p:sldId id="1024" r:id="rId82"/>
    <p:sldId id="1026" r:id="rId83"/>
    <p:sldId id="1027" r:id="rId84"/>
    <p:sldId id="1025" r:id="rId85"/>
    <p:sldId id="1028" r:id="rId86"/>
    <p:sldId id="1048" r:id="rId87"/>
  </p:sldIdLst>
  <p:sldSz cx="9144000" cy="6858000" type="screen4x3"/>
  <p:notesSz cx="6735763" cy="9866313"/>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83" userDrawn="1">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6699"/>
    <a:srgbClr val="66FFCC"/>
    <a:srgbClr val="99FF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中間スタイル 2 - アクセント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7DF18680-E054-41AD-8BC1-D1AEF772440D}" styleName="中間スタイル 2 - アクセント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9338" autoAdjust="0"/>
    <p:restoredTop sz="94151" autoAdjust="0"/>
  </p:normalViewPr>
  <p:slideViewPr>
    <p:cSldViewPr snapToGrid="0">
      <p:cViewPr varScale="1">
        <p:scale>
          <a:sx n="67" d="100"/>
          <a:sy n="67" d="100"/>
        </p:scale>
        <p:origin x="1650" y="72"/>
      </p:cViewPr>
      <p:guideLst>
        <p:guide orient="horz" pos="2183"/>
        <p:guide pos="2880"/>
      </p:guideLst>
    </p:cSldViewPr>
  </p:slideViewPr>
  <p:notesTextViewPr>
    <p:cViewPr>
      <p:scale>
        <a:sx n="3" d="2"/>
        <a:sy n="3" d="2"/>
      </p:scale>
      <p:origin x="0" y="0"/>
    </p:cViewPr>
  </p:notesTextViewPr>
  <p:notesViewPr>
    <p:cSldViewPr snapToGrid="0">
      <p:cViewPr varScale="1">
        <p:scale>
          <a:sx n="57" d="100"/>
          <a:sy n="57" d="100"/>
        </p:scale>
        <p:origin x="2832" y="66"/>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slide" Target="slides/slide83.xml"/><Relationship Id="rId89" Type="http://schemas.openxmlformats.org/officeDocument/2006/relationships/handoutMaster" Target="handoutMasters/handoutMaster1.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slide" Target="slides/slide86.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presProps" Target="presProps.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notesMaster" Target="notesMasters/notesMaster1.xml"/><Relationship Id="rId9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4" Type="http://schemas.openxmlformats.org/officeDocument/2006/relationships/slide" Target="slides/slide3.xml"/><Relationship Id="rId9" Type="http://schemas.openxmlformats.org/officeDocument/2006/relationships/slide" Target="slides/slide8.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4" y="0"/>
            <a:ext cx="2918831" cy="495029"/>
          </a:xfrm>
          <a:prstGeom prst="rect">
            <a:avLst/>
          </a:prstGeom>
        </p:spPr>
        <p:txBody>
          <a:bodyPr vert="horz" lIns="91404" tIns="45700" rIns="91404" bIns="45700" rtlCol="0"/>
          <a:lstStyle>
            <a:lvl1pPr algn="l">
              <a:defRPr sz="1200"/>
            </a:lvl1pPr>
          </a:lstStyle>
          <a:p>
            <a:endParaRPr kumimoji="1" lang="ja-JP" altLang="en-US"/>
          </a:p>
        </p:txBody>
      </p:sp>
      <p:sp>
        <p:nvSpPr>
          <p:cNvPr id="3" name="日付プレースホルダー 2"/>
          <p:cNvSpPr>
            <a:spLocks noGrp="1"/>
          </p:cNvSpPr>
          <p:nvPr>
            <p:ph type="dt" sz="quarter" idx="1"/>
          </p:nvPr>
        </p:nvSpPr>
        <p:spPr>
          <a:xfrm>
            <a:off x="3815377" y="0"/>
            <a:ext cx="2918831" cy="495029"/>
          </a:xfrm>
          <a:prstGeom prst="rect">
            <a:avLst/>
          </a:prstGeom>
        </p:spPr>
        <p:txBody>
          <a:bodyPr vert="horz" lIns="91404" tIns="45700" rIns="91404" bIns="45700" rtlCol="0"/>
          <a:lstStyle>
            <a:lvl1pPr algn="r">
              <a:defRPr sz="1200"/>
            </a:lvl1pPr>
          </a:lstStyle>
          <a:p>
            <a:fld id="{724DA95C-2250-4015-A97C-52F21F97A861}" type="datetimeFigureOut">
              <a:rPr kumimoji="1" lang="ja-JP" altLang="en-US" smtClean="0"/>
              <a:t>2017/7/10</a:t>
            </a:fld>
            <a:endParaRPr kumimoji="1" lang="ja-JP" altLang="en-US"/>
          </a:p>
        </p:txBody>
      </p:sp>
      <p:sp>
        <p:nvSpPr>
          <p:cNvPr id="4" name="フッター プレースホルダー 3"/>
          <p:cNvSpPr>
            <a:spLocks noGrp="1"/>
          </p:cNvSpPr>
          <p:nvPr>
            <p:ph type="ftr" sz="quarter" idx="2"/>
          </p:nvPr>
        </p:nvSpPr>
        <p:spPr>
          <a:xfrm>
            <a:off x="4" y="9371286"/>
            <a:ext cx="2918831" cy="495028"/>
          </a:xfrm>
          <a:prstGeom prst="rect">
            <a:avLst/>
          </a:prstGeom>
        </p:spPr>
        <p:txBody>
          <a:bodyPr vert="horz" lIns="91404" tIns="45700" rIns="91404" bIns="45700" rtlCol="0" anchor="b"/>
          <a:lstStyle>
            <a:lvl1pPr algn="l">
              <a:defRPr sz="1200"/>
            </a:lvl1pPr>
          </a:lstStyle>
          <a:p>
            <a:endParaRPr kumimoji="1" lang="ja-JP" altLang="en-US"/>
          </a:p>
        </p:txBody>
      </p:sp>
      <p:sp>
        <p:nvSpPr>
          <p:cNvPr id="5" name="スライド番号プレースホルダー 4"/>
          <p:cNvSpPr>
            <a:spLocks noGrp="1"/>
          </p:cNvSpPr>
          <p:nvPr>
            <p:ph type="sldNum" sz="quarter" idx="3"/>
          </p:nvPr>
        </p:nvSpPr>
        <p:spPr>
          <a:xfrm>
            <a:off x="3815377" y="9371286"/>
            <a:ext cx="2918831" cy="495028"/>
          </a:xfrm>
          <a:prstGeom prst="rect">
            <a:avLst/>
          </a:prstGeom>
        </p:spPr>
        <p:txBody>
          <a:bodyPr vert="horz" lIns="91404" tIns="45700" rIns="91404" bIns="45700" rtlCol="0" anchor="b"/>
          <a:lstStyle>
            <a:lvl1pPr algn="r">
              <a:defRPr sz="1200"/>
            </a:lvl1pPr>
          </a:lstStyle>
          <a:p>
            <a:fld id="{EACD10F2-45A5-4C62-8743-95550FBB0AB5}" type="slidenum">
              <a:rPr kumimoji="1" lang="ja-JP" altLang="en-US" smtClean="0"/>
              <a:t>‹#›</a:t>
            </a:fld>
            <a:endParaRPr kumimoji="1" lang="ja-JP" altLang="en-US"/>
          </a:p>
        </p:txBody>
      </p:sp>
    </p:spTree>
    <p:extLst>
      <p:ext uri="{BB962C8B-B14F-4D97-AF65-F5344CB8AC3E}">
        <p14:creationId xmlns:p14="http://schemas.microsoft.com/office/powerpoint/2010/main" val="209908757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4" y="4"/>
            <a:ext cx="2919413" cy="495300"/>
          </a:xfrm>
          <a:prstGeom prst="rect">
            <a:avLst/>
          </a:prstGeom>
        </p:spPr>
        <p:txBody>
          <a:bodyPr vert="horz" lIns="91404" tIns="45700" rIns="91404" bIns="4570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14763" y="4"/>
            <a:ext cx="2919412" cy="495300"/>
          </a:xfrm>
          <a:prstGeom prst="rect">
            <a:avLst/>
          </a:prstGeom>
        </p:spPr>
        <p:txBody>
          <a:bodyPr vert="horz" lIns="91404" tIns="45700" rIns="91404" bIns="45700" rtlCol="0"/>
          <a:lstStyle>
            <a:lvl1pPr algn="r">
              <a:defRPr sz="1200"/>
            </a:lvl1pPr>
          </a:lstStyle>
          <a:p>
            <a:fld id="{EEC0E27E-E7A7-466F-A10B-6B8C89DFCE95}" type="datetimeFigureOut">
              <a:rPr kumimoji="1" lang="ja-JP" altLang="en-US" smtClean="0"/>
              <a:t>2017/7/10</a:t>
            </a:fld>
            <a:endParaRPr kumimoji="1" lang="ja-JP" altLang="en-US"/>
          </a:p>
        </p:txBody>
      </p:sp>
      <p:sp>
        <p:nvSpPr>
          <p:cNvPr id="4" name="スライド イメージ プレースホルダー 3"/>
          <p:cNvSpPr>
            <a:spLocks noGrp="1" noRot="1" noChangeAspect="1"/>
          </p:cNvSpPr>
          <p:nvPr>
            <p:ph type="sldImg" idx="2"/>
          </p:nvPr>
        </p:nvSpPr>
        <p:spPr>
          <a:xfrm>
            <a:off x="1149350" y="1233488"/>
            <a:ext cx="4437063" cy="3328987"/>
          </a:xfrm>
          <a:prstGeom prst="rect">
            <a:avLst/>
          </a:prstGeom>
          <a:noFill/>
          <a:ln w="12700">
            <a:solidFill>
              <a:prstClr val="black"/>
            </a:solidFill>
          </a:ln>
        </p:spPr>
        <p:txBody>
          <a:bodyPr vert="horz" lIns="91404" tIns="45700" rIns="91404" bIns="45700" rtlCol="0" anchor="ctr"/>
          <a:lstStyle/>
          <a:p>
            <a:endParaRPr lang="ja-JP" altLang="en-US"/>
          </a:p>
        </p:txBody>
      </p:sp>
      <p:sp>
        <p:nvSpPr>
          <p:cNvPr id="5" name="ノート プレースホルダー 4"/>
          <p:cNvSpPr>
            <a:spLocks noGrp="1"/>
          </p:cNvSpPr>
          <p:nvPr>
            <p:ph type="body" sz="quarter" idx="3"/>
          </p:nvPr>
        </p:nvSpPr>
        <p:spPr>
          <a:xfrm>
            <a:off x="673100" y="4748213"/>
            <a:ext cx="5389563" cy="3884612"/>
          </a:xfrm>
          <a:prstGeom prst="rect">
            <a:avLst/>
          </a:prstGeom>
        </p:spPr>
        <p:txBody>
          <a:bodyPr vert="horz" lIns="91404" tIns="45700" rIns="91404" bIns="45700"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4" y="9371013"/>
            <a:ext cx="2919413" cy="495300"/>
          </a:xfrm>
          <a:prstGeom prst="rect">
            <a:avLst/>
          </a:prstGeom>
        </p:spPr>
        <p:txBody>
          <a:bodyPr vert="horz" lIns="91404" tIns="45700" rIns="91404" bIns="4570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14763" y="9371013"/>
            <a:ext cx="2919412" cy="495300"/>
          </a:xfrm>
          <a:prstGeom prst="rect">
            <a:avLst/>
          </a:prstGeom>
        </p:spPr>
        <p:txBody>
          <a:bodyPr vert="horz" lIns="91404" tIns="45700" rIns="91404" bIns="45700" rtlCol="0" anchor="b"/>
          <a:lstStyle>
            <a:lvl1pPr algn="r">
              <a:defRPr sz="1200"/>
            </a:lvl1pPr>
          </a:lstStyle>
          <a:p>
            <a:fld id="{1752CB75-944B-447F-B67C-949886BBE253}" type="slidenum">
              <a:rPr kumimoji="1" lang="ja-JP" altLang="en-US" smtClean="0"/>
              <a:t>‹#›</a:t>
            </a:fld>
            <a:endParaRPr kumimoji="1" lang="ja-JP" altLang="en-US"/>
          </a:p>
        </p:txBody>
      </p:sp>
    </p:spTree>
    <p:extLst>
      <p:ext uri="{BB962C8B-B14F-4D97-AF65-F5344CB8AC3E}">
        <p14:creationId xmlns:p14="http://schemas.microsoft.com/office/powerpoint/2010/main" val="164738512"/>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タイトル スライド">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143000" y="3602038"/>
            <a:ext cx="6858000" cy="1655762"/>
          </a:xfrm>
        </p:spPr>
        <p:txBody>
          <a:bodyPr>
            <a:normAutofit/>
          </a:bodyPr>
          <a:lstStyle>
            <a:lvl1pPr marL="0" indent="0" algn="ctr">
              <a:buNone/>
              <a:defRPr sz="2400">
                <a:solidFill>
                  <a:schemeClr val="tx1">
                    <a:lumMod val="75000"/>
                    <a:lumOff val="25000"/>
                  </a:schemeClr>
                </a:solidFill>
              </a:defRPr>
            </a:lvl1pPr>
            <a:lvl2pPr marL="457200" indent="0" algn="ctr">
              <a:buNone/>
              <a:defRPr sz="28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ja-JP" altLang="en-US"/>
              <a:t>マスター サブタイトルの書式設定</a:t>
            </a:r>
            <a:endParaRPr lang="en-US" dirty="0"/>
          </a:p>
        </p:txBody>
      </p:sp>
      <p:sp>
        <p:nvSpPr>
          <p:cNvPr id="8" name="タイトル 7"/>
          <p:cNvSpPr>
            <a:spLocks noGrp="1"/>
          </p:cNvSpPr>
          <p:nvPr>
            <p:ph type="title"/>
          </p:nvPr>
        </p:nvSpPr>
        <p:spPr/>
        <p:txBody>
          <a:bodyPr/>
          <a:lstStyle/>
          <a:p>
            <a:r>
              <a:rPr kumimoji="1" lang="ja-JP" altLang="en-US"/>
              <a:t>マスター タイトルの書式設定</a:t>
            </a:r>
          </a:p>
        </p:txBody>
      </p:sp>
      <p:sp>
        <p:nvSpPr>
          <p:cNvPr id="9" name="Slide Number Placeholder 5"/>
          <p:cNvSpPr>
            <a:spLocks noGrp="1"/>
          </p:cNvSpPr>
          <p:nvPr>
            <p:ph type="sldNum" sz="quarter" idx="12"/>
          </p:nvPr>
        </p:nvSpPr>
        <p:spPr>
          <a:xfrm>
            <a:off x="6463145" y="6356351"/>
            <a:ext cx="2057400" cy="365125"/>
          </a:xfrm>
        </p:spPr>
        <p:txBody>
          <a:bodyPr/>
          <a:lstStyle>
            <a:lvl1pPr>
              <a:defRPr>
                <a:solidFill>
                  <a:schemeClr val="tx1"/>
                </a:solidFill>
              </a:defRPr>
            </a:lvl1pPr>
          </a:lstStyle>
          <a:p>
            <a:fld id="{32561E9F-1250-4501-B953-B78836680886}" type="slidenum">
              <a:rPr lang="ja-JP" altLang="en-US" smtClean="0"/>
              <a:pPr/>
              <a:t>‹#›</a:t>
            </a:fld>
            <a:endParaRPr lang="ja-JP" altLang="en-US" dirty="0"/>
          </a:p>
        </p:txBody>
      </p:sp>
    </p:spTree>
    <p:extLst>
      <p:ext uri="{BB962C8B-B14F-4D97-AF65-F5344CB8AC3E}">
        <p14:creationId xmlns:p14="http://schemas.microsoft.com/office/powerpoint/2010/main" val="420753718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32561E9F-1250-4501-B953-B78836680886}" type="slidenum">
              <a:rPr kumimoji="1" lang="ja-JP" altLang="en-US" smtClean="0"/>
              <a:t>‹#›</a:t>
            </a:fld>
            <a:endParaRPr kumimoji="1" lang="ja-JP" altLang="en-US"/>
          </a:p>
        </p:txBody>
      </p:sp>
    </p:spTree>
    <p:extLst>
      <p:ext uri="{BB962C8B-B14F-4D97-AF65-F5344CB8AC3E}">
        <p14:creationId xmlns:p14="http://schemas.microsoft.com/office/powerpoint/2010/main" val="206350105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0362"/>
            <a:ext cx="1971675" cy="5811838"/>
          </a:xfrm>
        </p:spPr>
        <p:txBody>
          <a:bodyPr vert="eaVert"/>
          <a:lstStyle/>
          <a:p>
            <a:r>
              <a:rPr lang="ja-JP" altLang="en-US"/>
              <a:t>マスター タイトルの書式設定</a:t>
            </a:r>
            <a:endParaRPr lang="en-US"/>
          </a:p>
        </p:txBody>
      </p:sp>
      <p:sp>
        <p:nvSpPr>
          <p:cNvPr id="3" name="Vertical Text Placeholder 2"/>
          <p:cNvSpPr>
            <a:spLocks noGrp="1"/>
          </p:cNvSpPr>
          <p:nvPr>
            <p:ph type="body" orient="vert" idx="1"/>
          </p:nvPr>
        </p:nvSpPr>
        <p:spPr>
          <a:xfrm>
            <a:off x="628650" y="360363"/>
            <a:ext cx="5800725" cy="5811837"/>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4" name="Date Placeholder 3"/>
          <p:cNvSpPr>
            <a:spLocks noGrp="1"/>
          </p:cNvSpPr>
          <p:nvPr>
            <p:ph type="dt" sz="half" idx="10"/>
          </p:nvPr>
        </p:nvSpPr>
        <p:spPr/>
        <p:txBody>
          <a:bodyPr/>
          <a:lstStyle/>
          <a:p>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32561E9F-1250-4501-B953-B78836680886}" type="slidenum">
              <a:rPr kumimoji="1" lang="ja-JP" altLang="en-US" smtClean="0"/>
              <a:t>‹#›</a:t>
            </a:fld>
            <a:endParaRPr kumimoji="1" lang="ja-JP" altLang="en-US"/>
          </a:p>
        </p:txBody>
      </p:sp>
    </p:spTree>
    <p:extLst>
      <p:ext uri="{BB962C8B-B14F-4D97-AF65-F5344CB8AC3E}">
        <p14:creationId xmlns:p14="http://schemas.microsoft.com/office/powerpoint/2010/main" val="426960558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1" y="567601"/>
            <a:ext cx="9144001" cy="261681"/>
          </a:xfrm>
        </p:spPr>
        <p:txBody>
          <a:bodyPr>
            <a:noAutofit/>
          </a:bodyPr>
          <a:lstStyle>
            <a:lvl1pPr>
              <a:defRPr sz="280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defRPr>
            </a:lvl1pPr>
          </a:lstStyle>
          <a:p>
            <a:r>
              <a:rPr lang="ja-JP" altLang="en-US" dirty="0"/>
              <a:t>マスター タイトルの書式設定</a:t>
            </a:r>
            <a:endParaRPr lang="en-US" dirty="0"/>
          </a:p>
        </p:txBody>
      </p:sp>
      <p:sp>
        <p:nvSpPr>
          <p:cNvPr id="3" name="Content Placeholder 2"/>
          <p:cNvSpPr>
            <a:spLocks noGrp="1"/>
          </p:cNvSpPr>
          <p:nvPr>
            <p:ph idx="1"/>
          </p:nvPr>
        </p:nvSpPr>
        <p:spPr>
          <a:xfrm>
            <a:off x="0" y="1105634"/>
            <a:ext cx="9144000" cy="1736039"/>
          </a:xfrm>
        </p:spPr>
        <p:txBody>
          <a:bodyPr>
            <a:normAutofit/>
          </a:bodyPr>
          <a:lstStyle>
            <a:lvl1pPr marL="228600" indent="-228600">
              <a:buFont typeface="Wingdings" panose="05000000000000000000" pitchFamily="2" charset="2"/>
              <a:buChar char="n"/>
              <a:defRPr sz="180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defRPr>
            </a:lvl1pPr>
            <a:lvl2pPr marL="450850" indent="-184150">
              <a:defRPr sz="160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defRPr>
            </a:lvl2pPr>
            <a:lvl3pPr>
              <a:defRPr sz="140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defRPr>
            </a:lvl3pPr>
            <a:lvl4pPr>
              <a:defRPr sz="140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defRPr>
            </a:lvl4pPr>
            <a:lvl5pPr>
              <a:defRPr sz="140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defRPr>
            </a:lvl5pPr>
          </a:lstStyle>
          <a:p>
            <a:pPr lvl="0"/>
            <a:r>
              <a:rPr lang="ja-JP" altLang="en-US" dirty="0"/>
              <a:t>マスター テキストの書式設定</a:t>
            </a:r>
          </a:p>
          <a:p>
            <a:pPr lvl="1"/>
            <a:r>
              <a:rPr lang="ja-JP" altLang="en-US" dirty="0"/>
              <a:t>第 </a:t>
            </a:r>
            <a:r>
              <a:rPr lang="en-US" altLang="ja-JP" dirty="0"/>
              <a:t>2 </a:t>
            </a:r>
            <a:r>
              <a:rPr lang="ja-JP" altLang="en-US" dirty="0"/>
              <a:t>レベル</a:t>
            </a:r>
          </a:p>
          <a:p>
            <a:pPr lvl="2"/>
            <a:r>
              <a:rPr lang="ja-JP" altLang="en-US" dirty="0"/>
              <a:t>第 </a:t>
            </a:r>
            <a:r>
              <a:rPr lang="en-US" altLang="ja-JP" dirty="0"/>
              <a:t>3 </a:t>
            </a:r>
            <a:r>
              <a:rPr lang="ja-JP" altLang="en-US" dirty="0"/>
              <a:t>レベル</a:t>
            </a:r>
          </a:p>
          <a:p>
            <a:pPr lvl="3"/>
            <a:r>
              <a:rPr lang="ja-JP" altLang="en-US" dirty="0"/>
              <a:t>第 </a:t>
            </a:r>
            <a:r>
              <a:rPr lang="en-US" altLang="ja-JP" dirty="0"/>
              <a:t>4 </a:t>
            </a:r>
            <a:r>
              <a:rPr lang="ja-JP" altLang="en-US" dirty="0"/>
              <a:t>レベル</a:t>
            </a:r>
          </a:p>
          <a:p>
            <a:pPr lvl="4"/>
            <a:r>
              <a:rPr lang="ja-JP" altLang="en-US" dirty="0"/>
              <a:t>第 </a:t>
            </a:r>
            <a:r>
              <a:rPr lang="en-US" altLang="ja-JP" dirty="0"/>
              <a:t>5 </a:t>
            </a:r>
            <a:r>
              <a:rPr lang="ja-JP" altLang="en-US" dirty="0"/>
              <a:t>レベル</a:t>
            </a:r>
            <a:endParaRPr lang="en-US" dirty="0"/>
          </a:p>
        </p:txBody>
      </p:sp>
      <p:sp>
        <p:nvSpPr>
          <p:cNvPr id="11" name="Slide Number Placeholder 5"/>
          <p:cNvSpPr>
            <a:spLocks noGrp="1"/>
          </p:cNvSpPr>
          <p:nvPr>
            <p:ph type="sldNum" sz="quarter" idx="12"/>
          </p:nvPr>
        </p:nvSpPr>
        <p:spPr>
          <a:xfrm>
            <a:off x="7086600" y="515878"/>
            <a:ext cx="2057400" cy="365125"/>
          </a:xfrm>
        </p:spPr>
        <p:txBody>
          <a:bodyPr/>
          <a:lstStyle>
            <a:lvl1pPr>
              <a:defRPr sz="200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defRPr>
            </a:lvl1pPr>
          </a:lstStyle>
          <a:p>
            <a:fld id="{32561E9F-1250-4501-B953-B78836680886}" type="slidenum">
              <a:rPr lang="ja-JP" altLang="en-US" smtClean="0"/>
              <a:pPr/>
              <a:t>‹#›</a:t>
            </a:fld>
            <a:endParaRPr lang="ja-JP" altLang="en-US" dirty="0"/>
          </a:p>
        </p:txBody>
      </p:sp>
      <p:cxnSp>
        <p:nvCxnSpPr>
          <p:cNvPr id="5" name="直線コネクタ 4"/>
          <p:cNvCxnSpPr/>
          <p:nvPr userDrawn="1"/>
        </p:nvCxnSpPr>
        <p:spPr>
          <a:xfrm>
            <a:off x="-1" y="969402"/>
            <a:ext cx="9144001" cy="0"/>
          </a:xfrm>
          <a:prstGeom prst="line">
            <a:avLst/>
          </a:prstGeom>
          <a:ln>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cxnSp>
        <p:nvCxnSpPr>
          <p:cNvPr id="8" name="直線コネクタ 7"/>
          <p:cNvCxnSpPr/>
          <p:nvPr userDrawn="1"/>
        </p:nvCxnSpPr>
        <p:spPr>
          <a:xfrm>
            <a:off x="-522515" y="6252602"/>
            <a:ext cx="406401" cy="0"/>
          </a:xfrm>
          <a:prstGeom prst="line">
            <a:avLst/>
          </a:prstGeom>
          <a:ln>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cxnSp>
        <p:nvCxnSpPr>
          <p:cNvPr id="9" name="直線コネクタ 8"/>
          <p:cNvCxnSpPr/>
          <p:nvPr userDrawn="1"/>
        </p:nvCxnSpPr>
        <p:spPr>
          <a:xfrm>
            <a:off x="9144000" y="6252602"/>
            <a:ext cx="2380343" cy="0"/>
          </a:xfrm>
          <a:prstGeom prst="line">
            <a:avLst/>
          </a:prstGeom>
          <a:ln>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5035537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623888" y="3179298"/>
            <a:ext cx="7886700" cy="633047"/>
          </a:xfrm>
        </p:spPr>
        <p:txBody>
          <a:bodyPr anchor="b">
            <a:noAutofit/>
          </a:bodyPr>
          <a:lstStyle>
            <a:lvl1pPr algn="ctr">
              <a:defRPr sz="2800" b="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defRPr>
            </a:lvl1pPr>
          </a:lstStyle>
          <a:p>
            <a:r>
              <a:rPr lang="ja-JP" altLang="en-US" dirty="0"/>
              <a:t>マスター タイトルの書式設定</a:t>
            </a:r>
            <a:endParaRPr lang="en-US" dirty="0"/>
          </a:p>
        </p:txBody>
      </p:sp>
      <p:cxnSp>
        <p:nvCxnSpPr>
          <p:cNvPr id="5" name="直線コネクタ 4"/>
          <p:cNvCxnSpPr/>
          <p:nvPr userDrawn="1"/>
        </p:nvCxnSpPr>
        <p:spPr>
          <a:xfrm>
            <a:off x="-9160" y="3812345"/>
            <a:ext cx="9144001" cy="0"/>
          </a:xfrm>
          <a:prstGeom prst="line">
            <a:avLst/>
          </a:prstGeom>
          <a:ln>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sp>
        <p:nvSpPr>
          <p:cNvPr id="4" name="Slide Number Placeholder 5"/>
          <p:cNvSpPr>
            <a:spLocks noGrp="1"/>
          </p:cNvSpPr>
          <p:nvPr>
            <p:ph type="sldNum" sz="quarter" idx="12"/>
          </p:nvPr>
        </p:nvSpPr>
        <p:spPr>
          <a:xfrm>
            <a:off x="7086600" y="515878"/>
            <a:ext cx="2057400" cy="365125"/>
          </a:xfrm>
        </p:spPr>
        <p:txBody>
          <a:bodyPr/>
          <a:lstStyle>
            <a:lvl1pPr>
              <a:defRPr sz="200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defRPr>
            </a:lvl1pPr>
          </a:lstStyle>
          <a:p>
            <a:fld id="{32561E9F-1250-4501-B953-B78836680886}" type="slidenum">
              <a:rPr lang="ja-JP" altLang="en-US" smtClean="0"/>
              <a:pPr/>
              <a:t>‹#›</a:t>
            </a:fld>
            <a:endParaRPr lang="ja-JP" altLang="en-US" dirty="0"/>
          </a:p>
        </p:txBody>
      </p:sp>
    </p:spTree>
    <p:extLst>
      <p:ext uri="{BB962C8B-B14F-4D97-AF65-F5344CB8AC3E}">
        <p14:creationId xmlns:p14="http://schemas.microsoft.com/office/powerpoint/2010/main" val="77331229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633845" y="1828801"/>
            <a:ext cx="3886200" cy="4351337"/>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4629150" y="1828801"/>
            <a:ext cx="3886200" cy="4351337"/>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32561E9F-1250-4501-B953-B78836680886}" type="slidenum">
              <a:rPr kumimoji="1" lang="ja-JP" altLang="en-US" smtClean="0"/>
              <a:t>‹#›</a:t>
            </a:fld>
            <a:endParaRPr kumimoji="1" lang="ja-JP" altLang="en-US"/>
          </a:p>
        </p:txBody>
      </p:sp>
    </p:spTree>
    <p:extLst>
      <p:ext uri="{BB962C8B-B14F-4D97-AF65-F5344CB8AC3E}">
        <p14:creationId xmlns:p14="http://schemas.microsoft.com/office/powerpoint/2010/main" val="397949024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比較">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633845" y="1681851"/>
            <a:ext cx="3867150" cy="825699"/>
          </a:xfrm>
        </p:spPr>
        <p:txBody>
          <a:bodyPr anchor="b">
            <a:normAutofit/>
          </a:bodyPr>
          <a:lstStyle>
            <a:lvl1pPr marL="0" indent="0">
              <a:spcBef>
                <a:spcPts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4" name="Content Placeholder 3"/>
          <p:cNvSpPr>
            <a:spLocks noGrp="1"/>
          </p:cNvSpPr>
          <p:nvPr>
            <p:ph sz="half" idx="2"/>
          </p:nvPr>
        </p:nvSpPr>
        <p:spPr>
          <a:xfrm>
            <a:off x="633845" y="2507551"/>
            <a:ext cx="3867150" cy="3680525"/>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4629150" y="1681851"/>
            <a:ext cx="3886201" cy="825698"/>
          </a:xfrm>
        </p:spPr>
        <p:txBody>
          <a:bodyPr anchor="b"/>
          <a:lstStyle>
            <a:lvl1pPr marL="0" indent="0">
              <a:spcBef>
                <a:spcPts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6" name="Content Placeholder 5"/>
          <p:cNvSpPr>
            <a:spLocks noGrp="1"/>
          </p:cNvSpPr>
          <p:nvPr>
            <p:ph sz="quarter" idx="4"/>
          </p:nvPr>
        </p:nvSpPr>
        <p:spPr>
          <a:xfrm>
            <a:off x="4629150" y="2507551"/>
            <a:ext cx="3886201" cy="3680525"/>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7" name="Date Placeholder 6"/>
          <p:cNvSpPr>
            <a:spLocks noGrp="1"/>
          </p:cNvSpPr>
          <p:nvPr>
            <p:ph type="dt" sz="half" idx="10"/>
          </p:nvPr>
        </p:nvSpPr>
        <p:spPr/>
        <p:txBody>
          <a:bodyPr/>
          <a:lstStyle/>
          <a:p>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32561E9F-1250-4501-B953-B78836680886}" type="slidenum">
              <a:rPr kumimoji="1" lang="ja-JP" altLang="en-US" smtClean="0"/>
              <a:t>‹#›</a:t>
            </a:fld>
            <a:endParaRPr kumimoji="1" lang="ja-JP" altLang="en-US"/>
          </a:p>
        </p:txBody>
      </p:sp>
      <p:sp>
        <p:nvSpPr>
          <p:cNvPr id="10" name="Title 9"/>
          <p:cNvSpPr>
            <a:spLocks noGrp="1"/>
          </p:cNvSpPr>
          <p:nvPr>
            <p:ph type="title"/>
          </p:nvPr>
        </p:nvSpPr>
        <p:spPr/>
        <p:txBody>
          <a:bodyPr/>
          <a:lstStyle/>
          <a:p>
            <a:r>
              <a:rPr lang="ja-JP" altLang="en-US"/>
              <a:t>マスター タイトルの書式設定</a:t>
            </a:r>
            <a:endParaRPr lang="en-US" dirty="0"/>
          </a:p>
        </p:txBody>
      </p:sp>
    </p:spTree>
    <p:extLst>
      <p:ext uri="{BB962C8B-B14F-4D97-AF65-F5344CB8AC3E}">
        <p14:creationId xmlns:p14="http://schemas.microsoft.com/office/powerpoint/2010/main" val="262598264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タイトルのみ">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32561E9F-1250-4501-B953-B78836680886}" type="slidenum">
              <a:rPr kumimoji="1" lang="ja-JP" altLang="en-US" smtClean="0"/>
              <a:t>‹#›</a:t>
            </a:fld>
            <a:endParaRPr kumimoji="1" lang="ja-JP" altLang="en-US"/>
          </a:p>
        </p:txBody>
      </p:sp>
      <p:sp>
        <p:nvSpPr>
          <p:cNvPr id="6" name="Title 5"/>
          <p:cNvSpPr>
            <a:spLocks noGrp="1"/>
          </p:cNvSpPr>
          <p:nvPr>
            <p:ph type="title"/>
          </p:nvPr>
        </p:nvSpPr>
        <p:spPr/>
        <p:txBody>
          <a:bodyPr/>
          <a:lstStyle/>
          <a:p>
            <a:r>
              <a:rPr lang="ja-JP" altLang="en-US"/>
              <a:t>マスター タイトルの書式設定</a:t>
            </a:r>
            <a:endParaRPr lang="en-US"/>
          </a:p>
        </p:txBody>
      </p:sp>
    </p:spTree>
    <p:extLst>
      <p:ext uri="{BB962C8B-B14F-4D97-AF65-F5344CB8AC3E}">
        <p14:creationId xmlns:p14="http://schemas.microsoft.com/office/powerpoint/2010/main" val="22017892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32561E9F-1250-4501-B953-B78836680886}" type="slidenum">
              <a:rPr kumimoji="1" lang="ja-JP" altLang="en-US" smtClean="0"/>
              <a:t>‹#›</a:t>
            </a:fld>
            <a:endParaRPr kumimoji="1" lang="ja-JP" altLang="en-US"/>
          </a:p>
        </p:txBody>
      </p:sp>
    </p:spTree>
    <p:extLst>
      <p:ext uri="{BB962C8B-B14F-4D97-AF65-F5344CB8AC3E}">
        <p14:creationId xmlns:p14="http://schemas.microsoft.com/office/powerpoint/2010/main" val="428810729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630936" y="457201"/>
            <a:ext cx="2948940" cy="1600197"/>
          </a:xfrm>
        </p:spPr>
        <p:txBody>
          <a:bodyPr anchor="b">
            <a:normAutofit/>
          </a:bodyPr>
          <a:lstStyle>
            <a:lvl1pPr>
              <a:defRPr sz="3200" b="0"/>
            </a:lvl1pPr>
          </a:lstStyle>
          <a:p>
            <a:r>
              <a:rPr lang="ja-JP" altLang="en-US"/>
              <a:t>マスター タイトルの書式設定</a:t>
            </a:r>
            <a:endParaRPr lang="en-US" dirty="0"/>
          </a:p>
        </p:txBody>
      </p:sp>
      <p:sp>
        <p:nvSpPr>
          <p:cNvPr id="3" name="Content Placeholder 2"/>
          <p:cNvSpPr>
            <a:spLocks noGrp="1"/>
          </p:cNvSpPr>
          <p:nvPr>
            <p:ph idx="1"/>
          </p:nvPr>
        </p:nvSpPr>
        <p:spPr>
          <a:xfrm>
            <a:off x="3886200" y="990600"/>
            <a:ext cx="4629150" cy="487680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630936" y="2057399"/>
            <a:ext cx="2948940" cy="3810001"/>
          </a:xfrm>
        </p:spPr>
        <p:txBody>
          <a:bodyPr>
            <a:normAutofit/>
          </a:bodyPr>
          <a:lstStyle>
            <a:lvl1pPr marL="0" indent="0">
              <a:lnSpc>
                <a:spcPct val="90000"/>
              </a:lnSpc>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32561E9F-1250-4501-B953-B78836680886}" type="slidenum">
              <a:rPr kumimoji="1" lang="ja-JP" altLang="en-US" smtClean="0"/>
              <a:t>‹#›</a:t>
            </a:fld>
            <a:endParaRPr kumimoji="1" lang="ja-JP" altLang="en-US"/>
          </a:p>
        </p:txBody>
      </p:sp>
    </p:spTree>
    <p:extLst>
      <p:ext uri="{BB962C8B-B14F-4D97-AF65-F5344CB8AC3E}">
        <p14:creationId xmlns:p14="http://schemas.microsoft.com/office/powerpoint/2010/main" val="81068819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630936" y="457200"/>
            <a:ext cx="2948940" cy="1600200"/>
          </a:xfrm>
        </p:spPr>
        <p:txBody>
          <a:bodyPr anchor="b">
            <a:normAutofit/>
          </a:bodyPr>
          <a:lstStyle>
            <a:lvl1pPr>
              <a:defRPr sz="3200" b="0"/>
            </a:lvl1pPr>
          </a:lstStyle>
          <a:p>
            <a:r>
              <a:rPr lang="ja-JP" altLang="en-US"/>
              <a:t>マスター タイトルの書式設定</a:t>
            </a:r>
            <a:endParaRPr lang="en-US" dirty="0"/>
          </a:p>
        </p:txBody>
      </p:sp>
      <p:sp>
        <p:nvSpPr>
          <p:cNvPr id="3" name="Picture Placeholder 2"/>
          <p:cNvSpPr>
            <a:spLocks noGrp="1"/>
          </p:cNvSpPr>
          <p:nvPr>
            <p:ph type="pic" idx="1"/>
          </p:nvPr>
        </p:nvSpPr>
        <p:spPr>
          <a:xfrm>
            <a:off x="3886200" y="990600"/>
            <a:ext cx="4629150" cy="4876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a:t>図を追加</a:t>
            </a:r>
            <a:endParaRPr lang="en-US" dirty="0"/>
          </a:p>
        </p:txBody>
      </p:sp>
      <p:sp>
        <p:nvSpPr>
          <p:cNvPr id="4" name="Text Placeholder 3"/>
          <p:cNvSpPr>
            <a:spLocks noGrp="1"/>
          </p:cNvSpPr>
          <p:nvPr>
            <p:ph type="body" sz="half" idx="2"/>
          </p:nvPr>
        </p:nvSpPr>
        <p:spPr>
          <a:xfrm>
            <a:off x="630936" y="2057400"/>
            <a:ext cx="2948940" cy="3810000"/>
          </a:xfrm>
        </p:spPr>
        <p:txBody>
          <a:bodyPr>
            <a:normAutofit/>
          </a:bodyPr>
          <a:lstStyle>
            <a:lvl1pPr marL="0" indent="0">
              <a:lnSpc>
                <a:spcPct val="90000"/>
              </a:lnSpc>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32561E9F-1250-4501-B953-B78836680886}" type="slidenum">
              <a:rPr kumimoji="1" lang="ja-JP" altLang="en-US" smtClean="0"/>
              <a:t>‹#›</a:t>
            </a:fld>
            <a:endParaRPr kumimoji="1" lang="ja-JP" altLang="en-US"/>
          </a:p>
        </p:txBody>
      </p:sp>
    </p:spTree>
    <p:extLst>
      <p:ext uri="{BB962C8B-B14F-4D97-AF65-F5344CB8AC3E}">
        <p14:creationId xmlns:p14="http://schemas.microsoft.com/office/powerpoint/2010/main" val="383319432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33845" y="365760"/>
            <a:ext cx="7886700" cy="1325562"/>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633845" y="1828801"/>
            <a:ext cx="7886700" cy="4351337"/>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100">
                <a:solidFill>
                  <a:schemeClr val="tx1">
                    <a:lumMod val="65000"/>
                    <a:lumOff val="35000"/>
                  </a:schemeClr>
                </a:solidFill>
              </a:defRPr>
            </a:lvl1pPr>
          </a:lstStyle>
          <a:p>
            <a:endParaRPr kumimoji="1" lang="ja-JP" alt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100">
                <a:solidFill>
                  <a:schemeClr val="tx1">
                    <a:lumMod val="65000"/>
                    <a:lumOff val="35000"/>
                  </a:schemeClr>
                </a:solidFill>
              </a:defRPr>
            </a:lvl1pPr>
          </a:lstStyle>
          <a:p>
            <a:endParaRPr kumimoji="1" lang="ja-JP" altLang="en-US"/>
          </a:p>
        </p:txBody>
      </p:sp>
      <p:sp>
        <p:nvSpPr>
          <p:cNvPr id="6" name="Slide Number Placeholder 5"/>
          <p:cNvSpPr>
            <a:spLocks noGrp="1"/>
          </p:cNvSpPr>
          <p:nvPr>
            <p:ph type="sldNum" sz="quarter" idx="4"/>
          </p:nvPr>
        </p:nvSpPr>
        <p:spPr>
          <a:xfrm>
            <a:off x="6463145" y="6356351"/>
            <a:ext cx="2057400" cy="365125"/>
          </a:xfrm>
          <a:prstGeom prst="rect">
            <a:avLst/>
          </a:prstGeom>
        </p:spPr>
        <p:txBody>
          <a:bodyPr vert="horz" lIns="91440" tIns="45720" rIns="91440" bIns="45720" rtlCol="0" anchor="ctr"/>
          <a:lstStyle>
            <a:lvl1pPr algn="r">
              <a:defRPr sz="1100">
                <a:solidFill>
                  <a:schemeClr val="tx1">
                    <a:tint val="75000"/>
                  </a:schemeClr>
                </a:solidFill>
              </a:defRPr>
            </a:lvl1pPr>
          </a:lstStyle>
          <a:p>
            <a:fld id="{32561E9F-1250-4501-B953-B78836680886}" type="slidenum">
              <a:rPr kumimoji="1" lang="ja-JP" altLang="en-US" smtClean="0"/>
              <a:t>‹#›</a:t>
            </a:fld>
            <a:endParaRPr kumimoji="1" lang="ja-JP" altLang="en-US"/>
          </a:p>
        </p:txBody>
      </p:sp>
    </p:spTree>
    <p:extLst>
      <p:ext uri="{BB962C8B-B14F-4D97-AF65-F5344CB8AC3E}">
        <p14:creationId xmlns:p14="http://schemas.microsoft.com/office/powerpoint/2010/main" val="1439213127"/>
      </p:ext>
    </p:extLst>
  </p:cSld>
  <p:clrMap bg1="lt1" tx1="dk1" bg2="lt2" tx2="dk2" accent1="accent1" accent2="accent2" accent3="accent3" accent4="accent4" accent5="accent5" accent6="accent6" hlink="hlink" folHlink="folHlink"/>
  <p:sldLayoutIdLst>
    <p:sldLayoutId id="2147483794" r:id="rId1"/>
    <p:sldLayoutId id="2147483795" r:id="rId2"/>
    <p:sldLayoutId id="2147483796" r:id="rId3"/>
    <p:sldLayoutId id="2147483797" r:id="rId4"/>
    <p:sldLayoutId id="2147483798" r:id="rId5"/>
    <p:sldLayoutId id="2147483799" r:id="rId6"/>
    <p:sldLayoutId id="2147483800" r:id="rId7"/>
    <p:sldLayoutId id="2147483801" r:id="rId8"/>
    <p:sldLayoutId id="2147483802" r:id="rId9"/>
    <p:sldLayoutId id="2147483803" r:id="rId10"/>
    <p:sldLayoutId id="2147483804" r:id="rId11"/>
  </p:sldLayoutIdLst>
  <p:hf hdr="0" ftr="0" dt="0"/>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Wingdings 2" pitchFamily="18" charset="2"/>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Wingdings 2" pitchFamily="18" charset="2"/>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Wingdings 2" pitchFamily="18" charset="2"/>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Wingdings 2" pitchFamily="18" charset="2"/>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Wingdings 2" pitchFamily="18" charset="2"/>
        <a:buChar char=""/>
        <a:defRPr kumimoji="1" sz="1800" kern="1200">
          <a:solidFill>
            <a:schemeClr val="tx1"/>
          </a:solidFill>
          <a:latin typeface="+mn-lt"/>
          <a:ea typeface="+mn-ea"/>
          <a:cs typeface="+mn-cs"/>
        </a:defRPr>
      </a:lvl5pPr>
      <a:lvl6pPr marL="2514600" indent="-228600" algn="l" defTabSz="914400" rtl="0" eaLnBrk="1" latinLnBrk="0" hangingPunct="1">
        <a:spcBef>
          <a:spcPct val="20000"/>
        </a:spcBef>
        <a:buFont typeface="Wingdings 2" pitchFamily="18" charset="2"/>
        <a:buChar char=""/>
        <a:defRPr kumimoji="1" sz="1800" kern="1200">
          <a:solidFill>
            <a:schemeClr val="tx1"/>
          </a:solidFill>
          <a:latin typeface="+mn-lt"/>
          <a:ea typeface="+mn-ea"/>
          <a:cs typeface="+mn-cs"/>
        </a:defRPr>
      </a:lvl6pPr>
      <a:lvl7pPr marL="2971800" indent="-228600" algn="l" defTabSz="914400" rtl="0" eaLnBrk="1" latinLnBrk="0" hangingPunct="1">
        <a:spcBef>
          <a:spcPct val="20000"/>
        </a:spcBef>
        <a:buFont typeface="Wingdings 2" pitchFamily="18" charset="2"/>
        <a:buChar char=""/>
        <a:defRPr kumimoji="1" sz="1800" kern="1200">
          <a:solidFill>
            <a:schemeClr val="tx1"/>
          </a:solidFill>
          <a:latin typeface="+mn-lt"/>
          <a:ea typeface="+mn-ea"/>
          <a:cs typeface="+mn-cs"/>
        </a:defRPr>
      </a:lvl7pPr>
      <a:lvl8pPr marL="3429000" indent="-228600" algn="l" defTabSz="914400" rtl="0" eaLnBrk="1" latinLnBrk="0" hangingPunct="1">
        <a:spcBef>
          <a:spcPct val="20000"/>
        </a:spcBef>
        <a:buFont typeface="Wingdings 2" pitchFamily="18" charset="2"/>
        <a:buChar char=""/>
        <a:defRPr kumimoji="1" sz="1800" kern="1200">
          <a:solidFill>
            <a:schemeClr val="tx1"/>
          </a:solidFill>
          <a:latin typeface="+mn-lt"/>
          <a:ea typeface="+mn-ea"/>
          <a:cs typeface="+mn-cs"/>
        </a:defRPr>
      </a:lvl8pPr>
      <a:lvl9pPr marL="3886200" indent="-228600" algn="l" defTabSz="914400" rtl="0" eaLnBrk="1" latinLnBrk="0" hangingPunct="1">
        <a:spcBef>
          <a:spcPct val="20000"/>
        </a:spcBef>
        <a:buFont typeface="Wingdings 2" pitchFamily="18" charset="2"/>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3.emf"/><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4.emf"/><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2" Type="http://schemas.openxmlformats.org/officeDocument/2006/relationships/image" Target="../media/image15.emf"/><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6.emf"/><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7.emf"/><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2" Type="http://schemas.openxmlformats.org/officeDocument/2006/relationships/image" Target="../media/image18.emf"/><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9.emf"/><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20.emf"/><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2" Type="http://schemas.openxmlformats.org/officeDocument/2006/relationships/image" Target="../media/image21.emf"/><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22.emf"/><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23.emf"/><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24.emf"/><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2" Type="http://schemas.openxmlformats.org/officeDocument/2006/relationships/image" Target="../media/image25.emf"/><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26.emf"/><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27.emf"/><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28.emf"/><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29.emf"/><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30.em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31.emf"/><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32.emf"/><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33.emf"/><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34.emf"/><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35.emf"/><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6.xml.rels><?xml version="1.0" encoding="UTF-8" standalone="yes"?>
<Relationships xmlns="http://schemas.openxmlformats.org/package/2006/relationships"><Relationship Id="rId2" Type="http://schemas.openxmlformats.org/officeDocument/2006/relationships/image" Target="../media/image36.emf"/><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image" Target="../media/image38.emf"/><Relationship Id="rId2" Type="http://schemas.openxmlformats.org/officeDocument/2006/relationships/image" Target="../media/image37.emf"/><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39.emf"/><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image" Target="../media/image41.emf"/><Relationship Id="rId2" Type="http://schemas.openxmlformats.org/officeDocument/2006/relationships/image" Target="../media/image40.em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image" Target="../media/image43.emf"/><Relationship Id="rId2" Type="http://schemas.openxmlformats.org/officeDocument/2006/relationships/image" Target="../media/image42.emf"/><Relationship Id="rId1" Type="http://schemas.openxmlformats.org/officeDocument/2006/relationships/slideLayout" Target="../slideLayouts/slideLayout2.xml"/><Relationship Id="rId5" Type="http://schemas.openxmlformats.org/officeDocument/2006/relationships/image" Target="../media/image45.emf"/><Relationship Id="rId4" Type="http://schemas.openxmlformats.org/officeDocument/2006/relationships/image" Target="../media/image44.emf"/></Relationships>
</file>

<file path=ppt/slides/_rels/slide61.xml.rels><?xml version="1.0" encoding="UTF-8" standalone="yes"?>
<Relationships xmlns="http://schemas.openxmlformats.org/package/2006/relationships"><Relationship Id="rId3" Type="http://schemas.openxmlformats.org/officeDocument/2006/relationships/image" Target="../media/image47.emf"/><Relationship Id="rId2" Type="http://schemas.openxmlformats.org/officeDocument/2006/relationships/image" Target="../media/image46.emf"/><Relationship Id="rId1" Type="http://schemas.openxmlformats.org/officeDocument/2006/relationships/slideLayout" Target="../slideLayouts/slideLayout2.xml"/><Relationship Id="rId5" Type="http://schemas.openxmlformats.org/officeDocument/2006/relationships/image" Target="../media/image49.emf"/><Relationship Id="rId4" Type="http://schemas.openxmlformats.org/officeDocument/2006/relationships/image" Target="../media/image48.emf"/></Relationships>
</file>

<file path=ppt/slides/_rels/slide62.xml.rels><?xml version="1.0" encoding="UTF-8" standalone="yes"?>
<Relationships xmlns="http://schemas.openxmlformats.org/package/2006/relationships"><Relationship Id="rId3" Type="http://schemas.openxmlformats.org/officeDocument/2006/relationships/image" Target="../media/image51.emf"/><Relationship Id="rId2" Type="http://schemas.openxmlformats.org/officeDocument/2006/relationships/image" Target="../media/image50.emf"/><Relationship Id="rId1" Type="http://schemas.openxmlformats.org/officeDocument/2006/relationships/slideLayout" Target="../slideLayouts/slideLayout2.xml"/><Relationship Id="rId5" Type="http://schemas.openxmlformats.org/officeDocument/2006/relationships/image" Target="../media/image53.emf"/><Relationship Id="rId4" Type="http://schemas.openxmlformats.org/officeDocument/2006/relationships/image" Target="../media/image52.emf"/></Relationships>
</file>

<file path=ppt/slides/_rels/slide63.xml.rels><?xml version="1.0" encoding="UTF-8" standalone="yes"?>
<Relationships xmlns="http://schemas.openxmlformats.org/package/2006/relationships"><Relationship Id="rId2" Type="http://schemas.openxmlformats.org/officeDocument/2006/relationships/image" Target="../media/image54.emf"/><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image" Target="../media/image55.emf"/><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3" Type="http://schemas.openxmlformats.org/officeDocument/2006/relationships/image" Target="../media/image57.emf"/><Relationship Id="rId2" Type="http://schemas.openxmlformats.org/officeDocument/2006/relationships/image" Target="../media/image56.emf"/><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image" Target="../media/image58.emf"/><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image" Target="../media/image59.emf"/><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3" Type="http://schemas.openxmlformats.org/officeDocument/2006/relationships/image" Target="../media/image61.emf"/><Relationship Id="rId2" Type="http://schemas.openxmlformats.org/officeDocument/2006/relationships/image" Target="../media/image60.emf"/><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image" Target="../media/image62.emf"/><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image" Target="../media/image63.emf"/><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image" Target="../media/image64.emf"/><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image" Target="../media/image65.emf"/><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image" Target="../media/image66.emf"/><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2" Type="http://schemas.openxmlformats.org/officeDocument/2006/relationships/image" Target="../media/image67.emf"/><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2" Type="http://schemas.openxmlformats.org/officeDocument/2006/relationships/image" Target="../media/image68.emf"/><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2" Type="http://schemas.openxmlformats.org/officeDocument/2006/relationships/image" Target="../media/image69.emf"/><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3" Type="http://schemas.openxmlformats.org/officeDocument/2006/relationships/image" Target="../media/image71.emf"/><Relationship Id="rId2" Type="http://schemas.openxmlformats.org/officeDocument/2006/relationships/image" Target="../media/image70.emf"/><Relationship Id="rId1" Type="http://schemas.openxmlformats.org/officeDocument/2006/relationships/slideLayout" Target="../slideLayouts/slideLayout2.xml"/><Relationship Id="rId4" Type="http://schemas.openxmlformats.org/officeDocument/2006/relationships/image" Target="../media/image72.emf"/></Relationships>
</file>

<file path=ppt/slides/_rels/slide79.xml.rels><?xml version="1.0" encoding="UTF-8" standalone="yes"?>
<Relationships xmlns="http://schemas.openxmlformats.org/package/2006/relationships"><Relationship Id="rId2" Type="http://schemas.openxmlformats.org/officeDocument/2006/relationships/image" Target="../media/image73.em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0.xml.rels><?xml version="1.0" encoding="UTF-8" standalone="yes"?>
<Relationships xmlns="http://schemas.openxmlformats.org/package/2006/relationships"><Relationship Id="rId2" Type="http://schemas.openxmlformats.org/officeDocument/2006/relationships/image" Target="../media/image74.emf"/><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2.xml.rels><?xml version="1.0" encoding="UTF-8" standalone="yes"?>
<Relationships xmlns="http://schemas.openxmlformats.org/package/2006/relationships"><Relationship Id="rId2" Type="http://schemas.openxmlformats.org/officeDocument/2006/relationships/image" Target="../media/image75.emf"/><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2" Type="http://schemas.openxmlformats.org/officeDocument/2006/relationships/image" Target="../media/image76.emf"/><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2" Type="http://schemas.openxmlformats.org/officeDocument/2006/relationships/image" Target="../media/image77.emf"/><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2" Type="http://schemas.openxmlformats.org/officeDocument/2006/relationships/image" Target="../media/image78.emf"/><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2" Type="http://schemas.openxmlformats.org/officeDocument/2006/relationships/image" Target="../media/image79.em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タイトル 7"/>
          <p:cNvSpPr>
            <a:spLocks noGrp="1"/>
          </p:cNvSpPr>
          <p:nvPr>
            <p:ph type="title"/>
          </p:nvPr>
        </p:nvSpPr>
        <p:spPr>
          <a:xfrm>
            <a:off x="92765" y="3099660"/>
            <a:ext cx="8908360" cy="712685"/>
          </a:xfrm>
        </p:spPr>
        <p:txBody>
          <a:bodyPr/>
          <a:lstStyle/>
          <a:p>
            <a:r>
              <a:rPr kumimoji="1" lang="ja-JP" altLang="en-US" dirty="0" smtClean="0"/>
              <a:t>人口関連の分析</a:t>
            </a:r>
            <a:r>
              <a:rPr kumimoji="1" lang="en-US" altLang="ja-JP" dirty="0" smtClean="0"/>
              <a:t/>
            </a:r>
            <a:br>
              <a:rPr kumimoji="1" lang="en-US" altLang="ja-JP" dirty="0" smtClean="0"/>
            </a:br>
            <a:r>
              <a:rPr kumimoji="1" lang="ja-JP" altLang="en-US" sz="2400" dirty="0" smtClean="0"/>
              <a:t>（国勢調査等より。主として</a:t>
            </a:r>
            <a:r>
              <a:rPr kumimoji="1" lang="en-US" altLang="ja-JP" sz="2400" dirty="0" smtClean="0"/>
              <a:t>20-39</a:t>
            </a:r>
            <a:r>
              <a:rPr kumimoji="1" lang="ja-JP" altLang="en-US" sz="2400" dirty="0" smtClean="0"/>
              <a:t>歳を対象としている）</a:t>
            </a:r>
            <a:endParaRPr kumimoji="1" lang="ja-JP" altLang="en-US" sz="2400" dirty="0"/>
          </a:p>
        </p:txBody>
      </p:sp>
      <p:sp>
        <p:nvSpPr>
          <p:cNvPr id="9" name="テキスト ボックス 8"/>
          <p:cNvSpPr txBox="1"/>
          <p:nvPr/>
        </p:nvSpPr>
        <p:spPr>
          <a:xfrm>
            <a:off x="3386138" y="4757738"/>
            <a:ext cx="1875835" cy="369332"/>
          </a:xfrm>
          <a:prstGeom prst="rect">
            <a:avLst/>
          </a:prstGeom>
          <a:noFill/>
        </p:spPr>
        <p:txBody>
          <a:bodyPr wrap="none" rtlCol="0">
            <a:spAutoFit/>
          </a:bodyPr>
          <a:lstStyle/>
          <a:p>
            <a:r>
              <a:rPr kumimoji="1" lang="en-US" altLang="ja-JP" dirty="0" smtClean="0">
                <a:latin typeface="メイリオ" panose="020B0604030504040204" pitchFamily="50" charset="-128"/>
                <a:ea typeface="メイリオ" panose="020B0604030504040204" pitchFamily="50" charset="-128"/>
                <a:cs typeface="メイリオ" panose="020B0604030504040204" pitchFamily="50" charset="-128"/>
              </a:rPr>
              <a:t>2017</a:t>
            </a:r>
            <a:r>
              <a:rPr kumimoji="1" lang="ja-JP" altLang="en-US" dirty="0" smtClean="0">
                <a:latin typeface="メイリオ" panose="020B0604030504040204" pitchFamily="50" charset="-128"/>
                <a:ea typeface="メイリオ" panose="020B0604030504040204" pitchFamily="50" charset="-128"/>
                <a:cs typeface="メイリオ" panose="020B0604030504040204" pitchFamily="50" charset="-128"/>
              </a:rPr>
              <a:t>年</a:t>
            </a:r>
            <a:r>
              <a:rPr lang="en-US" altLang="ja-JP" dirty="0">
                <a:latin typeface="メイリオ" panose="020B0604030504040204" pitchFamily="50" charset="-128"/>
                <a:ea typeface="メイリオ" panose="020B0604030504040204" pitchFamily="50" charset="-128"/>
                <a:cs typeface="メイリオ" panose="020B0604030504040204" pitchFamily="50" charset="-128"/>
              </a:rPr>
              <a:t>7</a:t>
            </a:r>
            <a:r>
              <a:rPr kumimoji="1" lang="ja-JP" altLang="en-US" dirty="0" smtClean="0">
                <a:latin typeface="メイリオ" panose="020B0604030504040204" pitchFamily="50" charset="-128"/>
                <a:ea typeface="メイリオ" panose="020B0604030504040204" pitchFamily="50" charset="-128"/>
                <a:cs typeface="メイリオ" panose="020B0604030504040204" pitchFamily="50" charset="-128"/>
              </a:rPr>
              <a:t>月</a:t>
            </a:r>
            <a:r>
              <a:rPr lang="en-US" altLang="ja-JP" dirty="0" smtClean="0">
                <a:latin typeface="メイリオ" panose="020B0604030504040204" pitchFamily="50" charset="-128"/>
                <a:ea typeface="メイリオ" panose="020B0604030504040204" pitchFamily="50" charset="-128"/>
                <a:cs typeface="メイリオ" panose="020B0604030504040204" pitchFamily="50" charset="-128"/>
              </a:rPr>
              <a:t>12</a:t>
            </a:r>
            <a:r>
              <a:rPr kumimoji="1" lang="ja-JP" altLang="en-US" dirty="0" smtClean="0">
                <a:latin typeface="メイリオ" panose="020B0604030504040204" pitchFamily="50" charset="-128"/>
                <a:ea typeface="メイリオ" panose="020B0604030504040204" pitchFamily="50" charset="-128"/>
                <a:cs typeface="メイリオ" panose="020B0604030504040204" pitchFamily="50" charset="-128"/>
              </a:rPr>
              <a:t>日</a:t>
            </a:r>
            <a:endParaRPr kumimoji="1" lang="ja-JP" altLang="en-US"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4" name="正方形/長方形 3"/>
          <p:cNvSpPr/>
          <p:nvPr/>
        </p:nvSpPr>
        <p:spPr>
          <a:xfrm>
            <a:off x="7421880" y="243840"/>
            <a:ext cx="1447800" cy="350520"/>
          </a:xfrm>
          <a:prstGeom prst="rect">
            <a:avLst/>
          </a:prstGeom>
          <a:solidFill>
            <a:schemeClr val="bg1"/>
          </a:solidFill>
          <a:ln>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smtClean="0">
                <a:solidFill>
                  <a:sysClr val="windowText" lastClr="000000"/>
                </a:solidFill>
                <a:latin typeface="メイリオ" panose="020B0604030504040204" pitchFamily="50" charset="-128"/>
                <a:ea typeface="メイリオ" panose="020B0604030504040204" pitchFamily="50" charset="-128"/>
                <a:cs typeface="メイリオ" panose="020B0604030504040204" pitchFamily="50" charset="-128"/>
              </a:rPr>
              <a:t>資料２</a:t>
            </a:r>
            <a:endParaRPr kumimoji="1" lang="ja-JP" altLang="en-US" dirty="0">
              <a:solidFill>
                <a:sysClr val="windowText" lastClr="000000"/>
              </a:solidFill>
              <a:latin typeface="メイリオ" panose="020B0604030504040204" pitchFamily="50" charset="-128"/>
              <a:ea typeface="メイリオ" panose="020B0604030504040204" pitchFamily="50" charset="-128"/>
              <a:cs typeface="メイリオ" panose="020B0604030504040204" pitchFamily="50" charset="-128"/>
            </a:endParaRPr>
          </a:p>
        </p:txBody>
      </p:sp>
    </p:spTree>
    <p:extLst>
      <p:ext uri="{BB962C8B-B14F-4D97-AF65-F5344CB8AC3E}">
        <p14:creationId xmlns:p14="http://schemas.microsoft.com/office/powerpoint/2010/main" val="235231357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北陸の各市の人口</a:t>
            </a:r>
            <a:endParaRPr kumimoji="1" lang="ja-JP" altLang="en-US" dirty="0"/>
          </a:p>
        </p:txBody>
      </p:sp>
      <p:sp>
        <p:nvSpPr>
          <p:cNvPr id="3" name="コンテンツ プレースホルダー 2"/>
          <p:cNvSpPr>
            <a:spLocks noGrp="1"/>
          </p:cNvSpPr>
          <p:nvPr>
            <p:ph idx="1"/>
          </p:nvPr>
        </p:nvSpPr>
        <p:spPr/>
        <p:txBody>
          <a:bodyPr/>
          <a:lstStyle/>
          <a:p>
            <a:r>
              <a:rPr kumimoji="1" lang="ja-JP" altLang="en-US" dirty="0" smtClean="0"/>
              <a:t>県庁所在地の人口が多いです。</a:t>
            </a:r>
            <a:endParaRPr kumimoji="1" lang="ja-JP" altLang="en-US" dirty="0"/>
          </a:p>
        </p:txBody>
      </p:sp>
      <p:sp>
        <p:nvSpPr>
          <p:cNvPr id="4" name="スライド番号プレースホルダー 3"/>
          <p:cNvSpPr>
            <a:spLocks noGrp="1"/>
          </p:cNvSpPr>
          <p:nvPr>
            <p:ph type="sldNum" sz="quarter" idx="12"/>
          </p:nvPr>
        </p:nvSpPr>
        <p:spPr/>
        <p:txBody>
          <a:bodyPr/>
          <a:lstStyle/>
          <a:p>
            <a:fld id="{32561E9F-1250-4501-B953-B78836680886}" type="slidenum">
              <a:rPr lang="ja-JP" altLang="en-US" smtClean="0"/>
              <a:pPr/>
              <a:t>9</a:t>
            </a:fld>
            <a:endParaRPr lang="ja-JP" altLang="en-US" dirty="0"/>
          </a:p>
        </p:txBody>
      </p:sp>
      <p:pic>
        <p:nvPicPr>
          <p:cNvPr id="6" name="図 5"/>
          <p:cNvPicPr>
            <a:picLocks noChangeAspect="1"/>
          </p:cNvPicPr>
          <p:nvPr/>
        </p:nvPicPr>
        <p:blipFill>
          <a:blip r:embed="rId2"/>
          <a:stretch>
            <a:fillRect/>
          </a:stretch>
        </p:blipFill>
        <p:spPr>
          <a:xfrm>
            <a:off x="401016" y="1407887"/>
            <a:ext cx="8341966" cy="5450113"/>
          </a:xfrm>
          <a:prstGeom prst="rect">
            <a:avLst/>
          </a:prstGeom>
        </p:spPr>
      </p:pic>
    </p:spTree>
    <p:extLst>
      <p:ext uri="{BB962C8B-B14F-4D97-AF65-F5344CB8AC3E}">
        <p14:creationId xmlns:p14="http://schemas.microsoft.com/office/powerpoint/2010/main" val="155804010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県内市町村の人口</a:t>
            </a:r>
            <a:endParaRPr kumimoji="1" lang="ja-JP" altLang="en-US" dirty="0"/>
          </a:p>
        </p:txBody>
      </p:sp>
      <p:sp>
        <p:nvSpPr>
          <p:cNvPr id="3" name="コンテンツ プレースホルダー 2"/>
          <p:cNvSpPr>
            <a:spLocks noGrp="1"/>
          </p:cNvSpPr>
          <p:nvPr>
            <p:ph idx="1"/>
          </p:nvPr>
        </p:nvSpPr>
        <p:spPr/>
        <p:txBody>
          <a:bodyPr/>
          <a:lstStyle/>
          <a:p>
            <a:r>
              <a:rPr lang="ja-JP" altLang="en-US" dirty="0" smtClean="0"/>
              <a:t>県全体の人口は</a:t>
            </a:r>
            <a:r>
              <a:rPr lang="en-US" altLang="ja-JP" dirty="0" smtClean="0"/>
              <a:t>1,066,328</a:t>
            </a:r>
            <a:r>
              <a:rPr lang="ja-JP" altLang="en-US" dirty="0" smtClean="0"/>
              <a:t>人です。</a:t>
            </a:r>
            <a:endParaRPr kumimoji="1" lang="ja-JP" altLang="en-US" dirty="0"/>
          </a:p>
        </p:txBody>
      </p:sp>
      <p:sp>
        <p:nvSpPr>
          <p:cNvPr id="4" name="スライド番号プレースホルダー 3"/>
          <p:cNvSpPr>
            <a:spLocks noGrp="1"/>
          </p:cNvSpPr>
          <p:nvPr>
            <p:ph type="sldNum" sz="quarter" idx="12"/>
          </p:nvPr>
        </p:nvSpPr>
        <p:spPr/>
        <p:txBody>
          <a:bodyPr/>
          <a:lstStyle/>
          <a:p>
            <a:fld id="{32561E9F-1250-4501-B953-B78836680886}" type="slidenum">
              <a:rPr lang="ja-JP" altLang="en-US" smtClean="0"/>
              <a:pPr/>
              <a:t>10</a:t>
            </a:fld>
            <a:endParaRPr lang="ja-JP" altLang="en-US" dirty="0"/>
          </a:p>
        </p:txBody>
      </p:sp>
      <p:pic>
        <p:nvPicPr>
          <p:cNvPr id="5" name="図 4"/>
          <p:cNvPicPr>
            <a:picLocks noChangeAspect="1"/>
          </p:cNvPicPr>
          <p:nvPr/>
        </p:nvPicPr>
        <p:blipFill>
          <a:blip r:embed="rId2"/>
          <a:stretch>
            <a:fillRect/>
          </a:stretch>
        </p:blipFill>
        <p:spPr>
          <a:xfrm>
            <a:off x="362856" y="1358024"/>
            <a:ext cx="8418286" cy="5499976"/>
          </a:xfrm>
          <a:prstGeom prst="rect">
            <a:avLst/>
          </a:prstGeom>
        </p:spPr>
      </p:pic>
    </p:spTree>
    <p:extLst>
      <p:ext uri="{BB962C8B-B14F-4D97-AF65-F5344CB8AC3E}">
        <p14:creationId xmlns:p14="http://schemas.microsoft.com/office/powerpoint/2010/main" val="297589632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社会増減</a:t>
            </a:r>
            <a:r>
              <a:rPr kumimoji="1" lang="en-US" altLang="ja-JP" dirty="0" smtClean="0"/>
              <a:t>×</a:t>
            </a:r>
            <a:r>
              <a:rPr kumimoji="1" lang="ja-JP" altLang="en-US" dirty="0" smtClean="0"/>
              <a:t>出生係数</a:t>
            </a:r>
            <a:r>
              <a:rPr lang="ja-JP" altLang="en-US" dirty="0" smtClean="0"/>
              <a:t>（自然増）　</a:t>
            </a:r>
            <a:r>
              <a:rPr lang="en-US" altLang="ja-JP" dirty="0" smtClean="0"/>
              <a:t>20-39</a:t>
            </a:r>
            <a:r>
              <a:rPr lang="ja-JP" altLang="en-US" dirty="0" smtClean="0"/>
              <a:t>歳</a:t>
            </a:r>
            <a:endParaRPr kumimoji="1" lang="ja-JP" altLang="en-US" dirty="0"/>
          </a:p>
        </p:txBody>
      </p:sp>
      <p:sp>
        <p:nvSpPr>
          <p:cNvPr id="3" name="スライド番号プレースホルダー 2"/>
          <p:cNvSpPr>
            <a:spLocks noGrp="1"/>
          </p:cNvSpPr>
          <p:nvPr>
            <p:ph type="sldNum" sz="quarter" idx="12"/>
          </p:nvPr>
        </p:nvSpPr>
        <p:spPr/>
        <p:txBody>
          <a:bodyPr/>
          <a:lstStyle/>
          <a:p>
            <a:fld id="{32561E9F-1250-4501-B953-B78836680886}" type="slidenum">
              <a:rPr lang="ja-JP" altLang="en-US" smtClean="0"/>
              <a:pPr/>
              <a:t>11</a:t>
            </a:fld>
            <a:endParaRPr lang="ja-JP" altLang="en-US" dirty="0"/>
          </a:p>
        </p:txBody>
      </p:sp>
      <p:sp>
        <p:nvSpPr>
          <p:cNvPr id="4" name="テキスト ボックス 3"/>
          <p:cNvSpPr txBox="1"/>
          <p:nvPr/>
        </p:nvSpPr>
        <p:spPr>
          <a:xfrm>
            <a:off x="215900" y="3862487"/>
            <a:ext cx="8737600" cy="2970044"/>
          </a:xfrm>
          <a:prstGeom prst="rect">
            <a:avLst/>
          </a:prstGeom>
          <a:noFill/>
          <a:ln w="12700">
            <a:solidFill>
              <a:schemeClr val="tx1"/>
            </a:solidFill>
            <a:prstDash val="dash"/>
          </a:ln>
        </p:spPr>
        <p:txBody>
          <a:bodyPr wrap="square" rtlCol="0">
            <a:spAutoFit/>
          </a:bodyPr>
          <a:lstStyle/>
          <a:p>
            <a:r>
              <a:rPr kumimoji="1" lang="ja-JP" altLang="en-US" sz="1100" dirty="0" smtClean="0">
                <a:solidFill>
                  <a:schemeClr val="tx1">
                    <a:lumMod val="85000"/>
                    <a:lumOff val="15000"/>
                  </a:schemeClr>
                </a:solidFill>
                <a:latin typeface="メイリオ" panose="020B0604030504040204" pitchFamily="50" charset="-128"/>
                <a:ea typeface="メイリオ" panose="020B0604030504040204" pitchFamily="50" charset="-128"/>
                <a:cs typeface="メイリオ" panose="020B0604030504040204" pitchFamily="50" charset="-128"/>
              </a:rPr>
              <a:t>◇利用データ：</a:t>
            </a:r>
            <a:r>
              <a:rPr lang="en-US" altLang="ja-JP" sz="1100" dirty="0">
                <a:solidFill>
                  <a:schemeClr val="tx1">
                    <a:lumMod val="85000"/>
                    <a:lumOff val="15000"/>
                  </a:schemeClr>
                </a:solidFill>
                <a:latin typeface="メイリオ" panose="020B0604030504040204" pitchFamily="50" charset="-128"/>
                <a:ea typeface="メイリオ" panose="020B0604030504040204" pitchFamily="50" charset="-128"/>
                <a:cs typeface="メイリオ" panose="020B0604030504040204" pitchFamily="50" charset="-128"/>
              </a:rPr>
              <a:t> H27</a:t>
            </a:r>
            <a:r>
              <a:rPr lang="ja-JP" altLang="en-US" sz="1100" dirty="0">
                <a:solidFill>
                  <a:schemeClr val="tx1">
                    <a:lumMod val="85000"/>
                    <a:lumOff val="15000"/>
                  </a:schemeClr>
                </a:solidFill>
                <a:latin typeface="メイリオ" panose="020B0604030504040204" pitchFamily="50" charset="-128"/>
                <a:ea typeface="メイリオ" panose="020B0604030504040204" pitchFamily="50" charset="-128"/>
                <a:cs typeface="メイリオ" panose="020B0604030504040204" pitchFamily="50" charset="-128"/>
              </a:rPr>
              <a:t>年</a:t>
            </a:r>
            <a:r>
              <a:rPr kumimoji="1" lang="ja-JP" altLang="en-US" sz="1100" dirty="0" smtClean="0">
                <a:solidFill>
                  <a:schemeClr val="tx1">
                    <a:lumMod val="85000"/>
                    <a:lumOff val="15000"/>
                  </a:schemeClr>
                </a:solidFill>
                <a:latin typeface="メイリオ" panose="020B0604030504040204" pitchFamily="50" charset="-128"/>
                <a:ea typeface="メイリオ" panose="020B0604030504040204" pitchFamily="50" charset="-128"/>
                <a:cs typeface="メイリオ" panose="020B0604030504040204" pitchFamily="50" charset="-128"/>
              </a:rPr>
              <a:t>国勢調査（増減の計算では</a:t>
            </a:r>
            <a:r>
              <a:rPr kumimoji="1" lang="en-US" altLang="ja-JP" sz="1100" dirty="0" smtClean="0">
                <a:solidFill>
                  <a:schemeClr val="tx1">
                    <a:lumMod val="85000"/>
                    <a:lumOff val="15000"/>
                  </a:schemeClr>
                </a:solidFill>
                <a:latin typeface="メイリオ" panose="020B0604030504040204" pitchFamily="50" charset="-128"/>
                <a:ea typeface="メイリオ" panose="020B0604030504040204" pitchFamily="50" charset="-128"/>
                <a:cs typeface="メイリオ" panose="020B0604030504040204" pitchFamily="50" charset="-128"/>
              </a:rPr>
              <a:t>H22</a:t>
            </a:r>
            <a:r>
              <a:rPr kumimoji="1" lang="ja-JP" altLang="en-US" sz="1100" dirty="0" smtClean="0">
                <a:solidFill>
                  <a:schemeClr val="tx1">
                    <a:lumMod val="85000"/>
                    <a:lumOff val="15000"/>
                  </a:schemeClr>
                </a:solidFill>
                <a:latin typeface="メイリオ" panose="020B0604030504040204" pitchFamily="50" charset="-128"/>
                <a:ea typeface="メイリオ" panose="020B0604030504040204" pitchFamily="50" charset="-128"/>
                <a:cs typeface="メイリオ" panose="020B0604030504040204" pitchFamily="50" charset="-128"/>
              </a:rPr>
              <a:t>年も利用）</a:t>
            </a:r>
            <a:endParaRPr kumimoji="1" lang="en-US" altLang="ja-JP" sz="1100" dirty="0" smtClean="0">
              <a:solidFill>
                <a:schemeClr val="tx1">
                  <a:lumMod val="85000"/>
                  <a:lumOff val="15000"/>
                </a:schemeClr>
              </a:solidFill>
              <a:latin typeface="メイリオ" panose="020B0604030504040204" pitchFamily="50" charset="-128"/>
              <a:ea typeface="メイリオ" panose="020B0604030504040204" pitchFamily="50" charset="-128"/>
              <a:cs typeface="メイリオ" panose="020B0604030504040204" pitchFamily="50" charset="-128"/>
            </a:endParaRPr>
          </a:p>
          <a:p>
            <a:r>
              <a:rPr kumimoji="1" lang="ja-JP" altLang="en-US" sz="1100" dirty="0" smtClean="0">
                <a:solidFill>
                  <a:schemeClr val="tx1">
                    <a:lumMod val="85000"/>
                    <a:lumOff val="15000"/>
                  </a:schemeClr>
                </a:solidFill>
                <a:latin typeface="メイリオ" panose="020B0604030504040204" pitchFamily="50" charset="-128"/>
                <a:ea typeface="メイリオ" panose="020B0604030504040204" pitchFamily="50" charset="-128"/>
                <a:cs typeface="メイリオ" panose="020B0604030504040204" pitchFamily="50" charset="-128"/>
              </a:rPr>
              <a:t>◇用語の定義：</a:t>
            </a:r>
            <a:endParaRPr kumimoji="1" lang="en-US" altLang="ja-JP" sz="1100" dirty="0" smtClean="0">
              <a:solidFill>
                <a:schemeClr val="tx1">
                  <a:lumMod val="85000"/>
                  <a:lumOff val="15000"/>
                </a:schemeClr>
              </a:solidFill>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1100" dirty="0" smtClean="0">
                <a:solidFill>
                  <a:schemeClr val="tx1">
                    <a:lumMod val="85000"/>
                    <a:lumOff val="15000"/>
                  </a:schemeClr>
                </a:solidFill>
                <a:latin typeface="メイリオ" panose="020B0604030504040204" pitchFamily="50" charset="-128"/>
                <a:ea typeface="メイリオ" panose="020B0604030504040204" pitchFamily="50" charset="-128"/>
                <a:cs typeface="メイリオ" panose="020B0604030504040204" pitchFamily="50" charset="-128"/>
              </a:rPr>
              <a:t>・</a:t>
            </a:r>
            <a:r>
              <a:rPr kumimoji="1" lang="ja-JP" altLang="en-US" sz="1100" dirty="0" smtClean="0">
                <a:solidFill>
                  <a:schemeClr val="tx1">
                    <a:lumMod val="85000"/>
                    <a:lumOff val="15000"/>
                  </a:schemeClr>
                </a:solidFill>
                <a:latin typeface="メイリオ" panose="020B0604030504040204" pitchFamily="50" charset="-128"/>
                <a:ea typeface="メイリオ" panose="020B0604030504040204" pitchFamily="50" charset="-128"/>
                <a:cs typeface="メイリオ" panose="020B0604030504040204" pitchFamily="50" charset="-128"/>
              </a:rPr>
              <a:t>人口増減率</a:t>
            </a:r>
            <a:r>
              <a:rPr lang="ja-JP" altLang="en-US" sz="1100" dirty="0" smtClean="0">
                <a:solidFill>
                  <a:schemeClr val="tx1">
                    <a:lumMod val="85000"/>
                    <a:lumOff val="15000"/>
                  </a:schemeClr>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100" dirty="0">
                <a:solidFill>
                  <a:schemeClr val="tx1">
                    <a:lumMod val="85000"/>
                    <a:lumOff val="15000"/>
                  </a:schemeClr>
                </a:solidFill>
                <a:latin typeface="メイリオ" panose="020B0604030504040204" pitchFamily="50" charset="-128"/>
                <a:ea typeface="メイリオ" panose="020B0604030504040204" pitchFamily="50" charset="-128"/>
                <a:cs typeface="メイリオ" panose="020B0604030504040204" pitchFamily="50" charset="-128"/>
              </a:rPr>
              <a:t>「</a:t>
            </a:r>
            <a:r>
              <a:rPr lang="en-US" altLang="ja-JP" sz="1100" dirty="0">
                <a:solidFill>
                  <a:schemeClr val="tx1">
                    <a:lumMod val="85000"/>
                    <a:lumOff val="15000"/>
                  </a:schemeClr>
                </a:solidFill>
                <a:latin typeface="メイリオ" panose="020B0604030504040204" pitchFamily="50" charset="-128"/>
                <a:ea typeface="メイリオ" panose="020B0604030504040204" pitchFamily="50" charset="-128"/>
                <a:cs typeface="メイリオ" panose="020B0604030504040204" pitchFamily="50" charset="-128"/>
              </a:rPr>
              <a:t>H27</a:t>
            </a:r>
            <a:r>
              <a:rPr lang="ja-JP" altLang="en-US" sz="1100" dirty="0">
                <a:solidFill>
                  <a:schemeClr val="tx1">
                    <a:lumMod val="85000"/>
                    <a:lumOff val="15000"/>
                  </a:schemeClr>
                </a:solidFill>
                <a:latin typeface="メイリオ" panose="020B0604030504040204" pitchFamily="50" charset="-128"/>
                <a:ea typeface="メイリオ" panose="020B0604030504040204" pitchFamily="50" charset="-128"/>
                <a:cs typeface="メイリオ" panose="020B0604030504040204" pitchFamily="50" charset="-128"/>
              </a:rPr>
              <a:t>年の</a:t>
            </a:r>
            <a:r>
              <a:rPr lang="en-US" altLang="ja-JP" sz="1100" dirty="0">
                <a:solidFill>
                  <a:schemeClr val="tx1">
                    <a:lumMod val="85000"/>
                    <a:lumOff val="15000"/>
                  </a:schemeClr>
                </a:solidFill>
                <a:latin typeface="メイリオ" panose="020B0604030504040204" pitchFamily="50" charset="-128"/>
                <a:ea typeface="メイリオ" panose="020B0604030504040204" pitchFamily="50" charset="-128"/>
                <a:cs typeface="メイリオ" panose="020B0604030504040204" pitchFamily="50" charset="-128"/>
              </a:rPr>
              <a:t>20-39</a:t>
            </a:r>
            <a:r>
              <a:rPr lang="ja-JP" altLang="en-US" sz="1100" dirty="0">
                <a:solidFill>
                  <a:schemeClr val="tx1">
                    <a:lumMod val="85000"/>
                    <a:lumOff val="15000"/>
                  </a:schemeClr>
                </a:solidFill>
                <a:latin typeface="メイリオ" panose="020B0604030504040204" pitchFamily="50" charset="-128"/>
                <a:ea typeface="メイリオ" panose="020B0604030504040204" pitchFamily="50" charset="-128"/>
                <a:cs typeface="メイリオ" panose="020B0604030504040204" pitchFamily="50" charset="-128"/>
              </a:rPr>
              <a:t>歳の人口－</a:t>
            </a:r>
            <a:r>
              <a:rPr lang="en-US" altLang="ja-JP" sz="1100" dirty="0">
                <a:solidFill>
                  <a:schemeClr val="tx1">
                    <a:lumMod val="85000"/>
                    <a:lumOff val="15000"/>
                  </a:schemeClr>
                </a:solidFill>
                <a:latin typeface="メイリオ" panose="020B0604030504040204" pitchFamily="50" charset="-128"/>
                <a:ea typeface="メイリオ" panose="020B0604030504040204" pitchFamily="50" charset="-128"/>
                <a:cs typeface="メイリオ" panose="020B0604030504040204" pitchFamily="50" charset="-128"/>
              </a:rPr>
              <a:t>H22</a:t>
            </a:r>
            <a:r>
              <a:rPr lang="ja-JP" altLang="en-US" sz="1100" dirty="0">
                <a:solidFill>
                  <a:schemeClr val="tx1">
                    <a:lumMod val="85000"/>
                    <a:lumOff val="15000"/>
                  </a:schemeClr>
                </a:solidFill>
                <a:latin typeface="メイリオ" panose="020B0604030504040204" pitchFamily="50" charset="-128"/>
                <a:ea typeface="メイリオ" panose="020B0604030504040204" pitchFamily="50" charset="-128"/>
                <a:cs typeface="メイリオ" panose="020B0604030504040204" pitchFamily="50" charset="-128"/>
              </a:rPr>
              <a:t>年の</a:t>
            </a:r>
            <a:r>
              <a:rPr lang="en-US" altLang="ja-JP" sz="1100" dirty="0">
                <a:solidFill>
                  <a:schemeClr val="tx1">
                    <a:lumMod val="85000"/>
                    <a:lumOff val="15000"/>
                  </a:schemeClr>
                </a:solidFill>
                <a:latin typeface="メイリオ" panose="020B0604030504040204" pitchFamily="50" charset="-128"/>
                <a:ea typeface="メイリオ" panose="020B0604030504040204" pitchFamily="50" charset="-128"/>
                <a:cs typeface="メイリオ" panose="020B0604030504040204" pitchFamily="50" charset="-128"/>
              </a:rPr>
              <a:t>15-34</a:t>
            </a:r>
            <a:r>
              <a:rPr lang="ja-JP" altLang="en-US" sz="1100" dirty="0">
                <a:solidFill>
                  <a:schemeClr val="tx1">
                    <a:lumMod val="85000"/>
                    <a:lumOff val="15000"/>
                  </a:schemeClr>
                </a:solidFill>
                <a:latin typeface="メイリオ" panose="020B0604030504040204" pitchFamily="50" charset="-128"/>
                <a:ea typeface="メイリオ" panose="020B0604030504040204" pitchFamily="50" charset="-128"/>
                <a:cs typeface="メイリオ" panose="020B0604030504040204" pitchFamily="50" charset="-128"/>
              </a:rPr>
              <a:t>歳の人口」を</a:t>
            </a:r>
            <a:r>
              <a:rPr lang="en-US" altLang="ja-JP" sz="1100" dirty="0">
                <a:solidFill>
                  <a:schemeClr val="tx1">
                    <a:lumMod val="85000"/>
                    <a:lumOff val="15000"/>
                  </a:schemeClr>
                </a:solidFill>
                <a:latin typeface="メイリオ" panose="020B0604030504040204" pitchFamily="50" charset="-128"/>
                <a:ea typeface="メイリオ" panose="020B0604030504040204" pitchFamily="50" charset="-128"/>
                <a:cs typeface="メイリオ" panose="020B0604030504040204" pitchFamily="50" charset="-128"/>
              </a:rPr>
              <a:t>H22</a:t>
            </a:r>
            <a:r>
              <a:rPr lang="ja-JP" altLang="en-US" sz="1100" dirty="0">
                <a:solidFill>
                  <a:schemeClr val="tx1">
                    <a:lumMod val="85000"/>
                    <a:lumOff val="15000"/>
                  </a:schemeClr>
                </a:solidFill>
                <a:latin typeface="メイリオ" panose="020B0604030504040204" pitchFamily="50" charset="-128"/>
                <a:ea typeface="メイリオ" panose="020B0604030504040204" pitchFamily="50" charset="-128"/>
                <a:cs typeface="メイリオ" panose="020B0604030504040204" pitchFamily="50" charset="-128"/>
              </a:rPr>
              <a:t>年の</a:t>
            </a:r>
            <a:r>
              <a:rPr lang="en-US" altLang="ja-JP" sz="1100" dirty="0">
                <a:solidFill>
                  <a:schemeClr val="tx1">
                    <a:lumMod val="85000"/>
                    <a:lumOff val="15000"/>
                  </a:schemeClr>
                </a:solidFill>
                <a:latin typeface="メイリオ" panose="020B0604030504040204" pitchFamily="50" charset="-128"/>
                <a:ea typeface="メイリオ" panose="020B0604030504040204" pitchFamily="50" charset="-128"/>
                <a:cs typeface="メイリオ" panose="020B0604030504040204" pitchFamily="50" charset="-128"/>
              </a:rPr>
              <a:t>15-34</a:t>
            </a:r>
            <a:r>
              <a:rPr lang="ja-JP" altLang="en-US" sz="1100" dirty="0">
                <a:solidFill>
                  <a:schemeClr val="tx1">
                    <a:lumMod val="85000"/>
                    <a:lumOff val="15000"/>
                  </a:schemeClr>
                </a:solidFill>
                <a:latin typeface="メイリオ" panose="020B0604030504040204" pitchFamily="50" charset="-128"/>
                <a:ea typeface="メイリオ" panose="020B0604030504040204" pitchFamily="50" charset="-128"/>
                <a:cs typeface="メイリオ" panose="020B0604030504040204" pitchFamily="50" charset="-128"/>
              </a:rPr>
              <a:t>歳の人口で除したもの</a:t>
            </a:r>
            <a:endParaRPr lang="en-US" altLang="ja-JP" sz="1100" dirty="0">
              <a:solidFill>
                <a:schemeClr val="tx1">
                  <a:lumMod val="85000"/>
                  <a:lumOff val="15000"/>
                </a:schemeClr>
              </a:solidFill>
              <a:latin typeface="メイリオ" panose="020B0604030504040204" pitchFamily="50" charset="-128"/>
              <a:ea typeface="メイリオ" panose="020B0604030504040204" pitchFamily="50" charset="-128"/>
              <a:cs typeface="メイリオ" panose="020B0604030504040204" pitchFamily="50" charset="-128"/>
            </a:endParaRPr>
          </a:p>
          <a:p>
            <a:r>
              <a:rPr kumimoji="1" lang="ja-JP" altLang="en-US" sz="1100" dirty="0" smtClean="0">
                <a:solidFill>
                  <a:schemeClr val="tx1">
                    <a:lumMod val="85000"/>
                    <a:lumOff val="15000"/>
                  </a:schemeClr>
                </a:solidFill>
                <a:latin typeface="メイリオ" panose="020B0604030504040204" pitchFamily="50" charset="-128"/>
                <a:ea typeface="メイリオ" panose="020B0604030504040204" pitchFamily="50" charset="-128"/>
                <a:cs typeface="メイリオ" panose="020B0604030504040204" pitchFamily="50" charset="-128"/>
              </a:rPr>
              <a:t>　</a:t>
            </a:r>
            <a:r>
              <a:rPr kumimoji="1" lang="en-US" altLang="ja-JP" sz="1100" dirty="0" smtClean="0">
                <a:solidFill>
                  <a:schemeClr val="tx1">
                    <a:lumMod val="85000"/>
                    <a:lumOff val="15000"/>
                  </a:schemeClr>
                </a:solidFill>
                <a:latin typeface="メイリオ" panose="020B0604030504040204" pitchFamily="50" charset="-128"/>
                <a:ea typeface="メイリオ" panose="020B0604030504040204" pitchFamily="50" charset="-128"/>
                <a:cs typeface="メイリオ" panose="020B0604030504040204" pitchFamily="50" charset="-128"/>
              </a:rPr>
              <a:t>※</a:t>
            </a:r>
            <a:r>
              <a:rPr kumimoji="1" lang="ja-JP" altLang="en-US" sz="1100" dirty="0" smtClean="0">
                <a:solidFill>
                  <a:schemeClr val="tx1">
                    <a:lumMod val="85000"/>
                    <a:lumOff val="15000"/>
                  </a:schemeClr>
                </a:solidFill>
                <a:latin typeface="メイリオ" panose="020B0604030504040204" pitchFamily="50" charset="-128"/>
                <a:ea typeface="メイリオ" panose="020B0604030504040204" pitchFamily="50" charset="-128"/>
                <a:cs typeface="メイリオ" panose="020B0604030504040204" pitchFamily="50" charset="-128"/>
              </a:rPr>
              <a:t>いわゆるコーホート分析（同年代の比較をする分析）を行った</a:t>
            </a:r>
            <a:endParaRPr kumimoji="1" lang="en-US" altLang="ja-JP" sz="1100" dirty="0" smtClean="0">
              <a:solidFill>
                <a:schemeClr val="tx1">
                  <a:lumMod val="85000"/>
                  <a:lumOff val="15000"/>
                </a:schemeClr>
              </a:solidFill>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1100" dirty="0" smtClean="0">
                <a:solidFill>
                  <a:schemeClr val="tx1">
                    <a:lumMod val="85000"/>
                    <a:lumOff val="15000"/>
                  </a:schemeClr>
                </a:solidFill>
                <a:latin typeface="メイリオ" panose="020B0604030504040204" pitchFamily="50" charset="-128"/>
                <a:ea typeface="メイリオ" panose="020B0604030504040204" pitchFamily="50" charset="-128"/>
                <a:cs typeface="メイリオ" panose="020B0604030504040204" pitchFamily="50" charset="-128"/>
              </a:rPr>
              <a:t>　</a:t>
            </a:r>
            <a:r>
              <a:rPr lang="en-US" altLang="ja-JP" sz="1100" dirty="0" smtClean="0">
                <a:solidFill>
                  <a:schemeClr val="tx1">
                    <a:lumMod val="85000"/>
                    <a:lumOff val="15000"/>
                  </a:schemeClr>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100" dirty="0" smtClean="0">
                <a:solidFill>
                  <a:schemeClr val="tx1">
                    <a:lumMod val="85000"/>
                    <a:lumOff val="15000"/>
                  </a:schemeClr>
                </a:solidFill>
                <a:latin typeface="メイリオ" panose="020B0604030504040204" pitchFamily="50" charset="-128"/>
                <a:ea typeface="メイリオ" panose="020B0604030504040204" pitchFamily="50" charset="-128"/>
                <a:cs typeface="メイリオ" panose="020B0604030504040204" pitchFamily="50" charset="-128"/>
              </a:rPr>
              <a:t>分析は、単純な引き算であり、死亡率を考慮していない。</a:t>
            </a:r>
            <a:r>
              <a:rPr lang="en-US" altLang="ja-JP" sz="1100" dirty="0" smtClean="0">
                <a:solidFill>
                  <a:schemeClr val="tx1">
                    <a:lumMod val="85000"/>
                    <a:lumOff val="15000"/>
                  </a:schemeClr>
                </a:solidFill>
                <a:latin typeface="メイリオ" panose="020B0604030504040204" pitchFamily="50" charset="-128"/>
                <a:ea typeface="メイリオ" panose="020B0604030504040204" pitchFamily="50" charset="-128"/>
                <a:cs typeface="メイリオ" panose="020B0604030504040204" pitchFamily="50" charset="-128"/>
              </a:rPr>
              <a:t/>
            </a:r>
            <a:br>
              <a:rPr lang="en-US" altLang="ja-JP" sz="1100" dirty="0" smtClean="0">
                <a:solidFill>
                  <a:schemeClr val="tx1">
                    <a:lumMod val="85000"/>
                    <a:lumOff val="15000"/>
                  </a:schemeClr>
                </a:solidFill>
                <a:latin typeface="メイリオ" panose="020B0604030504040204" pitchFamily="50" charset="-128"/>
                <a:ea typeface="メイリオ" panose="020B0604030504040204" pitchFamily="50" charset="-128"/>
                <a:cs typeface="メイリオ" panose="020B0604030504040204" pitchFamily="50" charset="-128"/>
              </a:rPr>
            </a:br>
            <a:r>
              <a:rPr lang="ja-JP" altLang="en-US" sz="1100" dirty="0" smtClean="0">
                <a:solidFill>
                  <a:schemeClr val="tx1">
                    <a:lumMod val="85000"/>
                    <a:lumOff val="15000"/>
                  </a:schemeClr>
                </a:solidFill>
                <a:latin typeface="メイリオ" panose="020B0604030504040204" pitchFamily="50" charset="-128"/>
                <a:ea typeface="メイリオ" panose="020B0604030504040204" pitchFamily="50" charset="-128"/>
                <a:cs typeface="メイリオ" panose="020B0604030504040204" pitchFamily="50" charset="-128"/>
              </a:rPr>
              <a:t>　</a:t>
            </a:r>
            <a:r>
              <a:rPr lang="en-US" altLang="ja-JP" sz="1100" dirty="0" smtClean="0">
                <a:solidFill>
                  <a:schemeClr val="tx1">
                    <a:lumMod val="85000"/>
                    <a:lumOff val="15000"/>
                  </a:schemeClr>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100" dirty="0" smtClean="0">
                <a:solidFill>
                  <a:schemeClr val="tx1">
                    <a:lumMod val="85000"/>
                    <a:lumOff val="15000"/>
                  </a:schemeClr>
                </a:solidFill>
                <a:latin typeface="メイリオ" panose="020B0604030504040204" pitchFamily="50" charset="-128"/>
                <a:ea typeface="メイリオ" panose="020B0604030504040204" pitchFamily="50" charset="-128"/>
                <a:cs typeface="メイリオ" panose="020B0604030504040204" pitchFamily="50" charset="-128"/>
              </a:rPr>
              <a:t>また、国内統計のため、海外転出者も考慮していないが、両方とも大勢に影響を及ぼさないと考えられる</a:t>
            </a:r>
            <a:endParaRPr lang="en-US" altLang="ja-JP" sz="1100" dirty="0" smtClean="0">
              <a:solidFill>
                <a:schemeClr val="tx1">
                  <a:lumMod val="85000"/>
                  <a:lumOff val="15000"/>
                </a:schemeClr>
              </a:solidFill>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1100" dirty="0">
                <a:solidFill>
                  <a:schemeClr val="tx1">
                    <a:lumMod val="85000"/>
                    <a:lumOff val="15000"/>
                  </a:schemeClr>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100" dirty="0" smtClean="0">
                <a:solidFill>
                  <a:schemeClr val="tx1">
                    <a:lumMod val="85000"/>
                    <a:lumOff val="15000"/>
                  </a:schemeClr>
                </a:solidFill>
                <a:latin typeface="メイリオ" panose="020B0604030504040204" pitchFamily="50" charset="-128"/>
                <a:ea typeface="メイリオ" panose="020B0604030504040204" pitchFamily="50" charset="-128"/>
                <a:cs typeface="メイリオ" panose="020B0604030504040204" pitchFamily="50" charset="-128"/>
              </a:rPr>
              <a:t>出生係数＝（</a:t>
            </a:r>
            <a:r>
              <a:rPr lang="en-US" altLang="ja-JP" sz="1100" dirty="0" smtClean="0">
                <a:solidFill>
                  <a:schemeClr val="tx1">
                    <a:lumMod val="85000"/>
                    <a:lumOff val="15000"/>
                  </a:schemeClr>
                </a:solidFill>
                <a:latin typeface="メイリオ" panose="020B0604030504040204" pitchFamily="50" charset="-128"/>
                <a:ea typeface="メイリオ" panose="020B0604030504040204" pitchFamily="50" charset="-128"/>
                <a:cs typeface="メイリオ" panose="020B0604030504040204" pitchFamily="50" charset="-128"/>
              </a:rPr>
              <a:t>0</a:t>
            </a:r>
            <a:r>
              <a:rPr lang="ja-JP" altLang="en-US" sz="1100" dirty="0" smtClean="0">
                <a:solidFill>
                  <a:schemeClr val="tx1">
                    <a:lumMod val="85000"/>
                    <a:lumOff val="15000"/>
                  </a:schemeClr>
                </a:solidFill>
                <a:latin typeface="メイリオ" panose="020B0604030504040204" pitchFamily="50" charset="-128"/>
                <a:ea typeface="メイリオ" panose="020B0604030504040204" pitchFamily="50" charset="-128"/>
                <a:cs typeface="メイリオ" panose="020B0604030504040204" pitchFamily="50" charset="-128"/>
              </a:rPr>
              <a:t>～</a:t>
            </a:r>
            <a:r>
              <a:rPr lang="en-US" altLang="ja-JP" sz="1100" dirty="0" smtClean="0">
                <a:solidFill>
                  <a:schemeClr val="tx1">
                    <a:lumMod val="85000"/>
                    <a:lumOff val="15000"/>
                  </a:schemeClr>
                </a:solidFill>
                <a:latin typeface="メイリオ" panose="020B0604030504040204" pitchFamily="50" charset="-128"/>
                <a:ea typeface="メイリオ" panose="020B0604030504040204" pitchFamily="50" charset="-128"/>
                <a:cs typeface="メイリオ" panose="020B0604030504040204" pitchFamily="50" charset="-128"/>
              </a:rPr>
              <a:t>4</a:t>
            </a:r>
            <a:r>
              <a:rPr lang="ja-JP" altLang="en-US" sz="1100" dirty="0" smtClean="0">
                <a:solidFill>
                  <a:schemeClr val="tx1">
                    <a:lumMod val="85000"/>
                    <a:lumOff val="15000"/>
                  </a:schemeClr>
                </a:solidFill>
                <a:latin typeface="メイリオ" panose="020B0604030504040204" pitchFamily="50" charset="-128"/>
                <a:ea typeface="メイリオ" panose="020B0604030504040204" pitchFamily="50" charset="-128"/>
                <a:cs typeface="メイリオ" panose="020B0604030504040204" pitchFamily="50" charset="-128"/>
              </a:rPr>
              <a:t>歳の子ども数</a:t>
            </a:r>
            <a:r>
              <a:rPr lang="en-US" altLang="ja-JP" sz="1100" dirty="0" smtClean="0">
                <a:solidFill>
                  <a:schemeClr val="tx1">
                    <a:lumMod val="85000"/>
                    <a:lumOff val="15000"/>
                  </a:schemeClr>
                </a:solidFill>
                <a:latin typeface="メイリオ" panose="020B0604030504040204" pitchFamily="50" charset="-128"/>
                <a:ea typeface="メイリオ" panose="020B0604030504040204" pitchFamily="50" charset="-128"/>
                <a:cs typeface="メイリオ" panose="020B0604030504040204" pitchFamily="50" charset="-128"/>
              </a:rPr>
              <a:t>÷5</a:t>
            </a:r>
            <a:r>
              <a:rPr lang="ja-JP" altLang="en-US" sz="1100" dirty="0" smtClean="0">
                <a:solidFill>
                  <a:schemeClr val="tx1">
                    <a:lumMod val="85000"/>
                    <a:lumOff val="15000"/>
                  </a:schemeClr>
                </a:solidFill>
                <a:latin typeface="メイリオ" panose="020B0604030504040204" pitchFamily="50" charset="-128"/>
                <a:ea typeface="メイリオ" panose="020B0604030504040204" pitchFamily="50" charset="-128"/>
                <a:cs typeface="メイリオ" panose="020B0604030504040204" pitchFamily="50" charset="-128"/>
              </a:rPr>
              <a:t>）／（</a:t>
            </a:r>
            <a:r>
              <a:rPr lang="en-US" altLang="ja-JP" sz="1100" dirty="0" smtClean="0">
                <a:solidFill>
                  <a:schemeClr val="tx1">
                    <a:lumMod val="85000"/>
                    <a:lumOff val="15000"/>
                  </a:schemeClr>
                </a:solidFill>
                <a:latin typeface="メイリオ" panose="020B0604030504040204" pitchFamily="50" charset="-128"/>
                <a:ea typeface="メイリオ" panose="020B0604030504040204" pitchFamily="50" charset="-128"/>
                <a:cs typeface="メイリオ" panose="020B0604030504040204" pitchFamily="50" charset="-128"/>
              </a:rPr>
              <a:t>20</a:t>
            </a:r>
            <a:r>
              <a:rPr lang="ja-JP" altLang="en-US" sz="1100" dirty="0" smtClean="0">
                <a:solidFill>
                  <a:schemeClr val="tx1">
                    <a:lumMod val="85000"/>
                    <a:lumOff val="15000"/>
                  </a:schemeClr>
                </a:solidFill>
                <a:latin typeface="メイリオ" panose="020B0604030504040204" pitchFamily="50" charset="-128"/>
                <a:ea typeface="メイリオ" panose="020B0604030504040204" pitchFamily="50" charset="-128"/>
                <a:cs typeface="メイリオ" panose="020B0604030504040204" pitchFamily="50" charset="-128"/>
              </a:rPr>
              <a:t>～</a:t>
            </a:r>
            <a:r>
              <a:rPr lang="en-US" altLang="ja-JP" sz="1100" dirty="0" smtClean="0">
                <a:solidFill>
                  <a:schemeClr val="tx1">
                    <a:lumMod val="85000"/>
                    <a:lumOff val="15000"/>
                  </a:schemeClr>
                </a:solidFill>
                <a:latin typeface="メイリオ" panose="020B0604030504040204" pitchFamily="50" charset="-128"/>
                <a:ea typeface="メイリオ" panose="020B0604030504040204" pitchFamily="50" charset="-128"/>
                <a:cs typeface="メイリオ" panose="020B0604030504040204" pitchFamily="50" charset="-128"/>
              </a:rPr>
              <a:t>39</a:t>
            </a:r>
            <a:r>
              <a:rPr lang="ja-JP" altLang="en-US" sz="1100" dirty="0" smtClean="0">
                <a:solidFill>
                  <a:schemeClr val="tx1">
                    <a:lumMod val="85000"/>
                    <a:lumOff val="15000"/>
                  </a:schemeClr>
                </a:solidFill>
                <a:latin typeface="メイリオ" panose="020B0604030504040204" pitchFamily="50" charset="-128"/>
                <a:ea typeface="メイリオ" panose="020B0604030504040204" pitchFamily="50" charset="-128"/>
                <a:cs typeface="メイリオ" panose="020B0604030504040204" pitchFamily="50" charset="-128"/>
              </a:rPr>
              <a:t>歳の女性数</a:t>
            </a:r>
            <a:r>
              <a:rPr lang="en-US" altLang="ja-JP" sz="1100" dirty="0" smtClean="0">
                <a:solidFill>
                  <a:schemeClr val="tx1">
                    <a:lumMod val="85000"/>
                    <a:lumOff val="15000"/>
                  </a:schemeClr>
                </a:solidFill>
                <a:latin typeface="メイリオ" panose="020B0604030504040204" pitchFamily="50" charset="-128"/>
                <a:ea typeface="メイリオ" panose="020B0604030504040204" pitchFamily="50" charset="-128"/>
                <a:cs typeface="メイリオ" panose="020B0604030504040204" pitchFamily="50" charset="-128"/>
              </a:rPr>
              <a:t>÷20</a:t>
            </a:r>
            <a:r>
              <a:rPr lang="ja-JP" altLang="en-US" sz="1100" dirty="0" smtClean="0">
                <a:solidFill>
                  <a:schemeClr val="tx1">
                    <a:lumMod val="85000"/>
                    <a:lumOff val="15000"/>
                  </a:schemeClr>
                </a:solidFill>
                <a:latin typeface="メイリオ" panose="020B0604030504040204" pitchFamily="50" charset="-128"/>
                <a:ea typeface="メイリオ" panose="020B0604030504040204" pitchFamily="50" charset="-128"/>
                <a:cs typeface="メイリオ" panose="020B0604030504040204" pitchFamily="50" charset="-128"/>
              </a:rPr>
              <a:t>）</a:t>
            </a:r>
            <a:endParaRPr lang="en-US" altLang="ja-JP" sz="1100" dirty="0" smtClean="0">
              <a:solidFill>
                <a:schemeClr val="tx1">
                  <a:lumMod val="85000"/>
                  <a:lumOff val="15000"/>
                </a:schemeClr>
              </a:solidFill>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1100" dirty="0">
                <a:solidFill>
                  <a:schemeClr val="tx1">
                    <a:lumMod val="85000"/>
                    <a:lumOff val="15000"/>
                  </a:schemeClr>
                </a:solidFill>
                <a:latin typeface="メイリオ" panose="020B0604030504040204" pitchFamily="50" charset="-128"/>
                <a:ea typeface="メイリオ" panose="020B0604030504040204" pitchFamily="50" charset="-128"/>
                <a:cs typeface="メイリオ" panose="020B0604030504040204" pitchFamily="50" charset="-128"/>
              </a:rPr>
              <a:t>　</a:t>
            </a:r>
            <a:r>
              <a:rPr lang="en-US" altLang="ja-JP" sz="1100" dirty="0" smtClean="0">
                <a:solidFill>
                  <a:schemeClr val="tx1">
                    <a:lumMod val="85000"/>
                    <a:lumOff val="15000"/>
                  </a:schemeClr>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100" dirty="0" smtClean="0">
                <a:solidFill>
                  <a:schemeClr val="tx1">
                    <a:lumMod val="85000"/>
                    <a:lumOff val="15000"/>
                  </a:schemeClr>
                </a:solidFill>
                <a:latin typeface="メイリオ" panose="020B0604030504040204" pitchFamily="50" charset="-128"/>
                <a:ea typeface="メイリオ" panose="020B0604030504040204" pitchFamily="50" charset="-128"/>
                <a:cs typeface="メイリオ" panose="020B0604030504040204" pitchFamily="50" charset="-128"/>
              </a:rPr>
              <a:t>期間特殊出生率の計算に準じて計算しているが、若い人の分析を行いたいため、</a:t>
            </a:r>
            <a:r>
              <a:rPr lang="en-US" altLang="ja-JP" sz="1100" dirty="0" smtClean="0">
                <a:solidFill>
                  <a:schemeClr val="tx1">
                    <a:lumMod val="85000"/>
                    <a:lumOff val="15000"/>
                  </a:schemeClr>
                </a:solidFill>
                <a:latin typeface="メイリオ" panose="020B0604030504040204" pitchFamily="50" charset="-128"/>
                <a:ea typeface="メイリオ" panose="020B0604030504040204" pitchFamily="50" charset="-128"/>
                <a:cs typeface="メイリオ" panose="020B0604030504040204" pitchFamily="50" charset="-128"/>
              </a:rPr>
              <a:t>15</a:t>
            </a:r>
            <a:r>
              <a:rPr lang="ja-JP" altLang="en-US" sz="1100" dirty="0" smtClean="0">
                <a:solidFill>
                  <a:schemeClr val="tx1">
                    <a:lumMod val="85000"/>
                    <a:lumOff val="15000"/>
                  </a:schemeClr>
                </a:solidFill>
                <a:latin typeface="メイリオ" panose="020B0604030504040204" pitchFamily="50" charset="-128"/>
                <a:ea typeface="メイリオ" panose="020B0604030504040204" pitchFamily="50" charset="-128"/>
                <a:cs typeface="メイリオ" panose="020B0604030504040204" pitchFamily="50" charset="-128"/>
              </a:rPr>
              <a:t>～</a:t>
            </a:r>
            <a:r>
              <a:rPr lang="en-US" altLang="ja-JP" sz="1100" dirty="0" smtClean="0">
                <a:solidFill>
                  <a:schemeClr val="tx1">
                    <a:lumMod val="85000"/>
                    <a:lumOff val="15000"/>
                  </a:schemeClr>
                </a:solidFill>
                <a:latin typeface="メイリオ" panose="020B0604030504040204" pitchFamily="50" charset="-128"/>
                <a:ea typeface="メイリオ" panose="020B0604030504040204" pitchFamily="50" charset="-128"/>
                <a:cs typeface="メイリオ" panose="020B0604030504040204" pitchFamily="50" charset="-128"/>
              </a:rPr>
              <a:t>49</a:t>
            </a:r>
            <a:r>
              <a:rPr lang="ja-JP" altLang="en-US" sz="1100" dirty="0" smtClean="0">
                <a:solidFill>
                  <a:schemeClr val="tx1">
                    <a:lumMod val="85000"/>
                    <a:lumOff val="15000"/>
                  </a:schemeClr>
                </a:solidFill>
                <a:latin typeface="メイリオ" panose="020B0604030504040204" pitchFamily="50" charset="-128"/>
                <a:ea typeface="メイリオ" panose="020B0604030504040204" pitchFamily="50" charset="-128"/>
                <a:cs typeface="メイリオ" panose="020B0604030504040204" pitchFamily="50" charset="-128"/>
              </a:rPr>
              <a:t>歳ではなく</a:t>
            </a:r>
            <a:r>
              <a:rPr lang="en-US" altLang="ja-JP" sz="1100" dirty="0" smtClean="0">
                <a:solidFill>
                  <a:schemeClr val="tx1">
                    <a:lumMod val="85000"/>
                    <a:lumOff val="15000"/>
                  </a:schemeClr>
                </a:solidFill>
                <a:latin typeface="メイリオ" panose="020B0604030504040204" pitchFamily="50" charset="-128"/>
                <a:ea typeface="メイリオ" panose="020B0604030504040204" pitchFamily="50" charset="-128"/>
                <a:cs typeface="メイリオ" panose="020B0604030504040204" pitchFamily="50" charset="-128"/>
              </a:rPr>
              <a:t>20</a:t>
            </a:r>
            <a:r>
              <a:rPr lang="ja-JP" altLang="en-US" sz="1100" dirty="0" smtClean="0">
                <a:solidFill>
                  <a:schemeClr val="tx1">
                    <a:lumMod val="85000"/>
                    <a:lumOff val="15000"/>
                  </a:schemeClr>
                </a:solidFill>
                <a:latin typeface="メイリオ" panose="020B0604030504040204" pitchFamily="50" charset="-128"/>
                <a:ea typeface="メイリオ" panose="020B0604030504040204" pitchFamily="50" charset="-128"/>
                <a:cs typeface="メイリオ" panose="020B0604030504040204" pitchFamily="50" charset="-128"/>
              </a:rPr>
              <a:t>～</a:t>
            </a:r>
            <a:r>
              <a:rPr lang="en-US" altLang="ja-JP" sz="1100" dirty="0" smtClean="0">
                <a:solidFill>
                  <a:schemeClr val="tx1">
                    <a:lumMod val="85000"/>
                    <a:lumOff val="15000"/>
                  </a:schemeClr>
                </a:solidFill>
                <a:latin typeface="メイリオ" panose="020B0604030504040204" pitchFamily="50" charset="-128"/>
                <a:ea typeface="メイリオ" panose="020B0604030504040204" pitchFamily="50" charset="-128"/>
                <a:cs typeface="メイリオ" panose="020B0604030504040204" pitchFamily="50" charset="-128"/>
              </a:rPr>
              <a:t>39</a:t>
            </a:r>
            <a:r>
              <a:rPr lang="ja-JP" altLang="en-US" sz="1100" dirty="0" smtClean="0">
                <a:solidFill>
                  <a:schemeClr val="tx1">
                    <a:lumMod val="85000"/>
                    <a:lumOff val="15000"/>
                  </a:schemeClr>
                </a:solidFill>
                <a:latin typeface="メイリオ" panose="020B0604030504040204" pitchFamily="50" charset="-128"/>
                <a:ea typeface="メイリオ" panose="020B0604030504040204" pitchFamily="50" charset="-128"/>
                <a:cs typeface="メイリオ" panose="020B0604030504040204" pitchFamily="50" charset="-128"/>
              </a:rPr>
              <a:t>歳としている</a:t>
            </a:r>
            <a:endParaRPr lang="en-US" altLang="ja-JP" sz="1100" dirty="0" smtClean="0">
              <a:solidFill>
                <a:schemeClr val="tx1">
                  <a:lumMod val="85000"/>
                  <a:lumOff val="15000"/>
                </a:schemeClr>
              </a:solidFill>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1100" dirty="0">
                <a:solidFill>
                  <a:schemeClr val="tx1">
                    <a:lumMod val="85000"/>
                    <a:lumOff val="15000"/>
                  </a:schemeClr>
                </a:solidFill>
                <a:latin typeface="メイリオ" panose="020B0604030504040204" pitchFamily="50" charset="-128"/>
                <a:ea typeface="メイリオ" panose="020B0604030504040204" pitchFamily="50" charset="-128"/>
                <a:cs typeface="メイリオ" panose="020B0604030504040204" pitchFamily="50" charset="-128"/>
              </a:rPr>
              <a:t>　</a:t>
            </a:r>
            <a:r>
              <a:rPr lang="en-US" altLang="ja-JP" sz="1100" dirty="0" smtClean="0">
                <a:solidFill>
                  <a:schemeClr val="tx1">
                    <a:lumMod val="85000"/>
                    <a:lumOff val="15000"/>
                  </a:schemeClr>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100" dirty="0" smtClean="0">
                <a:solidFill>
                  <a:schemeClr val="tx1">
                    <a:lumMod val="85000"/>
                    <a:lumOff val="15000"/>
                  </a:schemeClr>
                </a:solidFill>
                <a:latin typeface="メイリオ" panose="020B0604030504040204" pitchFamily="50" charset="-128"/>
                <a:ea typeface="メイリオ" panose="020B0604030504040204" pitchFamily="50" charset="-128"/>
                <a:cs typeface="メイリオ" panose="020B0604030504040204" pitchFamily="50" charset="-128"/>
              </a:rPr>
              <a:t>要は、</a:t>
            </a:r>
            <a:r>
              <a:rPr lang="en-US" altLang="ja-JP" sz="1100" dirty="0" smtClean="0">
                <a:solidFill>
                  <a:schemeClr val="tx1">
                    <a:lumMod val="85000"/>
                    <a:lumOff val="15000"/>
                  </a:schemeClr>
                </a:solidFill>
                <a:latin typeface="メイリオ" panose="020B0604030504040204" pitchFamily="50" charset="-128"/>
                <a:ea typeface="メイリオ" panose="020B0604030504040204" pitchFamily="50" charset="-128"/>
                <a:cs typeface="メイリオ" panose="020B0604030504040204" pitchFamily="50" charset="-128"/>
              </a:rPr>
              <a:t>20-39</a:t>
            </a:r>
            <a:r>
              <a:rPr lang="ja-JP" altLang="en-US" sz="1100" dirty="0" smtClean="0">
                <a:solidFill>
                  <a:schemeClr val="tx1">
                    <a:lumMod val="85000"/>
                    <a:lumOff val="15000"/>
                  </a:schemeClr>
                </a:solidFill>
                <a:latin typeface="メイリオ" panose="020B0604030504040204" pitchFamily="50" charset="-128"/>
                <a:ea typeface="メイリオ" panose="020B0604030504040204" pitchFamily="50" charset="-128"/>
                <a:cs typeface="メイリオ" panose="020B0604030504040204" pitchFamily="50" charset="-128"/>
              </a:rPr>
              <a:t>歳までの女性が子どもを産むであろうという率を計算したもの</a:t>
            </a:r>
            <a:endParaRPr lang="en-US" altLang="ja-JP" sz="1100" dirty="0" smtClean="0">
              <a:solidFill>
                <a:schemeClr val="tx1">
                  <a:lumMod val="85000"/>
                  <a:lumOff val="15000"/>
                </a:schemeClr>
              </a:solidFill>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1100" dirty="0">
                <a:solidFill>
                  <a:schemeClr val="tx1">
                    <a:lumMod val="85000"/>
                    <a:lumOff val="15000"/>
                  </a:schemeClr>
                </a:solidFill>
                <a:latin typeface="メイリオ" panose="020B0604030504040204" pitchFamily="50" charset="-128"/>
                <a:ea typeface="メイリオ" panose="020B0604030504040204" pitchFamily="50" charset="-128"/>
                <a:cs typeface="メイリオ" panose="020B0604030504040204" pitchFamily="50" charset="-128"/>
              </a:rPr>
              <a:t>　</a:t>
            </a:r>
            <a:r>
              <a:rPr lang="en-US" altLang="ja-JP" sz="1100" dirty="0" smtClean="0">
                <a:solidFill>
                  <a:schemeClr val="tx1">
                    <a:lumMod val="85000"/>
                    <a:lumOff val="15000"/>
                  </a:schemeClr>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100" dirty="0" smtClean="0">
                <a:solidFill>
                  <a:schemeClr val="tx1">
                    <a:lumMod val="85000"/>
                    <a:lumOff val="15000"/>
                  </a:schemeClr>
                </a:solidFill>
                <a:latin typeface="メイリオ" panose="020B0604030504040204" pitchFamily="50" charset="-128"/>
                <a:ea typeface="メイリオ" panose="020B0604030504040204" pitchFamily="50" charset="-128"/>
                <a:cs typeface="メイリオ" panose="020B0604030504040204" pitchFamily="50" charset="-128"/>
              </a:rPr>
              <a:t>数値は、絶対値ではなく相対的な比較として用いることを想定して</a:t>
            </a:r>
            <a:r>
              <a:rPr lang="ja-JP" altLang="en-US" sz="1100" dirty="0">
                <a:solidFill>
                  <a:schemeClr val="tx1">
                    <a:lumMod val="85000"/>
                    <a:lumOff val="15000"/>
                  </a:schemeClr>
                </a:solidFill>
                <a:latin typeface="メイリオ" panose="020B0604030504040204" pitchFamily="50" charset="-128"/>
                <a:ea typeface="メイリオ" panose="020B0604030504040204" pitchFamily="50" charset="-128"/>
                <a:cs typeface="メイリオ" panose="020B0604030504040204" pitchFamily="50" charset="-128"/>
              </a:rPr>
              <a:t>おり</a:t>
            </a:r>
            <a:r>
              <a:rPr lang="ja-JP" altLang="en-US" sz="1100" dirty="0" smtClean="0">
                <a:solidFill>
                  <a:schemeClr val="tx1">
                    <a:lumMod val="85000"/>
                    <a:lumOff val="15000"/>
                  </a:schemeClr>
                </a:solidFill>
                <a:latin typeface="メイリオ" panose="020B0604030504040204" pitchFamily="50" charset="-128"/>
                <a:ea typeface="メイリオ" panose="020B0604030504040204" pitchFamily="50" charset="-128"/>
                <a:cs typeface="メイリオ" panose="020B0604030504040204" pitchFamily="50" charset="-128"/>
              </a:rPr>
              <a:t>、相対的な比較の利用のために作成</a:t>
            </a:r>
            <a:endParaRPr lang="en-US" altLang="ja-JP" sz="1100" dirty="0" smtClean="0">
              <a:solidFill>
                <a:schemeClr val="tx1">
                  <a:lumMod val="85000"/>
                  <a:lumOff val="15000"/>
                </a:schemeClr>
              </a:solidFill>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1100" dirty="0">
                <a:solidFill>
                  <a:schemeClr val="tx1">
                    <a:lumMod val="85000"/>
                    <a:lumOff val="15000"/>
                  </a:schemeClr>
                </a:solidFill>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1100" dirty="0" smtClean="0">
                <a:solidFill>
                  <a:schemeClr val="tx1">
                    <a:lumMod val="85000"/>
                    <a:lumOff val="15000"/>
                  </a:schemeClr>
                </a:solidFill>
                <a:latin typeface="メイリオ" panose="020B0604030504040204" pitchFamily="50" charset="-128"/>
                <a:ea typeface="メイリオ" panose="020B0604030504040204" pitchFamily="50" charset="-128"/>
                <a:cs typeface="メイリオ" panose="020B0604030504040204" pitchFamily="50" charset="-128"/>
              </a:rPr>
              <a:t>　絶対値については、厚生労働省が出している合計特殊出生率を参考とする</a:t>
            </a:r>
            <a:endParaRPr lang="en-US" altLang="ja-JP" sz="1100" dirty="0" smtClean="0">
              <a:solidFill>
                <a:schemeClr val="tx1">
                  <a:lumMod val="85000"/>
                  <a:lumOff val="15000"/>
                </a:schemeClr>
              </a:solidFill>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1100" dirty="0">
                <a:solidFill>
                  <a:schemeClr val="tx1">
                    <a:lumMod val="85000"/>
                    <a:lumOff val="15000"/>
                  </a:schemeClr>
                </a:solidFill>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1100" dirty="0" smtClean="0">
                <a:solidFill>
                  <a:schemeClr val="tx1">
                    <a:lumMod val="85000"/>
                    <a:lumOff val="15000"/>
                  </a:schemeClr>
                </a:solidFill>
                <a:latin typeface="メイリオ" panose="020B0604030504040204" pitchFamily="50" charset="-128"/>
                <a:ea typeface="メイリオ" panose="020B0604030504040204" pitchFamily="50" charset="-128"/>
                <a:cs typeface="メイリオ" panose="020B0604030504040204" pitchFamily="50" charset="-128"/>
              </a:rPr>
              <a:t>　（市区町村単位での情報が無い、または遅いので、本分析では合計特殊出生率を利用していない）</a:t>
            </a:r>
            <a:endParaRPr lang="en-US" altLang="ja-JP" sz="1100" dirty="0" smtClean="0">
              <a:solidFill>
                <a:schemeClr val="tx1">
                  <a:lumMod val="85000"/>
                  <a:lumOff val="15000"/>
                </a:schemeClr>
              </a:solidFill>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1100" dirty="0">
                <a:solidFill>
                  <a:schemeClr val="tx1">
                    <a:lumMod val="85000"/>
                    <a:lumOff val="15000"/>
                  </a:schemeClr>
                </a:solidFill>
                <a:latin typeface="メイリオ" panose="020B0604030504040204" pitchFamily="50" charset="-128"/>
                <a:ea typeface="メイリオ" panose="020B0604030504040204" pitchFamily="50" charset="-128"/>
                <a:cs typeface="メイリオ" panose="020B0604030504040204" pitchFamily="50" charset="-128"/>
              </a:rPr>
              <a:t>　</a:t>
            </a:r>
            <a:r>
              <a:rPr lang="en-US" altLang="ja-JP" sz="1100" dirty="0" smtClean="0">
                <a:solidFill>
                  <a:schemeClr val="tx1">
                    <a:lumMod val="85000"/>
                    <a:lumOff val="15000"/>
                  </a:schemeClr>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100" dirty="0" smtClean="0">
                <a:solidFill>
                  <a:schemeClr val="tx1">
                    <a:lumMod val="85000"/>
                    <a:lumOff val="15000"/>
                  </a:schemeClr>
                </a:solidFill>
                <a:latin typeface="メイリオ" panose="020B0604030504040204" pitchFamily="50" charset="-128"/>
                <a:ea typeface="メイリオ" panose="020B0604030504040204" pitchFamily="50" charset="-128"/>
                <a:cs typeface="メイリオ" panose="020B0604030504040204" pitchFamily="50" charset="-128"/>
              </a:rPr>
              <a:t>相対的な順位を考える際の留意点として、産んだ</a:t>
            </a:r>
            <a:r>
              <a:rPr lang="ja-JP" altLang="en-US" sz="1100" dirty="0">
                <a:solidFill>
                  <a:schemeClr val="tx1">
                    <a:lumMod val="85000"/>
                    <a:lumOff val="15000"/>
                  </a:schemeClr>
                </a:solidFill>
                <a:latin typeface="メイリオ" panose="020B0604030504040204" pitchFamily="50" charset="-128"/>
                <a:ea typeface="メイリオ" panose="020B0604030504040204" pitchFamily="50" charset="-128"/>
                <a:cs typeface="メイリオ" panose="020B0604030504040204" pitchFamily="50" charset="-128"/>
              </a:rPr>
              <a:t>後</a:t>
            </a:r>
            <a:r>
              <a:rPr lang="ja-JP" altLang="en-US" sz="1100" dirty="0" smtClean="0">
                <a:solidFill>
                  <a:schemeClr val="tx1">
                    <a:lumMod val="85000"/>
                    <a:lumOff val="15000"/>
                  </a:schemeClr>
                </a:solidFill>
                <a:latin typeface="メイリオ" panose="020B0604030504040204" pitchFamily="50" charset="-128"/>
                <a:ea typeface="メイリオ" panose="020B0604030504040204" pitchFamily="50" charset="-128"/>
                <a:cs typeface="メイリオ" panose="020B0604030504040204" pitchFamily="50" charset="-128"/>
              </a:rPr>
              <a:t>に引っ越してきた人も数に入っているので、</a:t>
            </a:r>
            <a:r>
              <a:rPr lang="en-US" altLang="ja-JP" sz="1100" dirty="0" smtClean="0">
                <a:solidFill>
                  <a:schemeClr val="tx1">
                    <a:lumMod val="85000"/>
                    <a:lumOff val="15000"/>
                  </a:schemeClr>
                </a:solidFill>
                <a:latin typeface="メイリオ" panose="020B0604030504040204" pitchFamily="50" charset="-128"/>
                <a:ea typeface="メイリオ" panose="020B0604030504040204" pitchFamily="50" charset="-128"/>
                <a:cs typeface="メイリオ" panose="020B0604030504040204" pitchFamily="50" charset="-128"/>
              </a:rPr>
              <a:t/>
            </a:r>
            <a:br>
              <a:rPr lang="en-US" altLang="ja-JP" sz="1100" dirty="0" smtClean="0">
                <a:solidFill>
                  <a:schemeClr val="tx1">
                    <a:lumMod val="85000"/>
                    <a:lumOff val="15000"/>
                  </a:schemeClr>
                </a:solidFill>
                <a:latin typeface="メイリオ" panose="020B0604030504040204" pitchFamily="50" charset="-128"/>
                <a:ea typeface="メイリオ" panose="020B0604030504040204" pitchFamily="50" charset="-128"/>
                <a:cs typeface="メイリオ" panose="020B0604030504040204" pitchFamily="50" charset="-128"/>
              </a:rPr>
            </a:br>
            <a:r>
              <a:rPr lang="ja-JP" altLang="en-US" sz="1100" dirty="0" smtClean="0">
                <a:solidFill>
                  <a:schemeClr val="tx1">
                    <a:lumMod val="85000"/>
                    <a:lumOff val="15000"/>
                  </a:schemeClr>
                </a:solidFill>
                <a:latin typeface="メイリオ" panose="020B0604030504040204" pitchFamily="50" charset="-128"/>
                <a:ea typeface="メイリオ" panose="020B0604030504040204" pitchFamily="50" charset="-128"/>
                <a:cs typeface="メイリオ" panose="020B0604030504040204" pitchFamily="50" charset="-128"/>
              </a:rPr>
              <a:t>　　子育て移住に積極的な自治体は、実際の出生率よりも高い割合が出ると考えられ</a:t>
            </a:r>
            <a:r>
              <a:rPr lang="ja-JP" altLang="en-US" sz="1100" dirty="0">
                <a:solidFill>
                  <a:schemeClr val="tx1">
                    <a:lumMod val="85000"/>
                    <a:lumOff val="15000"/>
                  </a:schemeClr>
                </a:solidFill>
                <a:latin typeface="メイリオ" panose="020B0604030504040204" pitchFamily="50" charset="-128"/>
                <a:ea typeface="メイリオ" panose="020B0604030504040204" pitchFamily="50" charset="-128"/>
                <a:cs typeface="メイリオ" panose="020B0604030504040204" pitchFamily="50" charset="-128"/>
              </a:rPr>
              <a:t>る</a:t>
            </a:r>
            <a:endParaRPr lang="en-US" altLang="ja-JP" sz="1100" dirty="0" smtClean="0">
              <a:solidFill>
                <a:schemeClr val="tx1">
                  <a:lumMod val="85000"/>
                  <a:lumOff val="15000"/>
                </a:schemeClr>
              </a:solidFill>
              <a:latin typeface="メイリオ" panose="020B0604030504040204" pitchFamily="50" charset="-128"/>
              <a:ea typeface="メイリオ" panose="020B0604030504040204" pitchFamily="50" charset="-128"/>
              <a:cs typeface="メイリオ" panose="020B0604030504040204" pitchFamily="50" charset="-128"/>
            </a:endParaRPr>
          </a:p>
          <a:p>
            <a:r>
              <a:rPr kumimoji="1" lang="ja-JP" altLang="en-US" sz="1100" dirty="0" smtClean="0">
                <a:solidFill>
                  <a:schemeClr val="tx1">
                    <a:lumMod val="85000"/>
                    <a:lumOff val="15000"/>
                  </a:schemeClr>
                </a:solidFill>
                <a:latin typeface="メイリオ" panose="020B0604030504040204" pitchFamily="50" charset="-128"/>
                <a:ea typeface="メイリオ" panose="020B0604030504040204" pitchFamily="50" charset="-128"/>
                <a:cs typeface="メイリオ" panose="020B0604030504040204" pitchFamily="50" charset="-128"/>
              </a:rPr>
              <a:t>◇その他</a:t>
            </a:r>
            <a:r>
              <a:rPr lang="ja-JP" altLang="en-US" sz="1100" dirty="0" smtClean="0">
                <a:solidFill>
                  <a:schemeClr val="tx1">
                    <a:lumMod val="85000"/>
                    <a:lumOff val="15000"/>
                  </a:schemeClr>
                </a:solidFill>
                <a:latin typeface="メイリオ" panose="020B0604030504040204" pitchFamily="50" charset="-128"/>
                <a:ea typeface="メイリオ" panose="020B0604030504040204" pitchFamily="50" charset="-128"/>
                <a:cs typeface="メイリオ" panose="020B0604030504040204" pitchFamily="50" charset="-128"/>
              </a:rPr>
              <a:t>：</a:t>
            </a:r>
            <a:endParaRPr lang="en-US" altLang="ja-JP" sz="1100" dirty="0" smtClean="0">
              <a:solidFill>
                <a:schemeClr val="tx1">
                  <a:lumMod val="85000"/>
                  <a:lumOff val="15000"/>
                </a:schemeClr>
              </a:solidFill>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1100" dirty="0">
                <a:solidFill>
                  <a:schemeClr val="tx1">
                    <a:lumMod val="85000"/>
                    <a:lumOff val="15000"/>
                  </a:schemeClr>
                </a:solidFill>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1100" dirty="0" smtClean="0">
                <a:solidFill>
                  <a:schemeClr val="tx1">
                    <a:lumMod val="85000"/>
                    <a:lumOff val="15000"/>
                  </a:schemeClr>
                </a:solidFill>
                <a:latin typeface="メイリオ" panose="020B0604030504040204" pitchFamily="50" charset="-128"/>
                <a:ea typeface="メイリオ" panose="020B0604030504040204" pitchFamily="50" charset="-128"/>
                <a:cs typeface="メイリオ" panose="020B0604030504040204" pitchFamily="50" charset="-128"/>
              </a:rPr>
              <a:t>国勢調査から直接データを得られていない市町村については、分析対象から除外した</a:t>
            </a:r>
            <a:endParaRPr lang="en-US" altLang="ja-JP" sz="1100" dirty="0" smtClean="0">
              <a:solidFill>
                <a:schemeClr val="tx1">
                  <a:lumMod val="85000"/>
                  <a:lumOff val="15000"/>
                </a:schemeClr>
              </a:solidFill>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1100" dirty="0" smtClean="0">
                <a:solidFill>
                  <a:schemeClr val="tx1">
                    <a:lumMod val="85000"/>
                    <a:lumOff val="15000"/>
                  </a:schemeClr>
                </a:solidFill>
                <a:latin typeface="メイリオ" panose="020B0604030504040204" pitchFamily="50" charset="-128"/>
                <a:ea typeface="メイリオ" panose="020B0604030504040204" pitchFamily="50" charset="-128"/>
                <a:cs typeface="メイリオ" panose="020B0604030504040204" pitchFamily="50" charset="-128"/>
              </a:rPr>
              <a:t>　合併</a:t>
            </a:r>
            <a:r>
              <a:rPr lang="ja-JP" altLang="en-US" sz="1100" dirty="0">
                <a:solidFill>
                  <a:schemeClr val="tx1">
                    <a:lumMod val="85000"/>
                    <a:lumOff val="15000"/>
                  </a:schemeClr>
                </a:solidFill>
                <a:latin typeface="メイリオ" panose="020B0604030504040204" pitchFamily="50" charset="-128"/>
                <a:ea typeface="メイリオ" panose="020B0604030504040204" pitchFamily="50" charset="-128"/>
                <a:cs typeface="メイリオ" panose="020B0604030504040204" pitchFamily="50" charset="-128"/>
              </a:rPr>
              <a:t>の影響を考慮していない（</a:t>
            </a:r>
            <a:r>
              <a:rPr lang="en-US" altLang="ja-JP" sz="1100" dirty="0">
                <a:solidFill>
                  <a:schemeClr val="tx1">
                    <a:lumMod val="85000"/>
                    <a:lumOff val="15000"/>
                  </a:schemeClr>
                </a:solidFill>
                <a:latin typeface="メイリオ" panose="020B0604030504040204" pitchFamily="50" charset="-128"/>
                <a:ea typeface="メイリオ" panose="020B0604030504040204" pitchFamily="50" charset="-128"/>
                <a:cs typeface="メイリオ" panose="020B0604030504040204" pitchFamily="50" charset="-128"/>
              </a:rPr>
              <a:t>H22-H27</a:t>
            </a:r>
            <a:r>
              <a:rPr lang="ja-JP" altLang="en-US" sz="1100" dirty="0">
                <a:solidFill>
                  <a:schemeClr val="tx1">
                    <a:lumMod val="85000"/>
                    <a:lumOff val="15000"/>
                  </a:schemeClr>
                </a:solidFill>
                <a:latin typeface="メイリオ" panose="020B0604030504040204" pitchFamily="50" charset="-128"/>
                <a:ea typeface="メイリオ" panose="020B0604030504040204" pitchFamily="50" charset="-128"/>
                <a:cs typeface="メイリオ" panose="020B0604030504040204" pitchFamily="50" charset="-128"/>
              </a:rPr>
              <a:t>間で合併によって人口が増加した市の</a:t>
            </a:r>
            <a:r>
              <a:rPr lang="en-US" altLang="ja-JP" sz="1100" dirty="0">
                <a:solidFill>
                  <a:schemeClr val="tx1">
                    <a:lumMod val="85000"/>
                    <a:lumOff val="15000"/>
                  </a:schemeClr>
                </a:solidFill>
                <a:latin typeface="メイリオ" panose="020B0604030504040204" pitchFamily="50" charset="-128"/>
                <a:ea typeface="メイリオ" panose="020B0604030504040204" pitchFamily="50" charset="-128"/>
                <a:cs typeface="メイリオ" panose="020B0604030504040204" pitchFamily="50" charset="-128"/>
              </a:rPr>
              <a:t>H22</a:t>
            </a:r>
            <a:r>
              <a:rPr lang="ja-JP" altLang="en-US" sz="1100" dirty="0">
                <a:solidFill>
                  <a:schemeClr val="tx1">
                    <a:lumMod val="85000"/>
                    <a:lumOff val="15000"/>
                  </a:schemeClr>
                </a:solidFill>
                <a:latin typeface="メイリオ" panose="020B0604030504040204" pitchFamily="50" charset="-128"/>
                <a:ea typeface="メイリオ" panose="020B0604030504040204" pitchFamily="50" charset="-128"/>
                <a:cs typeface="メイリオ" panose="020B0604030504040204" pitchFamily="50" charset="-128"/>
              </a:rPr>
              <a:t>年時点の合併前旧市町村の人口を無視している</a:t>
            </a:r>
            <a:r>
              <a:rPr lang="ja-JP" altLang="en-US" sz="1100" dirty="0" smtClean="0">
                <a:solidFill>
                  <a:schemeClr val="tx1">
                    <a:lumMod val="85000"/>
                    <a:lumOff val="15000"/>
                  </a:schemeClr>
                </a:solidFill>
                <a:latin typeface="メイリオ" panose="020B0604030504040204" pitchFamily="50" charset="-128"/>
                <a:ea typeface="メイリオ" panose="020B0604030504040204" pitchFamily="50" charset="-128"/>
                <a:cs typeface="メイリオ" panose="020B0604030504040204" pitchFamily="50" charset="-128"/>
              </a:rPr>
              <a:t>）</a:t>
            </a:r>
            <a:endParaRPr kumimoji="1" lang="ja-JP" altLang="en-US" sz="1100" dirty="0">
              <a:solidFill>
                <a:schemeClr val="tx1">
                  <a:lumMod val="85000"/>
                  <a:lumOff val="15000"/>
                </a:schemeClr>
              </a:solidFill>
              <a:latin typeface="メイリオ" panose="020B0604030504040204" pitchFamily="50" charset="-128"/>
              <a:ea typeface="メイリオ" panose="020B0604030504040204" pitchFamily="50" charset="-128"/>
              <a:cs typeface="メイリオ" panose="020B0604030504040204" pitchFamily="50" charset="-128"/>
            </a:endParaRPr>
          </a:p>
        </p:txBody>
      </p:sp>
    </p:spTree>
    <p:extLst>
      <p:ext uri="{BB962C8B-B14F-4D97-AF65-F5344CB8AC3E}">
        <p14:creationId xmlns:p14="http://schemas.microsoft.com/office/powerpoint/2010/main" val="331022279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図 9"/>
          <p:cNvPicPr>
            <a:picLocks noChangeAspect="1"/>
          </p:cNvPicPr>
          <p:nvPr/>
        </p:nvPicPr>
        <p:blipFill>
          <a:blip r:embed="rId2"/>
          <a:stretch>
            <a:fillRect/>
          </a:stretch>
        </p:blipFill>
        <p:spPr>
          <a:xfrm>
            <a:off x="1173481" y="2230123"/>
            <a:ext cx="7086599" cy="4627877"/>
          </a:xfrm>
          <a:prstGeom prst="rect">
            <a:avLst/>
          </a:prstGeom>
        </p:spPr>
      </p:pic>
      <p:sp>
        <p:nvSpPr>
          <p:cNvPr id="2" name="タイトル 1"/>
          <p:cNvSpPr>
            <a:spLocks noGrp="1"/>
          </p:cNvSpPr>
          <p:nvPr>
            <p:ph type="title"/>
          </p:nvPr>
        </p:nvSpPr>
        <p:spPr/>
        <p:txBody>
          <a:bodyPr/>
          <a:lstStyle/>
          <a:p>
            <a:r>
              <a:rPr lang="ja-JP" altLang="en-US" dirty="0" smtClean="0"/>
              <a:t>人口増減率</a:t>
            </a:r>
            <a:r>
              <a:rPr lang="en-US" altLang="ja-JP" dirty="0" smtClean="0"/>
              <a:t>×</a:t>
            </a:r>
            <a:r>
              <a:rPr lang="ja-JP" altLang="en-US" dirty="0" smtClean="0"/>
              <a:t>出生係数　</a:t>
            </a:r>
            <a:r>
              <a:rPr lang="en-US" altLang="ja-JP" dirty="0" smtClean="0"/>
              <a:t>20-39</a:t>
            </a:r>
            <a:r>
              <a:rPr lang="ja-JP" altLang="en-US" dirty="0" smtClean="0"/>
              <a:t>歳　全国の市と特別区</a:t>
            </a:r>
            <a:endParaRPr kumimoji="1" lang="ja-JP" altLang="en-US" dirty="0"/>
          </a:p>
        </p:txBody>
      </p:sp>
      <p:sp>
        <p:nvSpPr>
          <p:cNvPr id="3" name="コンテンツ プレースホルダー 2"/>
          <p:cNvSpPr>
            <a:spLocks noGrp="1"/>
          </p:cNvSpPr>
          <p:nvPr>
            <p:ph idx="1"/>
          </p:nvPr>
        </p:nvSpPr>
        <p:spPr/>
        <p:txBody>
          <a:bodyPr/>
          <a:lstStyle/>
          <a:p>
            <a:r>
              <a:rPr kumimoji="1" lang="ja-JP" altLang="en-US" dirty="0" smtClean="0"/>
              <a:t>市と特別区単位で分析した場合、人口増減率と出生係数の間に関連性はほとんどありません。</a:t>
            </a:r>
            <a:endParaRPr kumimoji="1" lang="en-US" altLang="ja-JP" dirty="0" smtClean="0"/>
          </a:p>
          <a:p>
            <a:pPr lvl="1"/>
            <a:r>
              <a:rPr lang="ja-JP" altLang="en-US" dirty="0"/>
              <a:t>当該散布図は</a:t>
            </a:r>
            <a:r>
              <a:rPr lang="ja-JP" altLang="en-US" dirty="0" smtClean="0"/>
              <a:t>、人口１万人未満の市も、人口数百万人の大都市も同じ</a:t>
            </a:r>
            <a:r>
              <a:rPr lang="ja-JP" altLang="en-US" dirty="0"/>
              <a:t>１単位として作成しています。そのため、全国平均値が全ての点の真ん中に来ません。</a:t>
            </a:r>
          </a:p>
        </p:txBody>
      </p:sp>
      <p:sp>
        <p:nvSpPr>
          <p:cNvPr id="4" name="スライド番号プレースホルダー 3"/>
          <p:cNvSpPr>
            <a:spLocks noGrp="1"/>
          </p:cNvSpPr>
          <p:nvPr>
            <p:ph type="sldNum" sz="quarter" idx="12"/>
          </p:nvPr>
        </p:nvSpPr>
        <p:spPr/>
        <p:txBody>
          <a:bodyPr/>
          <a:lstStyle/>
          <a:p>
            <a:fld id="{32561E9F-1250-4501-B953-B78836680886}" type="slidenum">
              <a:rPr lang="ja-JP" altLang="en-US" smtClean="0"/>
              <a:pPr/>
              <a:t>12</a:t>
            </a:fld>
            <a:endParaRPr lang="ja-JP" altLang="en-US" dirty="0"/>
          </a:p>
        </p:txBody>
      </p:sp>
      <p:graphicFrame>
        <p:nvGraphicFramePr>
          <p:cNvPr id="5" name="表 4"/>
          <p:cNvGraphicFramePr>
            <a:graphicFrameLocks noGrp="1"/>
          </p:cNvGraphicFramePr>
          <p:nvPr>
            <p:extLst>
              <p:ext uri="{D42A27DB-BD31-4B8C-83A1-F6EECF244321}">
                <p14:modId xmlns:p14="http://schemas.microsoft.com/office/powerpoint/2010/main" val="3610593235"/>
              </p:ext>
            </p:extLst>
          </p:nvPr>
        </p:nvGraphicFramePr>
        <p:xfrm>
          <a:off x="7314565" y="2230123"/>
          <a:ext cx="1631950" cy="2202180"/>
        </p:xfrm>
        <a:graphic>
          <a:graphicData uri="http://schemas.openxmlformats.org/drawingml/2006/table">
            <a:tbl>
              <a:tblPr>
                <a:tableStyleId>{5C22544A-7EE6-4342-B048-85BDC9FD1C3A}</a:tableStyleId>
              </a:tblPr>
              <a:tblGrid>
                <a:gridCol w="552450"/>
                <a:gridCol w="1079500"/>
              </a:tblGrid>
              <a:tr h="171450">
                <a:tc gridSpan="2">
                  <a:txBody>
                    <a:bodyPr/>
                    <a:lstStyle/>
                    <a:p>
                      <a:pPr algn="l" fontAlgn="ctr"/>
                      <a:r>
                        <a:rPr lang="ja-JP" altLang="en-US" sz="1000" b="0" i="0" u="none" strike="noStrike" dirty="0" smtClean="0">
                          <a:solidFill>
                            <a:srgbClr val="000000"/>
                          </a:solidFill>
                          <a:effectLst/>
                          <a:latin typeface="メイリオ" panose="020B0604030504040204" pitchFamily="50" charset="-128"/>
                          <a:ea typeface="メイリオ" panose="020B0604030504040204" pitchFamily="50" charset="-128"/>
                          <a:cs typeface="メイリオ" panose="020B0604030504040204" pitchFamily="50" charset="-128"/>
                        </a:rPr>
                        <a:t>◇男女人口移動率トップ</a:t>
                      </a:r>
                      <a:r>
                        <a:rPr lang="en-US" altLang="ja-JP" sz="1000" b="0" i="0" u="none" strike="noStrike" dirty="0" smtClean="0">
                          <a:solidFill>
                            <a:srgbClr val="000000"/>
                          </a:solidFill>
                          <a:effectLst/>
                          <a:latin typeface="メイリオ" panose="020B0604030504040204" pitchFamily="50" charset="-128"/>
                          <a:ea typeface="メイリオ" panose="020B0604030504040204" pitchFamily="50" charset="-128"/>
                          <a:cs typeface="メイリオ" panose="020B0604030504040204" pitchFamily="50" charset="-128"/>
                        </a:rPr>
                        <a:t>10</a:t>
                      </a:r>
                      <a:endParaRPr lang="en-US" altLang="ja-JP" sz="1000" b="0" i="0" u="none" strike="noStrike" dirty="0">
                        <a:solidFill>
                          <a:srgbClr val="000000"/>
                        </a:solidFill>
                        <a:effectLst/>
                        <a:latin typeface="メイリオ" panose="020B0604030504040204" pitchFamily="50" charset="-128"/>
                        <a:ea typeface="メイリオ" panose="020B0604030504040204" pitchFamily="50" charset="-128"/>
                        <a:cs typeface="メイリオ" panose="020B0604030504040204" pitchFamily="50" charset="-128"/>
                      </a:endParaRPr>
                    </a:p>
                  </a:txBody>
                  <a:tcPr marL="9525" marR="9525" marT="9525" marB="0" anchor="ctr">
                    <a:lnL w="12700" cmpd="sng">
                      <a:noFill/>
                    </a:lnL>
                    <a:lnR w="12700" cmpd="sng">
                      <a:noFill/>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pPr algn="l" fontAlgn="ctr"/>
                      <a:endParaRPr lang="ja-JP" altLang="en-US" sz="1100" b="0" i="0" u="none" strike="noStrike" dirty="0">
                        <a:solidFill>
                          <a:srgbClr val="000000"/>
                        </a:solidFill>
                        <a:effectLst/>
                        <a:latin typeface="メイリオ" panose="020B0604030504040204" pitchFamily="50" charset="-128"/>
                        <a:ea typeface="メイリオ" panose="020B0604030504040204" pitchFamily="50" charset="-128"/>
                        <a:cs typeface="メイリオ" panose="020B0604030504040204" pitchFamily="50" charset="-128"/>
                      </a:endParaRPr>
                    </a:p>
                  </a:txBody>
                  <a:tcPr marL="9525" marR="9525" marT="9525" marB="0" anchor="ctr"/>
                </a:tc>
              </a:tr>
              <a:tr h="171450">
                <a:tc>
                  <a:txBody>
                    <a:bodyPr/>
                    <a:lstStyle/>
                    <a:p>
                      <a:pPr algn="l" fontAlgn="ctr"/>
                      <a:r>
                        <a:rPr lang="ja-JP" altLang="en-US" sz="1050" b="0" i="0" u="none" strike="noStrike" dirty="0" smtClean="0">
                          <a:solidFill>
                            <a:schemeClr val="dk1"/>
                          </a:solidFill>
                          <a:effectLst/>
                          <a:latin typeface="メイリオ" panose="020B0604030504040204" pitchFamily="50" charset="-128"/>
                          <a:ea typeface="メイリオ" panose="020B0604030504040204" pitchFamily="50" charset="-128"/>
                          <a:cs typeface="メイリオ" panose="020B0604030504040204" pitchFamily="50" charset="-128"/>
                        </a:rPr>
                        <a:t>愛知県</a:t>
                      </a:r>
                      <a:endParaRPr lang="en-US" altLang="ja-JP" sz="1050" b="0" i="0" u="none" strike="noStrike" dirty="0">
                        <a:solidFill>
                          <a:srgbClr val="000000"/>
                        </a:solidFill>
                        <a:effectLst/>
                        <a:latin typeface="メイリオ" panose="020B0604030504040204" pitchFamily="50" charset="-128"/>
                        <a:ea typeface="メイリオ" panose="020B0604030504040204" pitchFamily="50" charset="-128"/>
                        <a:cs typeface="メイリオ" panose="020B0604030504040204" pitchFamily="50" charset="-128"/>
                      </a:endParaRPr>
                    </a:p>
                  </a:txBody>
                  <a:tcPr marL="9525" marR="9525" marT="9525" marB="0"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fontAlgn="ctr"/>
                      <a:r>
                        <a:rPr lang="ja-JP" altLang="en-US" sz="1050" u="none" strike="noStrike" dirty="0" smtClean="0">
                          <a:effectLst/>
                          <a:latin typeface="メイリオ" panose="020B0604030504040204" pitchFamily="50" charset="-128"/>
                          <a:ea typeface="メイリオ" panose="020B0604030504040204" pitchFamily="50" charset="-128"/>
                          <a:cs typeface="メイリオ" panose="020B0604030504040204" pitchFamily="50" charset="-128"/>
                        </a:rPr>
                        <a:t>西尾市</a:t>
                      </a:r>
                      <a:endParaRPr lang="en-US" altLang="ja-JP" sz="1050" u="none" strike="noStrike" dirty="0" smtClean="0">
                        <a:effectLst/>
                        <a:latin typeface="メイリオ" panose="020B0604030504040204" pitchFamily="50" charset="-128"/>
                        <a:ea typeface="メイリオ" panose="020B0604030504040204" pitchFamily="50" charset="-128"/>
                        <a:cs typeface="メイリオ" panose="020B0604030504040204" pitchFamily="50" charset="-128"/>
                      </a:endParaRPr>
                    </a:p>
                    <a:p>
                      <a:pPr algn="l" fontAlgn="ctr"/>
                      <a:r>
                        <a:rPr lang="ja-JP" altLang="en-US" sz="1050" u="none" strike="noStrike" dirty="0" smtClean="0">
                          <a:effectLst/>
                          <a:latin typeface="メイリオ" panose="020B0604030504040204" pitchFamily="50" charset="-128"/>
                          <a:ea typeface="メイリオ" panose="020B0604030504040204" pitchFamily="50" charset="-128"/>
                          <a:cs typeface="メイリオ" panose="020B0604030504040204" pitchFamily="50" charset="-128"/>
                        </a:rPr>
                        <a:t>（合併自治体）</a:t>
                      </a:r>
                      <a:endParaRPr lang="ja-JP" altLang="en-US" sz="1050" b="0" i="0" u="none" strike="noStrike" dirty="0">
                        <a:solidFill>
                          <a:srgbClr val="000000"/>
                        </a:solidFill>
                        <a:effectLst/>
                        <a:latin typeface="メイリオ" panose="020B0604030504040204" pitchFamily="50" charset="-128"/>
                        <a:ea typeface="メイリオ" panose="020B0604030504040204" pitchFamily="50" charset="-128"/>
                        <a:cs typeface="メイリオ" panose="020B0604030504040204" pitchFamily="50" charset="-128"/>
                      </a:endParaRPr>
                    </a:p>
                  </a:txBody>
                  <a:tcPr marL="9525" marR="9525" marT="9525" marB="0"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r h="171450">
                <a:tc>
                  <a:txBody>
                    <a:bodyPr/>
                    <a:lstStyle/>
                    <a:p>
                      <a:pPr algn="l" fontAlgn="ctr"/>
                      <a:r>
                        <a:rPr lang="ja-JP" altLang="en-US" sz="1050" b="0" i="0" u="none" strike="noStrike" dirty="0" smtClean="0">
                          <a:solidFill>
                            <a:srgbClr val="000000"/>
                          </a:solidFill>
                          <a:effectLst/>
                          <a:latin typeface="メイリオ" panose="020B0604030504040204" pitchFamily="50" charset="-128"/>
                          <a:ea typeface="メイリオ" panose="020B0604030504040204" pitchFamily="50" charset="-128"/>
                          <a:cs typeface="メイリオ" panose="020B0604030504040204" pitchFamily="50" charset="-128"/>
                        </a:rPr>
                        <a:t>東京都</a:t>
                      </a:r>
                      <a:endParaRPr lang="en-US" altLang="ja-JP" sz="1050" b="0" i="0" u="none" strike="noStrike" dirty="0">
                        <a:solidFill>
                          <a:srgbClr val="000000"/>
                        </a:solidFill>
                        <a:effectLst/>
                        <a:latin typeface="メイリオ" panose="020B0604030504040204" pitchFamily="50" charset="-128"/>
                        <a:ea typeface="メイリオ" panose="020B0604030504040204" pitchFamily="50" charset="-128"/>
                        <a:cs typeface="メイリオ" panose="020B0604030504040204" pitchFamily="50" charset="-128"/>
                      </a:endParaRPr>
                    </a:p>
                  </a:txBody>
                  <a:tcPr marL="9525" marR="9525" marT="9525" marB="0"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fontAlgn="ctr"/>
                      <a:r>
                        <a:rPr lang="ja-JP" altLang="en-US" sz="1050" b="0" i="0" u="none" strike="noStrike">
                          <a:solidFill>
                            <a:srgbClr val="000000"/>
                          </a:solidFill>
                          <a:effectLst/>
                          <a:latin typeface="メイリオ" panose="020B0604030504040204" pitchFamily="50" charset="-128"/>
                          <a:ea typeface="メイリオ" panose="020B0604030504040204" pitchFamily="50" charset="-128"/>
                          <a:cs typeface="メイリオ" panose="020B0604030504040204" pitchFamily="50" charset="-128"/>
                        </a:rPr>
                        <a:t>港区</a:t>
                      </a:r>
                    </a:p>
                  </a:txBody>
                  <a:tcPr marL="9525" marR="9525" marT="9525" marB="0"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r h="171450">
                <a:tc>
                  <a:txBody>
                    <a:bodyPr/>
                    <a:lstStyle/>
                    <a:p>
                      <a:pPr algn="l" fontAlgn="ctr"/>
                      <a:r>
                        <a:rPr lang="ja-JP" altLang="en-US" sz="1050" b="0" i="0" u="none" strike="noStrike" dirty="0" smtClean="0">
                          <a:solidFill>
                            <a:schemeClr val="dk1"/>
                          </a:solidFill>
                          <a:effectLst/>
                          <a:latin typeface="メイリオ" panose="020B0604030504040204" pitchFamily="50" charset="-128"/>
                          <a:ea typeface="メイリオ" panose="020B0604030504040204" pitchFamily="50" charset="-128"/>
                          <a:cs typeface="メイリオ" panose="020B0604030504040204" pitchFamily="50" charset="-128"/>
                        </a:rPr>
                        <a:t>東京都</a:t>
                      </a:r>
                      <a:endParaRPr lang="en-US" altLang="ja-JP" sz="1050" b="0" i="0" u="none" strike="noStrike" dirty="0">
                        <a:solidFill>
                          <a:srgbClr val="000000"/>
                        </a:solidFill>
                        <a:effectLst/>
                        <a:latin typeface="メイリオ" panose="020B0604030504040204" pitchFamily="50" charset="-128"/>
                        <a:ea typeface="メイリオ" panose="020B0604030504040204" pitchFamily="50" charset="-128"/>
                        <a:cs typeface="メイリオ" panose="020B0604030504040204" pitchFamily="50" charset="-128"/>
                      </a:endParaRPr>
                    </a:p>
                  </a:txBody>
                  <a:tcPr marL="9525" marR="9525" marT="9525" marB="0"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fontAlgn="ctr"/>
                      <a:r>
                        <a:rPr lang="ja-JP" altLang="en-US" sz="1050" b="0" i="0" u="none" strike="noStrike">
                          <a:solidFill>
                            <a:srgbClr val="000000"/>
                          </a:solidFill>
                          <a:effectLst/>
                          <a:latin typeface="メイリオ" panose="020B0604030504040204" pitchFamily="50" charset="-128"/>
                          <a:ea typeface="メイリオ" panose="020B0604030504040204" pitchFamily="50" charset="-128"/>
                          <a:cs typeface="メイリオ" panose="020B0604030504040204" pitchFamily="50" charset="-128"/>
                        </a:rPr>
                        <a:t>中央区</a:t>
                      </a:r>
                    </a:p>
                  </a:txBody>
                  <a:tcPr marL="9525" marR="9525" marT="9525" marB="0"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r h="171450">
                <a:tc>
                  <a:txBody>
                    <a:bodyPr/>
                    <a:lstStyle/>
                    <a:p>
                      <a:pPr algn="l" fontAlgn="ctr"/>
                      <a:r>
                        <a:rPr lang="ja-JP" altLang="en-US" sz="1050" b="0" i="0" u="none" strike="noStrike" dirty="0" smtClean="0">
                          <a:solidFill>
                            <a:schemeClr val="dk1"/>
                          </a:solidFill>
                          <a:effectLst/>
                          <a:latin typeface="メイリオ" panose="020B0604030504040204" pitchFamily="50" charset="-128"/>
                          <a:ea typeface="メイリオ" panose="020B0604030504040204" pitchFamily="50" charset="-128"/>
                          <a:cs typeface="メイリオ" panose="020B0604030504040204" pitchFamily="50" charset="-128"/>
                        </a:rPr>
                        <a:t>東京都</a:t>
                      </a:r>
                      <a:endParaRPr lang="en-US" altLang="ja-JP" sz="1050" b="0" i="0" u="none" strike="noStrike" dirty="0">
                        <a:solidFill>
                          <a:srgbClr val="000000"/>
                        </a:solidFill>
                        <a:effectLst/>
                        <a:latin typeface="メイリオ" panose="020B0604030504040204" pitchFamily="50" charset="-128"/>
                        <a:ea typeface="メイリオ" panose="020B0604030504040204" pitchFamily="50" charset="-128"/>
                        <a:cs typeface="メイリオ" panose="020B0604030504040204" pitchFamily="50" charset="-128"/>
                      </a:endParaRPr>
                    </a:p>
                  </a:txBody>
                  <a:tcPr marL="9525" marR="9525" marT="9525" marB="0"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fontAlgn="ctr"/>
                      <a:r>
                        <a:rPr lang="ja-JP" altLang="en-US" sz="1050" b="0" i="0" u="none" strike="noStrike">
                          <a:solidFill>
                            <a:srgbClr val="000000"/>
                          </a:solidFill>
                          <a:effectLst/>
                          <a:latin typeface="メイリオ" panose="020B0604030504040204" pitchFamily="50" charset="-128"/>
                          <a:ea typeface="メイリオ" panose="020B0604030504040204" pitchFamily="50" charset="-128"/>
                          <a:cs typeface="メイリオ" panose="020B0604030504040204" pitchFamily="50" charset="-128"/>
                        </a:rPr>
                        <a:t>台東区</a:t>
                      </a:r>
                    </a:p>
                  </a:txBody>
                  <a:tcPr marL="9525" marR="9525" marT="9525" marB="0"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r h="171450">
                <a:tc>
                  <a:txBody>
                    <a:bodyPr/>
                    <a:lstStyle/>
                    <a:p>
                      <a:pPr algn="l" fontAlgn="ctr"/>
                      <a:r>
                        <a:rPr lang="ja-JP" altLang="en-US" sz="1050" b="0" i="0" u="none" strike="noStrike" dirty="0" smtClean="0">
                          <a:solidFill>
                            <a:schemeClr val="dk1"/>
                          </a:solidFill>
                          <a:effectLst/>
                          <a:latin typeface="メイリオ" panose="020B0604030504040204" pitchFamily="50" charset="-128"/>
                          <a:ea typeface="メイリオ" panose="020B0604030504040204" pitchFamily="50" charset="-128"/>
                          <a:cs typeface="メイリオ" panose="020B0604030504040204" pitchFamily="50" charset="-128"/>
                        </a:rPr>
                        <a:t>東京都</a:t>
                      </a:r>
                      <a:endParaRPr lang="en-US" altLang="ja-JP" sz="1050" b="0" i="0" u="none" strike="noStrike" dirty="0">
                        <a:solidFill>
                          <a:srgbClr val="000000"/>
                        </a:solidFill>
                        <a:effectLst/>
                        <a:latin typeface="メイリオ" panose="020B0604030504040204" pitchFamily="50" charset="-128"/>
                        <a:ea typeface="メイリオ" panose="020B0604030504040204" pitchFamily="50" charset="-128"/>
                        <a:cs typeface="メイリオ" panose="020B0604030504040204" pitchFamily="50" charset="-128"/>
                      </a:endParaRPr>
                    </a:p>
                  </a:txBody>
                  <a:tcPr marL="9525" marR="9525" marT="9525" marB="0"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fontAlgn="ctr"/>
                      <a:r>
                        <a:rPr lang="ja-JP" altLang="en-US" sz="1050" b="0" i="0" u="none" strike="noStrike">
                          <a:solidFill>
                            <a:srgbClr val="000000"/>
                          </a:solidFill>
                          <a:effectLst/>
                          <a:latin typeface="メイリオ" panose="020B0604030504040204" pitchFamily="50" charset="-128"/>
                          <a:ea typeface="メイリオ" panose="020B0604030504040204" pitchFamily="50" charset="-128"/>
                          <a:cs typeface="メイリオ" panose="020B0604030504040204" pitchFamily="50" charset="-128"/>
                        </a:rPr>
                        <a:t>杉並区</a:t>
                      </a:r>
                    </a:p>
                  </a:txBody>
                  <a:tcPr marL="9525" marR="9525" marT="9525" marB="0"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r h="171450">
                <a:tc>
                  <a:txBody>
                    <a:bodyPr/>
                    <a:lstStyle/>
                    <a:p>
                      <a:pPr algn="l" fontAlgn="ctr"/>
                      <a:r>
                        <a:rPr lang="ja-JP" altLang="en-US" sz="1050" b="0" i="0" u="none" strike="noStrike" dirty="0" smtClean="0">
                          <a:solidFill>
                            <a:schemeClr val="dk1"/>
                          </a:solidFill>
                          <a:effectLst/>
                          <a:latin typeface="メイリオ" panose="020B0604030504040204" pitchFamily="50" charset="-128"/>
                          <a:ea typeface="メイリオ" panose="020B0604030504040204" pitchFamily="50" charset="-128"/>
                          <a:cs typeface="メイリオ" panose="020B0604030504040204" pitchFamily="50" charset="-128"/>
                        </a:rPr>
                        <a:t>東京都</a:t>
                      </a:r>
                      <a:endParaRPr lang="en-US" altLang="ja-JP" sz="1050" b="0" i="0" u="none" strike="noStrike" dirty="0">
                        <a:solidFill>
                          <a:srgbClr val="000000"/>
                        </a:solidFill>
                        <a:effectLst/>
                        <a:latin typeface="メイリオ" panose="020B0604030504040204" pitchFamily="50" charset="-128"/>
                        <a:ea typeface="メイリオ" panose="020B0604030504040204" pitchFamily="50" charset="-128"/>
                        <a:cs typeface="メイリオ" panose="020B0604030504040204" pitchFamily="50" charset="-128"/>
                      </a:endParaRPr>
                    </a:p>
                  </a:txBody>
                  <a:tcPr marL="9525" marR="9525" marT="9525" marB="0"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fontAlgn="ctr"/>
                      <a:r>
                        <a:rPr lang="ja-JP" altLang="en-US" sz="1050" b="0" i="0" u="none" strike="noStrike">
                          <a:solidFill>
                            <a:srgbClr val="000000"/>
                          </a:solidFill>
                          <a:effectLst/>
                          <a:latin typeface="メイリオ" panose="020B0604030504040204" pitchFamily="50" charset="-128"/>
                          <a:ea typeface="メイリオ" panose="020B0604030504040204" pitchFamily="50" charset="-128"/>
                          <a:cs typeface="メイリオ" panose="020B0604030504040204" pitchFamily="50" charset="-128"/>
                        </a:rPr>
                        <a:t>千代田区</a:t>
                      </a:r>
                    </a:p>
                  </a:txBody>
                  <a:tcPr marL="9525" marR="9525" marT="9525" marB="0"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r h="171450">
                <a:tc>
                  <a:txBody>
                    <a:bodyPr/>
                    <a:lstStyle/>
                    <a:p>
                      <a:pPr algn="l" fontAlgn="ctr"/>
                      <a:r>
                        <a:rPr lang="ja-JP" altLang="en-US" sz="1050" b="0" i="0" u="none" strike="noStrike" dirty="0" smtClean="0">
                          <a:solidFill>
                            <a:schemeClr val="dk1"/>
                          </a:solidFill>
                          <a:effectLst/>
                          <a:latin typeface="メイリオ" panose="020B0604030504040204" pitchFamily="50" charset="-128"/>
                          <a:ea typeface="メイリオ" panose="020B0604030504040204" pitchFamily="50" charset="-128"/>
                          <a:cs typeface="メイリオ" panose="020B0604030504040204" pitchFamily="50" charset="-128"/>
                        </a:rPr>
                        <a:t>東京都</a:t>
                      </a:r>
                      <a:endParaRPr lang="en-US" altLang="ja-JP" sz="1050" b="0" i="0" u="none" strike="noStrike" dirty="0">
                        <a:solidFill>
                          <a:srgbClr val="000000"/>
                        </a:solidFill>
                        <a:effectLst/>
                        <a:latin typeface="メイリオ" panose="020B0604030504040204" pitchFamily="50" charset="-128"/>
                        <a:ea typeface="メイリオ" panose="020B0604030504040204" pitchFamily="50" charset="-128"/>
                        <a:cs typeface="メイリオ" panose="020B0604030504040204" pitchFamily="50" charset="-128"/>
                      </a:endParaRPr>
                    </a:p>
                  </a:txBody>
                  <a:tcPr marL="9525" marR="9525" marT="9525" marB="0"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fontAlgn="ctr"/>
                      <a:r>
                        <a:rPr lang="ja-JP" altLang="en-US" sz="1050" b="0" i="0" u="none" strike="noStrike">
                          <a:solidFill>
                            <a:srgbClr val="000000"/>
                          </a:solidFill>
                          <a:effectLst/>
                          <a:latin typeface="メイリオ" panose="020B0604030504040204" pitchFamily="50" charset="-128"/>
                          <a:ea typeface="メイリオ" panose="020B0604030504040204" pitchFamily="50" charset="-128"/>
                          <a:cs typeface="メイリオ" panose="020B0604030504040204" pitchFamily="50" charset="-128"/>
                        </a:rPr>
                        <a:t>渋谷区</a:t>
                      </a:r>
                    </a:p>
                  </a:txBody>
                  <a:tcPr marL="9525" marR="9525" marT="9525" marB="0"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r h="171450">
                <a:tc>
                  <a:txBody>
                    <a:bodyPr/>
                    <a:lstStyle/>
                    <a:p>
                      <a:pPr algn="l" fontAlgn="ctr"/>
                      <a:r>
                        <a:rPr lang="ja-JP" altLang="en-US" sz="1050" b="0" i="0" u="none" strike="noStrike" dirty="0" smtClean="0">
                          <a:solidFill>
                            <a:schemeClr val="dk1"/>
                          </a:solidFill>
                          <a:effectLst/>
                          <a:latin typeface="メイリオ" panose="020B0604030504040204" pitchFamily="50" charset="-128"/>
                          <a:ea typeface="メイリオ" panose="020B0604030504040204" pitchFamily="50" charset="-128"/>
                          <a:cs typeface="メイリオ" panose="020B0604030504040204" pitchFamily="50" charset="-128"/>
                        </a:rPr>
                        <a:t>東京都</a:t>
                      </a:r>
                      <a:endParaRPr lang="en-US" altLang="ja-JP" sz="1050" b="0" i="0" u="none" strike="noStrike" dirty="0">
                        <a:solidFill>
                          <a:srgbClr val="000000"/>
                        </a:solidFill>
                        <a:effectLst/>
                        <a:latin typeface="メイリオ" panose="020B0604030504040204" pitchFamily="50" charset="-128"/>
                        <a:ea typeface="メイリオ" panose="020B0604030504040204" pitchFamily="50" charset="-128"/>
                        <a:cs typeface="メイリオ" panose="020B0604030504040204" pitchFamily="50" charset="-128"/>
                      </a:endParaRPr>
                    </a:p>
                  </a:txBody>
                  <a:tcPr marL="9525" marR="9525" marT="9525" marB="0"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fontAlgn="ctr"/>
                      <a:r>
                        <a:rPr lang="ja-JP" altLang="en-US" sz="1050" b="0" i="0" u="none" strike="noStrike">
                          <a:solidFill>
                            <a:srgbClr val="000000"/>
                          </a:solidFill>
                          <a:effectLst/>
                          <a:latin typeface="メイリオ" panose="020B0604030504040204" pitchFamily="50" charset="-128"/>
                          <a:ea typeface="メイリオ" panose="020B0604030504040204" pitchFamily="50" charset="-128"/>
                          <a:cs typeface="メイリオ" panose="020B0604030504040204" pitchFamily="50" charset="-128"/>
                        </a:rPr>
                        <a:t>目黒区</a:t>
                      </a:r>
                    </a:p>
                  </a:txBody>
                  <a:tcPr marL="9525" marR="9525" marT="9525" marB="0"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r h="171450">
                <a:tc>
                  <a:txBody>
                    <a:bodyPr/>
                    <a:lstStyle/>
                    <a:p>
                      <a:pPr algn="l" fontAlgn="ctr"/>
                      <a:r>
                        <a:rPr lang="ja-JP" altLang="en-US" sz="1050" b="0" i="0" u="none" strike="noStrike" dirty="0" smtClean="0">
                          <a:solidFill>
                            <a:schemeClr val="dk1"/>
                          </a:solidFill>
                          <a:effectLst/>
                          <a:latin typeface="メイリオ" panose="020B0604030504040204" pitchFamily="50" charset="-128"/>
                          <a:ea typeface="メイリオ" panose="020B0604030504040204" pitchFamily="50" charset="-128"/>
                          <a:cs typeface="メイリオ" panose="020B0604030504040204" pitchFamily="50" charset="-128"/>
                        </a:rPr>
                        <a:t>東京都</a:t>
                      </a:r>
                      <a:endParaRPr lang="en-US" altLang="ja-JP" sz="1050" b="0" i="0" u="none" strike="noStrike" dirty="0">
                        <a:solidFill>
                          <a:srgbClr val="000000"/>
                        </a:solidFill>
                        <a:effectLst/>
                        <a:latin typeface="メイリオ" panose="020B0604030504040204" pitchFamily="50" charset="-128"/>
                        <a:ea typeface="メイリオ" panose="020B0604030504040204" pitchFamily="50" charset="-128"/>
                        <a:cs typeface="メイリオ" panose="020B0604030504040204" pitchFamily="50" charset="-128"/>
                      </a:endParaRPr>
                    </a:p>
                  </a:txBody>
                  <a:tcPr marL="9525" marR="9525" marT="9525" marB="0"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fontAlgn="ctr"/>
                      <a:r>
                        <a:rPr lang="ja-JP" altLang="en-US" sz="1050" b="0" i="0" u="none" strike="noStrike">
                          <a:solidFill>
                            <a:srgbClr val="000000"/>
                          </a:solidFill>
                          <a:effectLst/>
                          <a:latin typeface="メイリオ" panose="020B0604030504040204" pitchFamily="50" charset="-128"/>
                          <a:ea typeface="メイリオ" panose="020B0604030504040204" pitchFamily="50" charset="-128"/>
                          <a:cs typeface="メイリオ" panose="020B0604030504040204" pitchFamily="50" charset="-128"/>
                        </a:rPr>
                        <a:t>江東区</a:t>
                      </a:r>
                    </a:p>
                  </a:txBody>
                  <a:tcPr marL="9525" marR="9525" marT="9525" marB="0"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r h="171450">
                <a:tc>
                  <a:txBody>
                    <a:bodyPr/>
                    <a:lstStyle/>
                    <a:p>
                      <a:pPr algn="l" fontAlgn="ctr"/>
                      <a:r>
                        <a:rPr lang="ja-JP" altLang="en-US" sz="1050" b="0" i="0" u="none" strike="noStrike" dirty="0" smtClean="0">
                          <a:solidFill>
                            <a:schemeClr val="dk1"/>
                          </a:solidFill>
                          <a:effectLst/>
                          <a:latin typeface="メイリオ" panose="020B0604030504040204" pitchFamily="50" charset="-128"/>
                          <a:ea typeface="メイリオ" panose="020B0604030504040204" pitchFamily="50" charset="-128"/>
                          <a:cs typeface="メイリオ" panose="020B0604030504040204" pitchFamily="50" charset="-128"/>
                        </a:rPr>
                        <a:t>島根県</a:t>
                      </a:r>
                      <a:endParaRPr lang="en-US" altLang="ja-JP" sz="1050" b="0" i="0" u="none" strike="noStrike" dirty="0">
                        <a:solidFill>
                          <a:srgbClr val="000000"/>
                        </a:solidFill>
                        <a:effectLst/>
                        <a:latin typeface="メイリオ" panose="020B0604030504040204" pitchFamily="50" charset="-128"/>
                        <a:ea typeface="メイリオ" panose="020B0604030504040204" pitchFamily="50" charset="-128"/>
                        <a:cs typeface="メイリオ" panose="020B0604030504040204" pitchFamily="50" charset="-128"/>
                      </a:endParaRPr>
                    </a:p>
                  </a:txBody>
                  <a:tcPr marL="9525" marR="9525" marT="9525" marB="0"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fontAlgn="ctr"/>
                      <a:r>
                        <a:rPr lang="ja-JP" altLang="en-US" sz="1050" b="0" i="0" u="none" strike="noStrike" dirty="0" smtClean="0">
                          <a:solidFill>
                            <a:srgbClr val="000000"/>
                          </a:solidFill>
                          <a:effectLst/>
                          <a:latin typeface="メイリオ" panose="020B0604030504040204" pitchFamily="50" charset="-128"/>
                          <a:ea typeface="メイリオ" panose="020B0604030504040204" pitchFamily="50" charset="-128"/>
                          <a:cs typeface="メイリオ" panose="020B0604030504040204" pitchFamily="50" charset="-128"/>
                        </a:rPr>
                        <a:t>出雲市</a:t>
                      </a:r>
                      <a:endParaRPr lang="en-US" altLang="ja-JP" sz="1050" b="0" i="0" u="none" strike="noStrike" dirty="0" smtClean="0">
                        <a:solidFill>
                          <a:srgbClr val="000000"/>
                        </a:solidFill>
                        <a:effectLst/>
                        <a:latin typeface="メイリオ" panose="020B0604030504040204" pitchFamily="50" charset="-128"/>
                        <a:ea typeface="メイリオ" panose="020B0604030504040204" pitchFamily="50" charset="-128"/>
                        <a:cs typeface="メイリオ" panose="020B0604030504040204" pitchFamily="50" charset="-128"/>
                      </a:endParaRPr>
                    </a:p>
                    <a:p>
                      <a:pPr algn="l" fontAlgn="ctr"/>
                      <a:r>
                        <a:rPr lang="ja-JP" altLang="en-US" sz="1050" b="0" i="0" u="none" strike="noStrike" dirty="0" smtClean="0">
                          <a:solidFill>
                            <a:srgbClr val="000000"/>
                          </a:solidFill>
                          <a:effectLst/>
                          <a:latin typeface="メイリオ" panose="020B0604030504040204" pitchFamily="50" charset="-128"/>
                          <a:ea typeface="メイリオ" panose="020B0604030504040204" pitchFamily="50" charset="-128"/>
                          <a:cs typeface="メイリオ" panose="020B0604030504040204" pitchFamily="50" charset="-128"/>
                        </a:rPr>
                        <a:t>（合併自治体）</a:t>
                      </a:r>
                      <a:endParaRPr lang="ja-JP" altLang="en-US" sz="1050" b="0" i="0" u="none" strike="noStrike" dirty="0">
                        <a:solidFill>
                          <a:srgbClr val="000000"/>
                        </a:solidFill>
                        <a:effectLst/>
                        <a:latin typeface="メイリオ" panose="020B0604030504040204" pitchFamily="50" charset="-128"/>
                        <a:ea typeface="メイリオ" panose="020B0604030504040204" pitchFamily="50" charset="-128"/>
                        <a:cs typeface="メイリオ" panose="020B0604030504040204" pitchFamily="50" charset="-128"/>
                      </a:endParaRPr>
                    </a:p>
                  </a:txBody>
                  <a:tcPr marL="9525" marR="9525" marT="9525" marB="0"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bl>
          </a:graphicData>
        </a:graphic>
      </p:graphicFrame>
      <p:graphicFrame>
        <p:nvGraphicFramePr>
          <p:cNvPr id="7" name="表 6"/>
          <p:cNvGraphicFramePr>
            <a:graphicFrameLocks noGrp="1"/>
          </p:cNvGraphicFramePr>
          <p:nvPr>
            <p:extLst>
              <p:ext uri="{D42A27DB-BD31-4B8C-83A1-F6EECF244321}">
                <p14:modId xmlns:p14="http://schemas.microsoft.com/office/powerpoint/2010/main" val="2517139780"/>
              </p:ext>
            </p:extLst>
          </p:nvPr>
        </p:nvGraphicFramePr>
        <p:xfrm>
          <a:off x="309881" y="2576195"/>
          <a:ext cx="1727200" cy="1885950"/>
        </p:xfrm>
        <a:graphic>
          <a:graphicData uri="http://schemas.openxmlformats.org/drawingml/2006/table">
            <a:tbl>
              <a:tblPr>
                <a:tableStyleId>{5C22544A-7EE6-4342-B048-85BDC9FD1C3A}</a:tableStyleId>
              </a:tblPr>
              <a:tblGrid>
                <a:gridCol w="711200"/>
                <a:gridCol w="1016000"/>
              </a:tblGrid>
              <a:tr h="171450">
                <a:tc gridSpan="2">
                  <a:txBody>
                    <a:bodyPr/>
                    <a:lstStyle/>
                    <a:p>
                      <a:pPr algn="l" fontAlgn="ctr"/>
                      <a:r>
                        <a:rPr lang="ja-JP" altLang="en-US" sz="1000" b="0" i="0" u="none" strike="noStrike" dirty="0" smtClean="0">
                          <a:solidFill>
                            <a:srgbClr val="000000"/>
                          </a:solidFill>
                          <a:effectLst/>
                          <a:latin typeface="メイリオ" panose="020B0604030504040204" pitchFamily="50" charset="-128"/>
                          <a:ea typeface="メイリオ" panose="020B0604030504040204" pitchFamily="50" charset="-128"/>
                          <a:cs typeface="メイリオ" panose="020B0604030504040204" pitchFamily="50" charset="-128"/>
                        </a:rPr>
                        <a:t>◇男女人口移動率ワースト</a:t>
                      </a:r>
                      <a:r>
                        <a:rPr lang="en-US" altLang="ja-JP" sz="1000" b="0" i="0" u="none" strike="noStrike" dirty="0" smtClean="0">
                          <a:solidFill>
                            <a:srgbClr val="000000"/>
                          </a:solidFill>
                          <a:effectLst/>
                          <a:latin typeface="メイリオ" panose="020B0604030504040204" pitchFamily="50" charset="-128"/>
                          <a:ea typeface="メイリオ" panose="020B0604030504040204" pitchFamily="50" charset="-128"/>
                          <a:cs typeface="メイリオ" panose="020B0604030504040204" pitchFamily="50" charset="-128"/>
                        </a:rPr>
                        <a:t>10</a:t>
                      </a:r>
                      <a:endParaRPr lang="en-US" altLang="ja-JP" sz="1000" b="0" i="0" u="none" strike="noStrike" dirty="0">
                        <a:solidFill>
                          <a:srgbClr val="000000"/>
                        </a:solidFill>
                        <a:effectLst/>
                        <a:latin typeface="メイリオ" panose="020B0604030504040204" pitchFamily="50" charset="-128"/>
                        <a:ea typeface="メイリオ" panose="020B0604030504040204" pitchFamily="50" charset="-128"/>
                        <a:cs typeface="メイリオ" panose="020B0604030504040204" pitchFamily="50" charset="-128"/>
                      </a:endParaRPr>
                    </a:p>
                  </a:txBody>
                  <a:tcPr marL="9525" marR="9525" marT="9525" marB="0" anchor="ct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pPr algn="l" fontAlgn="ctr"/>
                      <a:endParaRPr lang="ja-JP" altLang="en-US" sz="11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9525" marB="0" anchor="ct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171450">
                <a:tc>
                  <a:txBody>
                    <a:bodyPr/>
                    <a:lstStyle/>
                    <a:p>
                      <a:pPr algn="l" fontAlgn="ctr"/>
                      <a:r>
                        <a:rPr lang="ja-JP" altLang="en-US" sz="1050" b="0" i="0" u="none" strike="noStrike" dirty="0" smtClean="0">
                          <a:solidFill>
                            <a:srgbClr val="000000"/>
                          </a:solidFill>
                          <a:effectLst/>
                          <a:latin typeface="メイリオ" panose="020B0604030504040204" pitchFamily="50" charset="-128"/>
                          <a:ea typeface="メイリオ" panose="020B0604030504040204" pitchFamily="50" charset="-128"/>
                          <a:cs typeface="メイリオ" panose="020B0604030504040204" pitchFamily="50" charset="-128"/>
                        </a:rPr>
                        <a:t>福島県</a:t>
                      </a:r>
                      <a:endParaRPr lang="en-US" altLang="ja-JP" sz="1050" b="0" i="0" u="none" strike="noStrike" dirty="0">
                        <a:solidFill>
                          <a:srgbClr val="000000"/>
                        </a:solidFill>
                        <a:effectLst/>
                        <a:latin typeface="メイリオ" panose="020B0604030504040204" pitchFamily="50" charset="-128"/>
                        <a:ea typeface="メイリオ" panose="020B0604030504040204" pitchFamily="50" charset="-128"/>
                        <a:cs typeface="メイリオ" panose="020B0604030504040204" pitchFamily="50" charset="-128"/>
                      </a:endParaRPr>
                    </a:p>
                  </a:txBody>
                  <a:tcPr marL="9525" marR="9525" marT="9525"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r>
                        <a:rPr lang="ja-JP" altLang="en-US" sz="1050" u="none" strike="noStrike" dirty="0">
                          <a:effectLst/>
                          <a:latin typeface="メイリオ" panose="020B0604030504040204" pitchFamily="50" charset="-128"/>
                          <a:ea typeface="メイリオ" panose="020B0604030504040204" pitchFamily="50" charset="-128"/>
                          <a:cs typeface="メイリオ" panose="020B0604030504040204" pitchFamily="50" charset="-128"/>
                        </a:rPr>
                        <a:t>南相馬市</a:t>
                      </a:r>
                      <a:endParaRPr lang="ja-JP" altLang="en-US" sz="1050" b="0" i="0" u="none" strike="noStrike" dirty="0">
                        <a:solidFill>
                          <a:srgbClr val="000000"/>
                        </a:solidFill>
                        <a:effectLst/>
                        <a:latin typeface="メイリオ" panose="020B0604030504040204" pitchFamily="50" charset="-128"/>
                        <a:ea typeface="メイリオ" panose="020B0604030504040204" pitchFamily="50" charset="-128"/>
                        <a:cs typeface="メイリオ" panose="020B0604030504040204" pitchFamily="50" charset="-128"/>
                      </a:endParaRPr>
                    </a:p>
                  </a:txBody>
                  <a:tcPr marL="9525" marR="9525" marT="9525"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171450">
                <a:tc>
                  <a:txBody>
                    <a:bodyPr/>
                    <a:lstStyle/>
                    <a:p>
                      <a:pPr algn="l" fontAlgn="ctr"/>
                      <a:r>
                        <a:rPr lang="ja-JP" altLang="en-US" sz="1050" b="0" i="0" u="none" strike="noStrike" dirty="0" smtClean="0">
                          <a:solidFill>
                            <a:srgbClr val="000000"/>
                          </a:solidFill>
                          <a:effectLst/>
                          <a:latin typeface="メイリオ" panose="020B0604030504040204" pitchFamily="50" charset="-128"/>
                          <a:ea typeface="メイリオ" panose="020B0604030504040204" pitchFamily="50" charset="-128"/>
                          <a:cs typeface="メイリオ" panose="020B0604030504040204" pitchFamily="50" charset="-128"/>
                        </a:rPr>
                        <a:t>山梨県</a:t>
                      </a:r>
                      <a:endParaRPr lang="en-US" altLang="ja-JP" sz="1050" b="0" i="0" u="none" strike="noStrike" dirty="0">
                        <a:solidFill>
                          <a:srgbClr val="000000"/>
                        </a:solidFill>
                        <a:effectLst/>
                        <a:latin typeface="メイリオ" panose="020B0604030504040204" pitchFamily="50" charset="-128"/>
                        <a:ea typeface="メイリオ" panose="020B0604030504040204" pitchFamily="50" charset="-128"/>
                        <a:cs typeface="メイリオ" panose="020B0604030504040204" pitchFamily="50" charset="-128"/>
                      </a:endParaRPr>
                    </a:p>
                  </a:txBody>
                  <a:tcPr marL="9525" marR="9525" marT="9525"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r>
                        <a:rPr lang="ja-JP" altLang="en-US" sz="1050" u="none" strike="noStrike" dirty="0">
                          <a:effectLst/>
                          <a:latin typeface="メイリオ" panose="020B0604030504040204" pitchFamily="50" charset="-128"/>
                          <a:ea typeface="メイリオ" panose="020B0604030504040204" pitchFamily="50" charset="-128"/>
                          <a:cs typeface="メイリオ" panose="020B0604030504040204" pitchFamily="50" charset="-128"/>
                        </a:rPr>
                        <a:t>大月市</a:t>
                      </a:r>
                      <a:endParaRPr lang="ja-JP" altLang="en-US" sz="1050" b="0" i="0" u="none" strike="noStrike" dirty="0">
                        <a:solidFill>
                          <a:srgbClr val="000000"/>
                        </a:solidFill>
                        <a:effectLst/>
                        <a:latin typeface="メイリオ" panose="020B0604030504040204" pitchFamily="50" charset="-128"/>
                        <a:ea typeface="メイリオ" panose="020B0604030504040204" pitchFamily="50" charset="-128"/>
                        <a:cs typeface="メイリオ" panose="020B0604030504040204" pitchFamily="50" charset="-128"/>
                      </a:endParaRPr>
                    </a:p>
                  </a:txBody>
                  <a:tcPr marL="9525" marR="9525" marT="9525"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171450">
                <a:tc>
                  <a:txBody>
                    <a:bodyPr/>
                    <a:lstStyle/>
                    <a:p>
                      <a:pPr algn="l" fontAlgn="ctr"/>
                      <a:r>
                        <a:rPr lang="ja-JP" altLang="en-US" sz="1050" b="0" i="0" u="none" strike="noStrike" dirty="0" smtClean="0">
                          <a:solidFill>
                            <a:srgbClr val="000000"/>
                          </a:solidFill>
                          <a:effectLst/>
                          <a:latin typeface="メイリオ" panose="020B0604030504040204" pitchFamily="50" charset="-128"/>
                          <a:ea typeface="メイリオ" panose="020B0604030504040204" pitchFamily="50" charset="-128"/>
                          <a:cs typeface="メイリオ" panose="020B0604030504040204" pitchFamily="50" charset="-128"/>
                        </a:rPr>
                        <a:t>北海道</a:t>
                      </a:r>
                      <a:endParaRPr lang="en-US" altLang="ja-JP" sz="1050" b="0" i="0" u="none" strike="noStrike" dirty="0">
                        <a:solidFill>
                          <a:srgbClr val="000000"/>
                        </a:solidFill>
                        <a:effectLst/>
                        <a:latin typeface="メイリオ" panose="020B0604030504040204" pitchFamily="50" charset="-128"/>
                        <a:ea typeface="メイリオ" panose="020B0604030504040204" pitchFamily="50" charset="-128"/>
                        <a:cs typeface="メイリオ" panose="020B0604030504040204" pitchFamily="50" charset="-128"/>
                      </a:endParaRPr>
                    </a:p>
                  </a:txBody>
                  <a:tcPr marL="9525" marR="9525" marT="9525"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r>
                        <a:rPr lang="ja-JP" altLang="en-US" sz="1050" u="none" strike="noStrike" dirty="0">
                          <a:effectLst/>
                          <a:latin typeface="メイリオ" panose="020B0604030504040204" pitchFamily="50" charset="-128"/>
                          <a:ea typeface="メイリオ" panose="020B0604030504040204" pitchFamily="50" charset="-128"/>
                          <a:cs typeface="メイリオ" panose="020B0604030504040204" pitchFamily="50" charset="-128"/>
                        </a:rPr>
                        <a:t>歌志内市</a:t>
                      </a:r>
                      <a:endParaRPr lang="ja-JP" altLang="en-US" sz="1050" b="0" i="0" u="none" strike="noStrike" dirty="0">
                        <a:solidFill>
                          <a:srgbClr val="000000"/>
                        </a:solidFill>
                        <a:effectLst/>
                        <a:latin typeface="メイリオ" panose="020B0604030504040204" pitchFamily="50" charset="-128"/>
                        <a:ea typeface="メイリオ" panose="020B0604030504040204" pitchFamily="50" charset="-128"/>
                        <a:cs typeface="メイリオ" panose="020B0604030504040204" pitchFamily="50" charset="-128"/>
                      </a:endParaRPr>
                    </a:p>
                  </a:txBody>
                  <a:tcPr marL="9525" marR="9525" marT="9525"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171450">
                <a:tc>
                  <a:txBody>
                    <a:bodyPr/>
                    <a:lstStyle/>
                    <a:p>
                      <a:pPr algn="l" fontAlgn="ctr"/>
                      <a:r>
                        <a:rPr lang="ja-JP" altLang="en-US" sz="1050" b="0" i="0" u="none" strike="noStrike" dirty="0" smtClean="0">
                          <a:solidFill>
                            <a:srgbClr val="000000"/>
                          </a:solidFill>
                          <a:effectLst/>
                          <a:latin typeface="メイリオ" panose="020B0604030504040204" pitchFamily="50" charset="-128"/>
                          <a:ea typeface="メイリオ" panose="020B0604030504040204" pitchFamily="50" charset="-128"/>
                          <a:cs typeface="メイリオ" panose="020B0604030504040204" pitchFamily="50" charset="-128"/>
                        </a:rPr>
                        <a:t>山梨県</a:t>
                      </a:r>
                      <a:endParaRPr lang="en-US" altLang="ja-JP" sz="1050" b="0" i="0" u="none" strike="noStrike" dirty="0">
                        <a:solidFill>
                          <a:srgbClr val="000000"/>
                        </a:solidFill>
                        <a:effectLst/>
                        <a:latin typeface="メイリオ" panose="020B0604030504040204" pitchFamily="50" charset="-128"/>
                        <a:ea typeface="メイリオ" panose="020B0604030504040204" pitchFamily="50" charset="-128"/>
                        <a:cs typeface="メイリオ" panose="020B0604030504040204" pitchFamily="50" charset="-128"/>
                      </a:endParaRPr>
                    </a:p>
                  </a:txBody>
                  <a:tcPr marL="9525" marR="9525" marT="9525"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r>
                        <a:rPr lang="ja-JP" altLang="en-US" sz="1050" u="none" strike="noStrike">
                          <a:effectLst/>
                          <a:latin typeface="メイリオ" panose="020B0604030504040204" pitchFamily="50" charset="-128"/>
                          <a:ea typeface="メイリオ" panose="020B0604030504040204" pitchFamily="50" charset="-128"/>
                          <a:cs typeface="メイリオ" panose="020B0604030504040204" pitchFamily="50" charset="-128"/>
                        </a:rPr>
                        <a:t>上野原市</a:t>
                      </a:r>
                      <a:endParaRPr lang="ja-JP" altLang="en-US" sz="1050" b="0" i="0" u="none" strike="noStrike">
                        <a:solidFill>
                          <a:srgbClr val="000000"/>
                        </a:solidFill>
                        <a:effectLst/>
                        <a:latin typeface="メイリオ" panose="020B0604030504040204" pitchFamily="50" charset="-128"/>
                        <a:ea typeface="メイリオ" panose="020B0604030504040204" pitchFamily="50" charset="-128"/>
                        <a:cs typeface="メイリオ" panose="020B0604030504040204" pitchFamily="50" charset="-128"/>
                      </a:endParaRPr>
                    </a:p>
                  </a:txBody>
                  <a:tcPr marL="9525" marR="9525" marT="9525"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171450">
                <a:tc>
                  <a:txBody>
                    <a:bodyPr/>
                    <a:lstStyle/>
                    <a:p>
                      <a:pPr algn="l" fontAlgn="ctr"/>
                      <a:r>
                        <a:rPr lang="ja-JP" altLang="en-US" sz="1050" b="0" i="0" u="none" strike="noStrike" dirty="0" smtClean="0">
                          <a:solidFill>
                            <a:srgbClr val="000000"/>
                          </a:solidFill>
                          <a:effectLst/>
                          <a:latin typeface="メイリオ" panose="020B0604030504040204" pitchFamily="50" charset="-128"/>
                          <a:ea typeface="メイリオ" panose="020B0604030504040204" pitchFamily="50" charset="-128"/>
                          <a:cs typeface="メイリオ" panose="020B0604030504040204" pitchFamily="50" charset="-128"/>
                        </a:rPr>
                        <a:t>千葉県</a:t>
                      </a:r>
                      <a:endParaRPr lang="en-US" altLang="ja-JP" sz="1050" b="0" i="0" u="none" strike="noStrike" dirty="0">
                        <a:solidFill>
                          <a:srgbClr val="000000"/>
                        </a:solidFill>
                        <a:effectLst/>
                        <a:latin typeface="メイリオ" panose="020B0604030504040204" pitchFamily="50" charset="-128"/>
                        <a:ea typeface="メイリオ" panose="020B0604030504040204" pitchFamily="50" charset="-128"/>
                        <a:cs typeface="メイリオ" panose="020B0604030504040204" pitchFamily="50" charset="-128"/>
                      </a:endParaRPr>
                    </a:p>
                  </a:txBody>
                  <a:tcPr marL="9525" marR="9525" marT="9525"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r>
                        <a:rPr lang="ja-JP" altLang="en-US" sz="1050" u="none" strike="noStrike">
                          <a:effectLst/>
                          <a:latin typeface="メイリオ" panose="020B0604030504040204" pitchFamily="50" charset="-128"/>
                          <a:ea typeface="メイリオ" panose="020B0604030504040204" pitchFamily="50" charset="-128"/>
                          <a:cs typeface="メイリオ" panose="020B0604030504040204" pitchFamily="50" charset="-128"/>
                        </a:rPr>
                        <a:t>勝浦市</a:t>
                      </a:r>
                      <a:endParaRPr lang="ja-JP" altLang="en-US" sz="1050" b="0" i="0" u="none" strike="noStrike">
                        <a:solidFill>
                          <a:srgbClr val="000000"/>
                        </a:solidFill>
                        <a:effectLst/>
                        <a:latin typeface="メイリオ" panose="020B0604030504040204" pitchFamily="50" charset="-128"/>
                        <a:ea typeface="メイリオ" panose="020B0604030504040204" pitchFamily="50" charset="-128"/>
                        <a:cs typeface="メイリオ" panose="020B0604030504040204" pitchFamily="50" charset="-128"/>
                      </a:endParaRPr>
                    </a:p>
                  </a:txBody>
                  <a:tcPr marL="9525" marR="9525" marT="9525"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171450">
                <a:tc>
                  <a:txBody>
                    <a:bodyPr/>
                    <a:lstStyle/>
                    <a:p>
                      <a:pPr algn="l" fontAlgn="ctr"/>
                      <a:r>
                        <a:rPr lang="ja-JP" altLang="en-US" sz="1050" b="0" i="0" u="none" strike="noStrike" dirty="0" smtClean="0">
                          <a:solidFill>
                            <a:srgbClr val="000000"/>
                          </a:solidFill>
                          <a:effectLst/>
                          <a:latin typeface="メイリオ" panose="020B0604030504040204" pitchFamily="50" charset="-128"/>
                          <a:ea typeface="メイリオ" panose="020B0604030504040204" pitchFamily="50" charset="-128"/>
                          <a:cs typeface="メイリオ" panose="020B0604030504040204" pitchFamily="50" charset="-128"/>
                        </a:rPr>
                        <a:t>秋田県</a:t>
                      </a:r>
                      <a:endParaRPr lang="en-US" altLang="ja-JP" sz="1050" b="0" i="0" u="none" strike="noStrike" dirty="0">
                        <a:solidFill>
                          <a:srgbClr val="000000"/>
                        </a:solidFill>
                        <a:effectLst/>
                        <a:latin typeface="メイリオ" panose="020B0604030504040204" pitchFamily="50" charset="-128"/>
                        <a:ea typeface="メイリオ" panose="020B0604030504040204" pitchFamily="50" charset="-128"/>
                        <a:cs typeface="メイリオ" panose="020B0604030504040204" pitchFamily="50" charset="-128"/>
                      </a:endParaRPr>
                    </a:p>
                  </a:txBody>
                  <a:tcPr marL="9525" marR="9525" marT="9525"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r>
                        <a:rPr lang="ja-JP" altLang="en-US" sz="1050" u="none" strike="noStrike" dirty="0">
                          <a:effectLst/>
                          <a:latin typeface="メイリオ" panose="020B0604030504040204" pitchFamily="50" charset="-128"/>
                          <a:ea typeface="メイリオ" panose="020B0604030504040204" pitchFamily="50" charset="-128"/>
                          <a:cs typeface="メイリオ" panose="020B0604030504040204" pitchFamily="50" charset="-128"/>
                        </a:rPr>
                        <a:t>男鹿市</a:t>
                      </a:r>
                      <a:endParaRPr lang="ja-JP" altLang="en-US" sz="1050" b="0" i="0" u="none" strike="noStrike" dirty="0">
                        <a:solidFill>
                          <a:srgbClr val="000000"/>
                        </a:solidFill>
                        <a:effectLst/>
                        <a:latin typeface="メイリオ" panose="020B0604030504040204" pitchFamily="50" charset="-128"/>
                        <a:ea typeface="メイリオ" panose="020B0604030504040204" pitchFamily="50" charset="-128"/>
                        <a:cs typeface="メイリオ" panose="020B0604030504040204" pitchFamily="50" charset="-128"/>
                      </a:endParaRPr>
                    </a:p>
                  </a:txBody>
                  <a:tcPr marL="9525" marR="9525" marT="9525"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171450">
                <a:tc>
                  <a:txBody>
                    <a:bodyPr/>
                    <a:lstStyle/>
                    <a:p>
                      <a:pPr algn="l" fontAlgn="ctr"/>
                      <a:r>
                        <a:rPr lang="ja-JP" altLang="en-US" sz="1050" b="0" i="0" u="none" strike="noStrike" dirty="0" smtClean="0">
                          <a:solidFill>
                            <a:srgbClr val="000000"/>
                          </a:solidFill>
                          <a:effectLst/>
                          <a:latin typeface="メイリオ" panose="020B0604030504040204" pitchFamily="50" charset="-128"/>
                          <a:ea typeface="メイリオ" panose="020B0604030504040204" pitchFamily="50" charset="-128"/>
                          <a:cs typeface="メイリオ" panose="020B0604030504040204" pitchFamily="50" charset="-128"/>
                        </a:rPr>
                        <a:t>三重県</a:t>
                      </a:r>
                      <a:endParaRPr lang="en-US" altLang="ja-JP" sz="1050" b="0" i="0" u="none" strike="noStrike" dirty="0">
                        <a:solidFill>
                          <a:srgbClr val="000000"/>
                        </a:solidFill>
                        <a:effectLst/>
                        <a:latin typeface="メイリオ" panose="020B0604030504040204" pitchFamily="50" charset="-128"/>
                        <a:ea typeface="メイリオ" panose="020B0604030504040204" pitchFamily="50" charset="-128"/>
                        <a:cs typeface="メイリオ" panose="020B0604030504040204" pitchFamily="50" charset="-128"/>
                      </a:endParaRPr>
                    </a:p>
                  </a:txBody>
                  <a:tcPr marL="9525" marR="9525" marT="9525"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r>
                        <a:rPr lang="ja-JP" altLang="en-US" sz="1050" u="none" strike="noStrike">
                          <a:effectLst/>
                          <a:latin typeface="メイリオ" panose="020B0604030504040204" pitchFamily="50" charset="-128"/>
                          <a:ea typeface="メイリオ" panose="020B0604030504040204" pitchFamily="50" charset="-128"/>
                          <a:cs typeface="メイリオ" panose="020B0604030504040204" pitchFamily="50" charset="-128"/>
                        </a:rPr>
                        <a:t>熊野市</a:t>
                      </a:r>
                      <a:endParaRPr lang="ja-JP" altLang="en-US" sz="1050" b="0" i="0" u="none" strike="noStrike">
                        <a:solidFill>
                          <a:srgbClr val="000000"/>
                        </a:solidFill>
                        <a:effectLst/>
                        <a:latin typeface="メイリオ" panose="020B0604030504040204" pitchFamily="50" charset="-128"/>
                        <a:ea typeface="メイリオ" panose="020B0604030504040204" pitchFamily="50" charset="-128"/>
                        <a:cs typeface="メイリオ" panose="020B0604030504040204" pitchFamily="50" charset="-128"/>
                      </a:endParaRPr>
                    </a:p>
                  </a:txBody>
                  <a:tcPr marL="9525" marR="9525" marT="9525"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171450">
                <a:tc>
                  <a:txBody>
                    <a:bodyPr/>
                    <a:lstStyle/>
                    <a:p>
                      <a:pPr algn="l" fontAlgn="ctr"/>
                      <a:r>
                        <a:rPr lang="ja-JP" altLang="en-US" sz="1050" b="0" i="0" u="none" strike="noStrike" dirty="0" smtClean="0">
                          <a:solidFill>
                            <a:srgbClr val="000000"/>
                          </a:solidFill>
                          <a:effectLst/>
                          <a:latin typeface="メイリオ" panose="020B0604030504040204" pitchFamily="50" charset="-128"/>
                          <a:ea typeface="メイリオ" panose="020B0604030504040204" pitchFamily="50" charset="-128"/>
                          <a:cs typeface="メイリオ" panose="020B0604030504040204" pitchFamily="50" charset="-128"/>
                        </a:rPr>
                        <a:t>北海道</a:t>
                      </a:r>
                      <a:endParaRPr lang="en-US" altLang="ja-JP" sz="1050" b="0" i="0" u="none" strike="noStrike" dirty="0">
                        <a:solidFill>
                          <a:srgbClr val="000000"/>
                        </a:solidFill>
                        <a:effectLst/>
                        <a:latin typeface="メイリオ" panose="020B0604030504040204" pitchFamily="50" charset="-128"/>
                        <a:ea typeface="メイリオ" panose="020B0604030504040204" pitchFamily="50" charset="-128"/>
                        <a:cs typeface="メイリオ" panose="020B0604030504040204" pitchFamily="50" charset="-128"/>
                      </a:endParaRPr>
                    </a:p>
                  </a:txBody>
                  <a:tcPr marL="9525" marR="9525" marT="9525"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r>
                        <a:rPr lang="ja-JP" altLang="en-US" sz="1050" u="none" strike="noStrike">
                          <a:effectLst/>
                          <a:latin typeface="メイリオ" panose="020B0604030504040204" pitchFamily="50" charset="-128"/>
                          <a:ea typeface="メイリオ" panose="020B0604030504040204" pitchFamily="50" charset="-128"/>
                          <a:cs typeface="メイリオ" panose="020B0604030504040204" pitchFamily="50" charset="-128"/>
                        </a:rPr>
                        <a:t>美唄市</a:t>
                      </a:r>
                      <a:endParaRPr lang="ja-JP" altLang="en-US" sz="1050" b="0" i="0" u="none" strike="noStrike">
                        <a:solidFill>
                          <a:srgbClr val="000000"/>
                        </a:solidFill>
                        <a:effectLst/>
                        <a:latin typeface="メイリオ" panose="020B0604030504040204" pitchFamily="50" charset="-128"/>
                        <a:ea typeface="メイリオ" panose="020B0604030504040204" pitchFamily="50" charset="-128"/>
                        <a:cs typeface="メイリオ" panose="020B0604030504040204" pitchFamily="50" charset="-128"/>
                      </a:endParaRPr>
                    </a:p>
                  </a:txBody>
                  <a:tcPr marL="9525" marR="9525" marT="9525"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171450">
                <a:tc>
                  <a:txBody>
                    <a:bodyPr/>
                    <a:lstStyle/>
                    <a:p>
                      <a:pPr algn="l" fontAlgn="ctr"/>
                      <a:r>
                        <a:rPr lang="ja-JP" altLang="en-US" sz="1050" b="0" i="0" u="none" strike="noStrike" dirty="0" smtClean="0">
                          <a:solidFill>
                            <a:srgbClr val="000000"/>
                          </a:solidFill>
                          <a:effectLst/>
                          <a:latin typeface="メイリオ" panose="020B0604030504040204" pitchFamily="50" charset="-128"/>
                          <a:ea typeface="メイリオ" panose="020B0604030504040204" pitchFamily="50" charset="-128"/>
                          <a:cs typeface="メイリオ" panose="020B0604030504040204" pitchFamily="50" charset="-128"/>
                        </a:rPr>
                        <a:t>東京都</a:t>
                      </a:r>
                      <a:endParaRPr lang="en-US" altLang="ja-JP" sz="1050" b="0" i="0" u="none" strike="noStrike" dirty="0">
                        <a:solidFill>
                          <a:srgbClr val="000000"/>
                        </a:solidFill>
                        <a:effectLst/>
                        <a:latin typeface="メイリオ" panose="020B0604030504040204" pitchFamily="50" charset="-128"/>
                        <a:ea typeface="メイリオ" panose="020B0604030504040204" pitchFamily="50" charset="-128"/>
                        <a:cs typeface="メイリオ" panose="020B0604030504040204" pitchFamily="50" charset="-128"/>
                      </a:endParaRPr>
                    </a:p>
                  </a:txBody>
                  <a:tcPr marL="9525" marR="9525" marT="9525"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r>
                        <a:rPr lang="ja-JP" altLang="en-US" sz="1050" u="none" strike="noStrike" dirty="0">
                          <a:effectLst/>
                          <a:latin typeface="メイリオ" panose="020B0604030504040204" pitchFamily="50" charset="-128"/>
                          <a:ea typeface="メイリオ" panose="020B0604030504040204" pitchFamily="50" charset="-128"/>
                          <a:cs typeface="メイリオ" panose="020B0604030504040204" pitchFamily="50" charset="-128"/>
                        </a:rPr>
                        <a:t>福生市</a:t>
                      </a:r>
                      <a:endParaRPr lang="ja-JP" altLang="en-US" sz="1050" b="0" i="0" u="none" strike="noStrike" dirty="0">
                        <a:solidFill>
                          <a:srgbClr val="000000"/>
                        </a:solidFill>
                        <a:effectLst/>
                        <a:latin typeface="メイリオ" panose="020B0604030504040204" pitchFamily="50" charset="-128"/>
                        <a:ea typeface="メイリオ" panose="020B0604030504040204" pitchFamily="50" charset="-128"/>
                        <a:cs typeface="メイリオ" panose="020B0604030504040204" pitchFamily="50" charset="-128"/>
                      </a:endParaRPr>
                    </a:p>
                  </a:txBody>
                  <a:tcPr marL="9525" marR="9525" marT="9525"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171450">
                <a:tc>
                  <a:txBody>
                    <a:bodyPr/>
                    <a:lstStyle/>
                    <a:p>
                      <a:pPr algn="l" fontAlgn="ctr"/>
                      <a:r>
                        <a:rPr lang="ja-JP" altLang="en-US" sz="1050" b="0" i="0" u="none" strike="noStrike" dirty="0" smtClean="0">
                          <a:solidFill>
                            <a:srgbClr val="000000"/>
                          </a:solidFill>
                          <a:effectLst/>
                          <a:latin typeface="メイリオ" panose="020B0604030504040204" pitchFamily="50" charset="-128"/>
                          <a:ea typeface="メイリオ" panose="020B0604030504040204" pitchFamily="50" charset="-128"/>
                          <a:cs typeface="メイリオ" panose="020B0604030504040204" pitchFamily="50" charset="-128"/>
                        </a:rPr>
                        <a:t>奈良県</a:t>
                      </a:r>
                      <a:endParaRPr lang="en-US" altLang="ja-JP" sz="1050" b="0" i="0" u="none" strike="noStrike" dirty="0">
                        <a:solidFill>
                          <a:srgbClr val="000000"/>
                        </a:solidFill>
                        <a:effectLst/>
                        <a:latin typeface="メイリオ" panose="020B0604030504040204" pitchFamily="50" charset="-128"/>
                        <a:ea typeface="メイリオ" panose="020B0604030504040204" pitchFamily="50" charset="-128"/>
                        <a:cs typeface="メイリオ" panose="020B0604030504040204" pitchFamily="50" charset="-128"/>
                      </a:endParaRPr>
                    </a:p>
                  </a:txBody>
                  <a:tcPr marL="9525" marR="9525" marT="9525"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r>
                        <a:rPr lang="ja-JP" altLang="en-US" sz="1050" u="none" strike="noStrike" dirty="0">
                          <a:effectLst/>
                          <a:latin typeface="メイリオ" panose="020B0604030504040204" pitchFamily="50" charset="-128"/>
                          <a:ea typeface="メイリオ" panose="020B0604030504040204" pitchFamily="50" charset="-128"/>
                          <a:cs typeface="メイリオ" panose="020B0604030504040204" pitchFamily="50" charset="-128"/>
                        </a:rPr>
                        <a:t>五條市</a:t>
                      </a:r>
                      <a:endParaRPr lang="ja-JP" altLang="en-US" sz="1050" b="0" i="0" u="none" strike="noStrike" dirty="0">
                        <a:solidFill>
                          <a:srgbClr val="000000"/>
                        </a:solidFill>
                        <a:effectLst/>
                        <a:latin typeface="メイリオ" panose="020B0604030504040204" pitchFamily="50" charset="-128"/>
                        <a:ea typeface="メイリオ" panose="020B0604030504040204" pitchFamily="50" charset="-128"/>
                        <a:cs typeface="メイリオ" panose="020B0604030504040204" pitchFamily="50" charset="-128"/>
                      </a:endParaRPr>
                    </a:p>
                  </a:txBody>
                  <a:tcPr marL="9525" marR="9525" marT="9525"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bl>
          </a:graphicData>
        </a:graphic>
      </p:graphicFrame>
      <p:graphicFrame>
        <p:nvGraphicFramePr>
          <p:cNvPr id="8" name="表 7"/>
          <p:cNvGraphicFramePr>
            <a:graphicFrameLocks noGrp="1"/>
          </p:cNvGraphicFramePr>
          <p:nvPr>
            <p:extLst>
              <p:ext uri="{D42A27DB-BD31-4B8C-83A1-F6EECF244321}">
                <p14:modId xmlns:p14="http://schemas.microsoft.com/office/powerpoint/2010/main" val="1243666195"/>
              </p:ext>
            </p:extLst>
          </p:nvPr>
        </p:nvGraphicFramePr>
        <p:xfrm>
          <a:off x="7299960" y="4554855"/>
          <a:ext cx="1596118" cy="1943100"/>
        </p:xfrm>
        <a:graphic>
          <a:graphicData uri="http://schemas.openxmlformats.org/drawingml/2006/table">
            <a:tbl>
              <a:tblPr>
                <a:tableStyleId>{5C22544A-7EE6-4342-B048-85BDC9FD1C3A}</a:tableStyleId>
              </a:tblPr>
              <a:tblGrid>
                <a:gridCol w="749300"/>
                <a:gridCol w="846818"/>
              </a:tblGrid>
              <a:tr h="171450">
                <a:tc gridSpan="2">
                  <a:txBody>
                    <a:bodyPr/>
                    <a:lstStyle/>
                    <a:p>
                      <a:pPr algn="l" fontAlgn="ctr"/>
                      <a:r>
                        <a:rPr lang="ja-JP" altLang="en-US" sz="1000" b="0" i="0" u="none" strike="noStrike" dirty="0" smtClean="0">
                          <a:solidFill>
                            <a:srgbClr val="000000"/>
                          </a:solidFill>
                          <a:effectLst/>
                          <a:latin typeface="メイリオ" panose="020B0604030504040204" pitchFamily="50" charset="-128"/>
                          <a:ea typeface="メイリオ" panose="020B0604030504040204" pitchFamily="50" charset="-128"/>
                          <a:cs typeface="メイリオ" panose="020B0604030504040204" pitchFamily="50" charset="-128"/>
                        </a:rPr>
                        <a:t>◇出生係数トップ</a:t>
                      </a:r>
                      <a:r>
                        <a:rPr lang="en-US" altLang="ja-JP" sz="1000" b="0" i="0" u="none" strike="noStrike" dirty="0" smtClean="0">
                          <a:solidFill>
                            <a:srgbClr val="000000"/>
                          </a:solidFill>
                          <a:effectLst/>
                          <a:latin typeface="メイリオ" panose="020B0604030504040204" pitchFamily="50" charset="-128"/>
                          <a:ea typeface="メイリオ" panose="020B0604030504040204" pitchFamily="50" charset="-128"/>
                          <a:cs typeface="メイリオ" panose="020B0604030504040204" pitchFamily="50" charset="-128"/>
                        </a:rPr>
                        <a:t>10</a:t>
                      </a:r>
                      <a:endParaRPr lang="en-US" altLang="ja-JP" sz="1000" b="0" i="0" u="none" strike="noStrike" dirty="0">
                        <a:solidFill>
                          <a:srgbClr val="000000"/>
                        </a:solidFill>
                        <a:effectLst/>
                        <a:latin typeface="メイリオ" panose="020B0604030504040204" pitchFamily="50" charset="-128"/>
                        <a:ea typeface="メイリオ" panose="020B0604030504040204" pitchFamily="50" charset="-128"/>
                        <a:cs typeface="メイリオ" panose="020B0604030504040204" pitchFamily="50" charset="-128"/>
                      </a:endParaRPr>
                    </a:p>
                  </a:txBody>
                  <a:tcPr marL="9525" marR="9525" marT="9525" marB="0" anchor="ct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pPr algn="l" fontAlgn="ctr"/>
                      <a:endParaRPr lang="ja-JP" altLang="en-US" sz="11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9525" marB="0" anchor="ct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171450">
                <a:tc>
                  <a:txBody>
                    <a:bodyPr/>
                    <a:lstStyle/>
                    <a:p>
                      <a:pPr algn="l" fontAlgn="ctr"/>
                      <a:r>
                        <a:rPr lang="ja-JP" altLang="en-US" sz="1100" b="0" i="0" u="none" strike="noStrike" dirty="0" smtClean="0">
                          <a:solidFill>
                            <a:srgbClr val="000000"/>
                          </a:solidFill>
                          <a:effectLst/>
                          <a:latin typeface="メイリオ" panose="020B0604030504040204" pitchFamily="50" charset="-128"/>
                          <a:ea typeface="メイリオ" panose="020B0604030504040204" pitchFamily="50" charset="-128"/>
                          <a:cs typeface="メイリオ" panose="020B0604030504040204" pitchFamily="50" charset="-128"/>
                        </a:rPr>
                        <a:t>沖縄県</a:t>
                      </a:r>
                      <a:endParaRPr lang="en-US" altLang="ja-JP" sz="1100" b="0" i="0" u="none" strike="noStrike" dirty="0">
                        <a:solidFill>
                          <a:srgbClr val="000000"/>
                        </a:solidFill>
                        <a:effectLst/>
                        <a:latin typeface="メイリオ" panose="020B0604030504040204" pitchFamily="50" charset="-128"/>
                        <a:ea typeface="メイリオ" panose="020B0604030504040204" pitchFamily="50" charset="-128"/>
                        <a:cs typeface="メイリオ" panose="020B0604030504040204" pitchFamily="50" charset="-128"/>
                      </a:endParaRPr>
                    </a:p>
                  </a:txBody>
                  <a:tcPr marL="9525" marR="9525" marT="9525"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r>
                        <a:rPr lang="ja-JP" altLang="en-US" sz="1100" b="0" i="0" u="none" strike="noStrike">
                          <a:solidFill>
                            <a:srgbClr val="000000"/>
                          </a:solidFill>
                          <a:effectLst/>
                          <a:latin typeface="メイリオ" panose="020B0604030504040204" pitchFamily="50" charset="-128"/>
                          <a:ea typeface="メイリオ" panose="020B0604030504040204" pitchFamily="50" charset="-128"/>
                          <a:cs typeface="メイリオ" panose="020B0604030504040204" pitchFamily="50" charset="-128"/>
                        </a:rPr>
                        <a:t>宮古島市</a:t>
                      </a:r>
                    </a:p>
                  </a:txBody>
                  <a:tcPr marL="9525" marR="9525" marT="9525"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171450">
                <a:tc>
                  <a:txBody>
                    <a:bodyPr/>
                    <a:lstStyle/>
                    <a:p>
                      <a:pPr algn="l" fontAlgn="ctr"/>
                      <a:r>
                        <a:rPr lang="ja-JP" altLang="en-US" sz="1100" b="0" i="0" u="none" strike="noStrike" dirty="0" smtClean="0">
                          <a:solidFill>
                            <a:srgbClr val="000000"/>
                          </a:solidFill>
                          <a:effectLst/>
                          <a:latin typeface="メイリオ" panose="020B0604030504040204" pitchFamily="50" charset="-128"/>
                          <a:ea typeface="メイリオ" panose="020B0604030504040204" pitchFamily="50" charset="-128"/>
                          <a:cs typeface="メイリオ" panose="020B0604030504040204" pitchFamily="50" charset="-128"/>
                        </a:rPr>
                        <a:t>長崎市</a:t>
                      </a:r>
                      <a:endParaRPr lang="en-US" altLang="ja-JP" sz="1100" b="0" i="0" u="none" strike="noStrike" dirty="0">
                        <a:solidFill>
                          <a:srgbClr val="000000"/>
                        </a:solidFill>
                        <a:effectLst/>
                        <a:latin typeface="メイリオ" panose="020B0604030504040204" pitchFamily="50" charset="-128"/>
                        <a:ea typeface="メイリオ" panose="020B0604030504040204" pitchFamily="50" charset="-128"/>
                        <a:cs typeface="メイリオ" panose="020B0604030504040204" pitchFamily="50" charset="-128"/>
                      </a:endParaRPr>
                    </a:p>
                  </a:txBody>
                  <a:tcPr marL="9525" marR="9525" marT="9525"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r>
                        <a:rPr lang="ja-JP" altLang="en-US" sz="1100" b="0" i="0" u="none" strike="noStrike" dirty="0">
                          <a:solidFill>
                            <a:srgbClr val="000000"/>
                          </a:solidFill>
                          <a:effectLst/>
                          <a:latin typeface="メイリオ" panose="020B0604030504040204" pitchFamily="50" charset="-128"/>
                          <a:ea typeface="メイリオ" panose="020B0604030504040204" pitchFamily="50" charset="-128"/>
                          <a:cs typeface="メイリオ" panose="020B0604030504040204" pitchFamily="50" charset="-128"/>
                        </a:rPr>
                        <a:t>対馬市</a:t>
                      </a:r>
                    </a:p>
                  </a:txBody>
                  <a:tcPr marL="9525" marR="9525" marT="9525"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171450">
                <a:tc>
                  <a:txBody>
                    <a:bodyPr/>
                    <a:lstStyle/>
                    <a:p>
                      <a:pPr algn="l" fontAlgn="ctr"/>
                      <a:r>
                        <a:rPr lang="ja-JP" altLang="en-US" sz="1100" b="0" i="0" u="none" strike="noStrike" dirty="0" smtClean="0">
                          <a:solidFill>
                            <a:srgbClr val="000000"/>
                          </a:solidFill>
                          <a:effectLst/>
                          <a:latin typeface="メイリオ" panose="020B0604030504040204" pitchFamily="50" charset="-128"/>
                          <a:ea typeface="メイリオ" panose="020B0604030504040204" pitchFamily="50" charset="-128"/>
                          <a:cs typeface="メイリオ" panose="020B0604030504040204" pitchFamily="50" charset="-128"/>
                        </a:rPr>
                        <a:t>長崎市</a:t>
                      </a:r>
                      <a:endParaRPr lang="en-US" altLang="ja-JP" sz="1100" b="0" i="0" u="none" strike="noStrike" dirty="0">
                        <a:solidFill>
                          <a:srgbClr val="000000"/>
                        </a:solidFill>
                        <a:effectLst/>
                        <a:latin typeface="メイリオ" panose="020B0604030504040204" pitchFamily="50" charset="-128"/>
                        <a:ea typeface="メイリオ" panose="020B0604030504040204" pitchFamily="50" charset="-128"/>
                        <a:cs typeface="メイリオ" panose="020B0604030504040204" pitchFamily="50" charset="-128"/>
                      </a:endParaRPr>
                    </a:p>
                  </a:txBody>
                  <a:tcPr marL="9525" marR="9525" marT="9525"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r>
                        <a:rPr lang="ja-JP" altLang="en-US" sz="1100" b="0" i="0" u="none" strike="noStrike">
                          <a:solidFill>
                            <a:srgbClr val="000000"/>
                          </a:solidFill>
                          <a:effectLst/>
                          <a:latin typeface="メイリオ" panose="020B0604030504040204" pitchFamily="50" charset="-128"/>
                          <a:ea typeface="メイリオ" panose="020B0604030504040204" pitchFamily="50" charset="-128"/>
                          <a:cs typeface="メイリオ" panose="020B0604030504040204" pitchFamily="50" charset="-128"/>
                        </a:rPr>
                        <a:t>壱岐市</a:t>
                      </a:r>
                    </a:p>
                  </a:txBody>
                  <a:tcPr marL="9525" marR="9525" marT="9525"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171450">
                <a:tc>
                  <a:txBody>
                    <a:bodyPr/>
                    <a:lstStyle/>
                    <a:p>
                      <a:pPr algn="l" fontAlgn="ctr"/>
                      <a:r>
                        <a:rPr lang="ja-JP" altLang="en-US" sz="1100" b="0" i="0" u="none" strike="noStrike" dirty="0" smtClean="0">
                          <a:solidFill>
                            <a:srgbClr val="000000"/>
                          </a:solidFill>
                          <a:effectLst/>
                          <a:latin typeface="メイリオ" panose="020B0604030504040204" pitchFamily="50" charset="-128"/>
                          <a:ea typeface="メイリオ" panose="020B0604030504040204" pitchFamily="50" charset="-128"/>
                          <a:cs typeface="メイリオ" panose="020B0604030504040204" pitchFamily="50" charset="-128"/>
                        </a:rPr>
                        <a:t>沖縄県</a:t>
                      </a:r>
                      <a:endParaRPr lang="en-US" altLang="ja-JP" sz="1100" b="0" i="0" u="none" strike="noStrike" dirty="0">
                        <a:solidFill>
                          <a:srgbClr val="000000"/>
                        </a:solidFill>
                        <a:effectLst/>
                        <a:latin typeface="メイリオ" panose="020B0604030504040204" pitchFamily="50" charset="-128"/>
                        <a:ea typeface="メイリオ" panose="020B0604030504040204" pitchFamily="50" charset="-128"/>
                        <a:cs typeface="メイリオ" panose="020B0604030504040204" pitchFamily="50" charset="-128"/>
                      </a:endParaRPr>
                    </a:p>
                  </a:txBody>
                  <a:tcPr marL="9525" marR="9525" marT="9525"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r>
                        <a:rPr lang="ja-JP" altLang="en-US" sz="1100" b="0" i="0" u="none" strike="noStrike" dirty="0">
                          <a:solidFill>
                            <a:srgbClr val="000000"/>
                          </a:solidFill>
                          <a:effectLst/>
                          <a:latin typeface="メイリオ" panose="020B0604030504040204" pitchFamily="50" charset="-128"/>
                          <a:ea typeface="メイリオ" panose="020B0604030504040204" pitchFamily="50" charset="-128"/>
                          <a:cs typeface="メイリオ" panose="020B0604030504040204" pitchFamily="50" charset="-128"/>
                        </a:rPr>
                        <a:t>豊見城市</a:t>
                      </a:r>
                    </a:p>
                  </a:txBody>
                  <a:tcPr marL="9525" marR="9525" marT="9525"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171450">
                <a:tc>
                  <a:txBody>
                    <a:bodyPr/>
                    <a:lstStyle/>
                    <a:p>
                      <a:pPr algn="l" fontAlgn="ctr"/>
                      <a:r>
                        <a:rPr lang="ja-JP" altLang="en-US" sz="1100" b="0" i="0" u="none" strike="noStrike" dirty="0" smtClean="0">
                          <a:solidFill>
                            <a:srgbClr val="000000"/>
                          </a:solidFill>
                          <a:effectLst/>
                          <a:latin typeface="メイリオ" panose="020B0604030504040204" pitchFamily="50" charset="-128"/>
                          <a:ea typeface="メイリオ" panose="020B0604030504040204" pitchFamily="50" charset="-128"/>
                          <a:cs typeface="メイリオ" panose="020B0604030504040204" pitchFamily="50" charset="-128"/>
                        </a:rPr>
                        <a:t>沖縄県</a:t>
                      </a:r>
                      <a:endParaRPr lang="en-US" altLang="ja-JP" sz="1100" b="0" i="0" u="none" strike="noStrike" dirty="0">
                        <a:solidFill>
                          <a:srgbClr val="000000"/>
                        </a:solidFill>
                        <a:effectLst/>
                        <a:latin typeface="メイリオ" panose="020B0604030504040204" pitchFamily="50" charset="-128"/>
                        <a:ea typeface="メイリオ" panose="020B0604030504040204" pitchFamily="50" charset="-128"/>
                        <a:cs typeface="メイリオ" panose="020B0604030504040204" pitchFamily="50" charset="-128"/>
                      </a:endParaRPr>
                    </a:p>
                  </a:txBody>
                  <a:tcPr marL="9525" marR="9525" marT="9525"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r>
                        <a:rPr lang="ja-JP" altLang="en-US" sz="1100" b="0" i="0" u="none" strike="noStrike">
                          <a:solidFill>
                            <a:srgbClr val="000000"/>
                          </a:solidFill>
                          <a:effectLst/>
                          <a:latin typeface="メイリオ" panose="020B0604030504040204" pitchFamily="50" charset="-128"/>
                          <a:ea typeface="メイリオ" panose="020B0604030504040204" pitchFamily="50" charset="-128"/>
                          <a:cs typeface="メイリオ" panose="020B0604030504040204" pitchFamily="50" charset="-128"/>
                        </a:rPr>
                        <a:t>糸満市</a:t>
                      </a:r>
                    </a:p>
                  </a:txBody>
                  <a:tcPr marL="9525" marR="9525" marT="9525"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171450">
                <a:tc>
                  <a:txBody>
                    <a:bodyPr/>
                    <a:lstStyle/>
                    <a:p>
                      <a:pPr algn="l" fontAlgn="ctr"/>
                      <a:r>
                        <a:rPr lang="ja-JP" altLang="en-US" sz="1100" b="0" i="0" u="none" strike="noStrike" dirty="0" smtClean="0">
                          <a:solidFill>
                            <a:srgbClr val="000000"/>
                          </a:solidFill>
                          <a:effectLst/>
                          <a:latin typeface="メイリオ" panose="020B0604030504040204" pitchFamily="50" charset="-128"/>
                          <a:ea typeface="メイリオ" panose="020B0604030504040204" pitchFamily="50" charset="-128"/>
                          <a:cs typeface="メイリオ" panose="020B0604030504040204" pitchFamily="50" charset="-128"/>
                        </a:rPr>
                        <a:t>長崎県</a:t>
                      </a:r>
                      <a:endParaRPr lang="en-US" altLang="ja-JP" sz="1100" b="0" i="0" u="none" strike="noStrike" dirty="0">
                        <a:solidFill>
                          <a:srgbClr val="000000"/>
                        </a:solidFill>
                        <a:effectLst/>
                        <a:latin typeface="メイリオ" panose="020B0604030504040204" pitchFamily="50" charset="-128"/>
                        <a:ea typeface="メイリオ" panose="020B0604030504040204" pitchFamily="50" charset="-128"/>
                        <a:cs typeface="メイリオ" panose="020B0604030504040204" pitchFamily="50" charset="-128"/>
                      </a:endParaRPr>
                    </a:p>
                  </a:txBody>
                  <a:tcPr marL="9525" marR="9525" marT="9525"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r>
                        <a:rPr lang="ja-JP" altLang="en-US" sz="1100" b="0" i="0" u="none" strike="noStrike">
                          <a:solidFill>
                            <a:srgbClr val="000000"/>
                          </a:solidFill>
                          <a:effectLst/>
                          <a:latin typeface="メイリオ" panose="020B0604030504040204" pitchFamily="50" charset="-128"/>
                          <a:ea typeface="メイリオ" panose="020B0604030504040204" pitchFamily="50" charset="-128"/>
                          <a:cs typeface="メイリオ" panose="020B0604030504040204" pitchFamily="50" charset="-128"/>
                        </a:rPr>
                        <a:t>平戸市</a:t>
                      </a:r>
                    </a:p>
                  </a:txBody>
                  <a:tcPr marL="9525" marR="9525" marT="9525"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171450">
                <a:tc>
                  <a:txBody>
                    <a:bodyPr/>
                    <a:lstStyle/>
                    <a:p>
                      <a:pPr algn="l" fontAlgn="ctr"/>
                      <a:r>
                        <a:rPr lang="ja-JP" altLang="en-US" sz="1100" b="0" i="0" u="none" strike="noStrike" dirty="0" smtClean="0">
                          <a:solidFill>
                            <a:srgbClr val="000000"/>
                          </a:solidFill>
                          <a:effectLst/>
                          <a:latin typeface="メイリオ" panose="020B0604030504040204" pitchFamily="50" charset="-128"/>
                          <a:ea typeface="メイリオ" panose="020B0604030504040204" pitchFamily="50" charset="-128"/>
                          <a:cs typeface="メイリオ" panose="020B0604030504040204" pitchFamily="50" charset="-128"/>
                        </a:rPr>
                        <a:t>沖縄県</a:t>
                      </a:r>
                      <a:endParaRPr lang="en-US" altLang="ja-JP" sz="1100" b="0" i="0" u="none" strike="noStrike" dirty="0">
                        <a:solidFill>
                          <a:srgbClr val="000000"/>
                        </a:solidFill>
                        <a:effectLst/>
                        <a:latin typeface="メイリオ" panose="020B0604030504040204" pitchFamily="50" charset="-128"/>
                        <a:ea typeface="メイリオ" panose="020B0604030504040204" pitchFamily="50" charset="-128"/>
                        <a:cs typeface="メイリオ" panose="020B0604030504040204" pitchFamily="50" charset="-128"/>
                      </a:endParaRPr>
                    </a:p>
                  </a:txBody>
                  <a:tcPr marL="9525" marR="9525" marT="9525"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r>
                        <a:rPr lang="ja-JP" altLang="en-US" sz="1100" b="0" i="0" u="none" strike="noStrike">
                          <a:solidFill>
                            <a:srgbClr val="000000"/>
                          </a:solidFill>
                          <a:effectLst/>
                          <a:latin typeface="メイリオ" panose="020B0604030504040204" pitchFamily="50" charset="-128"/>
                          <a:ea typeface="メイリオ" panose="020B0604030504040204" pitchFamily="50" charset="-128"/>
                          <a:cs typeface="メイリオ" panose="020B0604030504040204" pitchFamily="50" charset="-128"/>
                        </a:rPr>
                        <a:t>石垣市</a:t>
                      </a:r>
                    </a:p>
                  </a:txBody>
                  <a:tcPr marL="9525" marR="9525" marT="9525"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171450">
                <a:tc>
                  <a:txBody>
                    <a:bodyPr/>
                    <a:lstStyle/>
                    <a:p>
                      <a:pPr algn="l" fontAlgn="ctr"/>
                      <a:r>
                        <a:rPr lang="ja-JP" altLang="en-US" sz="1100" b="0" i="0" u="none" strike="noStrike" dirty="0" smtClean="0">
                          <a:solidFill>
                            <a:srgbClr val="000000"/>
                          </a:solidFill>
                          <a:effectLst/>
                          <a:latin typeface="メイリオ" panose="020B0604030504040204" pitchFamily="50" charset="-128"/>
                          <a:ea typeface="メイリオ" panose="020B0604030504040204" pitchFamily="50" charset="-128"/>
                          <a:cs typeface="メイリオ" panose="020B0604030504040204" pitchFamily="50" charset="-128"/>
                        </a:rPr>
                        <a:t>宮崎県</a:t>
                      </a:r>
                      <a:endParaRPr lang="en-US" altLang="ja-JP" sz="1100" b="0" i="0" u="none" strike="noStrike" dirty="0">
                        <a:solidFill>
                          <a:srgbClr val="000000"/>
                        </a:solidFill>
                        <a:effectLst/>
                        <a:latin typeface="メイリオ" panose="020B0604030504040204" pitchFamily="50" charset="-128"/>
                        <a:ea typeface="メイリオ" panose="020B0604030504040204" pitchFamily="50" charset="-128"/>
                        <a:cs typeface="メイリオ" panose="020B0604030504040204" pitchFamily="50" charset="-128"/>
                      </a:endParaRPr>
                    </a:p>
                  </a:txBody>
                  <a:tcPr marL="9525" marR="9525" marT="9525"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r>
                        <a:rPr lang="ja-JP" altLang="en-US" sz="1100" b="0" i="0" u="none" strike="noStrike">
                          <a:solidFill>
                            <a:srgbClr val="000000"/>
                          </a:solidFill>
                          <a:effectLst/>
                          <a:latin typeface="メイリオ" panose="020B0604030504040204" pitchFamily="50" charset="-128"/>
                          <a:ea typeface="メイリオ" panose="020B0604030504040204" pitchFamily="50" charset="-128"/>
                          <a:cs typeface="メイリオ" panose="020B0604030504040204" pitchFamily="50" charset="-128"/>
                        </a:rPr>
                        <a:t>串間市</a:t>
                      </a:r>
                    </a:p>
                  </a:txBody>
                  <a:tcPr marL="9525" marR="9525" marT="9525"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171450">
                <a:tc>
                  <a:txBody>
                    <a:bodyPr/>
                    <a:lstStyle/>
                    <a:p>
                      <a:pPr algn="l" fontAlgn="ctr"/>
                      <a:r>
                        <a:rPr lang="ja-JP" altLang="en-US" sz="1100" b="0" i="0" u="none" strike="noStrike" dirty="0" smtClean="0">
                          <a:solidFill>
                            <a:srgbClr val="000000"/>
                          </a:solidFill>
                          <a:effectLst/>
                          <a:latin typeface="メイリオ" panose="020B0604030504040204" pitchFamily="50" charset="-128"/>
                          <a:ea typeface="メイリオ" panose="020B0604030504040204" pitchFamily="50" charset="-128"/>
                          <a:cs typeface="メイリオ" panose="020B0604030504040204" pitchFamily="50" charset="-128"/>
                        </a:rPr>
                        <a:t>鹿児島県</a:t>
                      </a:r>
                      <a:endParaRPr lang="en-US" altLang="ja-JP" sz="1100" b="0" i="0" u="none" strike="noStrike" dirty="0">
                        <a:solidFill>
                          <a:srgbClr val="000000"/>
                        </a:solidFill>
                        <a:effectLst/>
                        <a:latin typeface="メイリオ" panose="020B0604030504040204" pitchFamily="50" charset="-128"/>
                        <a:ea typeface="メイリオ" panose="020B0604030504040204" pitchFamily="50" charset="-128"/>
                        <a:cs typeface="メイリオ" panose="020B0604030504040204" pitchFamily="50" charset="-128"/>
                      </a:endParaRPr>
                    </a:p>
                  </a:txBody>
                  <a:tcPr marL="9525" marR="9525" marT="9525"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r>
                        <a:rPr lang="ja-JP" altLang="en-US" sz="1100" b="0" i="0" u="none" strike="noStrike">
                          <a:solidFill>
                            <a:srgbClr val="000000"/>
                          </a:solidFill>
                          <a:effectLst/>
                          <a:latin typeface="メイリオ" panose="020B0604030504040204" pitchFamily="50" charset="-128"/>
                          <a:ea typeface="メイリオ" panose="020B0604030504040204" pitchFamily="50" charset="-128"/>
                          <a:cs typeface="メイリオ" panose="020B0604030504040204" pitchFamily="50" charset="-128"/>
                        </a:rPr>
                        <a:t>西之表市</a:t>
                      </a:r>
                    </a:p>
                  </a:txBody>
                  <a:tcPr marL="9525" marR="9525" marT="9525"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171450">
                <a:tc>
                  <a:txBody>
                    <a:bodyPr/>
                    <a:lstStyle/>
                    <a:p>
                      <a:pPr algn="l" fontAlgn="ctr"/>
                      <a:r>
                        <a:rPr lang="ja-JP" altLang="en-US" sz="1100" b="0" i="0" u="none" strike="noStrike" dirty="0" smtClean="0">
                          <a:solidFill>
                            <a:srgbClr val="000000"/>
                          </a:solidFill>
                          <a:effectLst/>
                          <a:latin typeface="メイリオ" panose="020B0604030504040204" pitchFamily="50" charset="-128"/>
                          <a:ea typeface="メイリオ" panose="020B0604030504040204" pitchFamily="50" charset="-128"/>
                          <a:cs typeface="メイリオ" panose="020B0604030504040204" pitchFamily="50" charset="-128"/>
                        </a:rPr>
                        <a:t>鹿児島県</a:t>
                      </a:r>
                      <a:endParaRPr lang="en-US" altLang="ja-JP" sz="1100" b="0" i="0" u="none" strike="noStrike" dirty="0">
                        <a:solidFill>
                          <a:srgbClr val="000000"/>
                        </a:solidFill>
                        <a:effectLst/>
                        <a:latin typeface="メイリオ" panose="020B0604030504040204" pitchFamily="50" charset="-128"/>
                        <a:ea typeface="メイリオ" panose="020B0604030504040204" pitchFamily="50" charset="-128"/>
                        <a:cs typeface="メイリオ" panose="020B0604030504040204" pitchFamily="50" charset="-128"/>
                      </a:endParaRPr>
                    </a:p>
                  </a:txBody>
                  <a:tcPr marL="9525" marR="9525" marT="9525"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r>
                        <a:rPr lang="ja-JP" altLang="en-US" sz="1100" b="0" i="0" u="none" strike="noStrike" dirty="0">
                          <a:solidFill>
                            <a:srgbClr val="000000"/>
                          </a:solidFill>
                          <a:effectLst/>
                          <a:latin typeface="メイリオ" panose="020B0604030504040204" pitchFamily="50" charset="-128"/>
                          <a:ea typeface="メイリオ" panose="020B0604030504040204" pitchFamily="50" charset="-128"/>
                          <a:cs typeface="メイリオ" panose="020B0604030504040204" pitchFamily="50" charset="-128"/>
                        </a:rPr>
                        <a:t>志布志市</a:t>
                      </a:r>
                    </a:p>
                  </a:txBody>
                  <a:tcPr marL="9525" marR="9525" marT="9525"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bl>
          </a:graphicData>
        </a:graphic>
      </p:graphicFrame>
      <p:graphicFrame>
        <p:nvGraphicFramePr>
          <p:cNvPr id="9" name="表 8"/>
          <p:cNvGraphicFramePr>
            <a:graphicFrameLocks noGrp="1"/>
          </p:cNvGraphicFramePr>
          <p:nvPr>
            <p:extLst>
              <p:ext uri="{D42A27DB-BD31-4B8C-83A1-F6EECF244321}">
                <p14:modId xmlns:p14="http://schemas.microsoft.com/office/powerpoint/2010/main" val="4093004021"/>
              </p:ext>
            </p:extLst>
          </p:nvPr>
        </p:nvGraphicFramePr>
        <p:xfrm>
          <a:off x="318272" y="4592955"/>
          <a:ext cx="1710418" cy="1943100"/>
        </p:xfrm>
        <a:graphic>
          <a:graphicData uri="http://schemas.openxmlformats.org/drawingml/2006/table">
            <a:tbl>
              <a:tblPr>
                <a:tableStyleId>{5C22544A-7EE6-4342-B048-85BDC9FD1C3A}</a:tableStyleId>
              </a:tblPr>
              <a:tblGrid>
                <a:gridCol w="694418"/>
                <a:gridCol w="1016000"/>
              </a:tblGrid>
              <a:tr h="171450">
                <a:tc gridSpan="2">
                  <a:txBody>
                    <a:bodyPr/>
                    <a:lstStyle/>
                    <a:p>
                      <a:pPr algn="l" fontAlgn="ctr"/>
                      <a:r>
                        <a:rPr lang="ja-JP" altLang="en-US" sz="1000" b="0" i="0" u="none" strike="noStrike" dirty="0" smtClean="0">
                          <a:solidFill>
                            <a:srgbClr val="000000"/>
                          </a:solidFill>
                          <a:effectLst/>
                          <a:latin typeface="メイリオ" panose="020B0604030504040204" pitchFamily="50" charset="-128"/>
                          <a:ea typeface="メイリオ" panose="020B0604030504040204" pitchFamily="50" charset="-128"/>
                          <a:cs typeface="メイリオ" panose="020B0604030504040204" pitchFamily="50" charset="-128"/>
                        </a:rPr>
                        <a:t>◇出生係数ワースト</a:t>
                      </a:r>
                      <a:r>
                        <a:rPr lang="en-US" altLang="ja-JP" sz="1000" b="0" i="0" u="none" strike="noStrike" dirty="0" smtClean="0">
                          <a:solidFill>
                            <a:srgbClr val="000000"/>
                          </a:solidFill>
                          <a:effectLst/>
                          <a:latin typeface="メイリオ" panose="020B0604030504040204" pitchFamily="50" charset="-128"/>
                          <a:ea typeface="メイリオ" panose="020B0604030504040204" pitchFamily="50" charset="-128"/>
                          <a:cs typeface="メイリオ" panose="020B0604030504040204" pitchFamily="50" charset="-128"/>
                        </a:rPr>
                        <a:t>10</a:t>
                      </a:r>
                      <a:endParaRPr lang="en-US" altLang="ja-JP" sz="1000" b="0" i="0" u="none" strike="noStrike" dirty="0">
                        <a:solidFill>
                          <a:srgbClr val="000000"/>
                        </a:solidFill>
                        <a:effectLst/>
                        <a:latin typeface="メイリオ" panose="020B0604030504040204" pitchFamily="50" charset="-128"/>
                        <a:ea typeface="メイリオ" panose="020B0604030504040204" pitchFamily="50" charset="-128"/>
                        <a:cs typeface="メイリオ" panose="020B0604030504040204" pitchFamily="50" charset="-128"/>
                      </a:endParaRPr>
                    </a:p>
                  </a:txBody>
                  <a:tcPr marL="9525" marR="9525" marT="9525" marB="0" anchor="ct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pPr algn="l" fontAlgn="ctr"/>
                      <a:endParaRPr lang="ja-JP" altLang="en-US" sz="11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9525" marB="0" anchor="ct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171450">
                <a:tc>
                  <a:txBody>
                    <a:bodyPr/>
                    <a:lstStyle/>
                    <a:p>
                      <a:pPr algn="l" fontAlgn="ctr"/>
                      <a:r>
                        <a:rPr lang="ja-JP" altLang="en-US" sz="1100" b="0" i="0" u="none" strike="noStrike" dirty="0" smtClean="0">
                          <a:solidFill>
                            <a:srgbClr val="000000"/>
                          </a:solidFill>
                          <a:effectLst/>
                          <a:latin typeface="メイリオ" panose="020B0604030504040204" pitchFamily="50" charset="-128"/>
                          <a:ea typeface="メイリオ" panose="020B0604030504040204" pitchFamily="50" charset="-128"/>
                          <a:cs typeface="メイリオ" panose="020B0604030504040204" pitchFamily="50" charset="-128"/>
                        </a:rPr>
                        <a:t>東京都</a:t>
                      </a:r>
                      <a:endParaRPr lang="en-US" altLang="ja-JP" sz="1100" b="0" i="0" u="none" strike="noStrike" dirty="0">
                        <a:solidFill>
                          <a:srgbClr val="000000"/>
                        </a:solidFill>
                        <a:effectLst/>
                        <a:latin typeface="メイリオ" panose="020B0604030504040204" pitchFamily="50" charset="-128"/>
                        <a:ea typeface="メイリオ" panose="020B0604030504040204" pitchFamily="50" charset="-128"/>
                        <a:cs typeface="メイリオ" panose="020B0604030504040204" pitchFamily="50" charset="-128"/>
                      </a:endParaRPr>
                    </a:p>
                  </a:txBody>
                  <a:tcPr marL="9525" marR="9525" marT="9525"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r>
                        <a:rPr lang="ja-JP" altLang="en-US" sz="1100" b="0" i="0" u="none" strike="noStrike" dirty="0">
                          <a:solidFill>
                            <a:srgbClr val="000000"/>
                          </a:solidFill>
                          <a:effectLst/>
                          <a:latin typeface="メイリオ" panose="020B0604030504040204" pitchFamily="50" charset="-128"/>
                          <a:ea typeface="メイリオ" panose="020B0604030504040204" pitchFamily="50" charset="-128"/>
                          <a:cs typeface="メイリオ" panose="020B0604030504040204" pitchFamily="50" charset="-128"/>
                        </a:rPr>
                        <a:t>豊島区</a:t>
                      </a:r>
                    </a:p>
                  </a:txBody>
                  <a:tcPr marL="9525" marR="9525" marT="9525"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171450">
                <a:tc>
                  <a:txBody>
                    <a:bodyPr/>
                    <a:lstStyle/>
                    <a:p>
                      <a:pPr algn="l" fontAlgn="ctr"/>
                      <a:r>
                        <a:rPr lang="ja-JP" altLang="en-US" sz="1100" b="0" i="0" u="none" strike="noStrike" dirty="0" smtClean="0">
                          <a:solidFill>
                            <a:srgbClr val="000000"/>
                          </a:solidFill>
                          <a:effectLst/>
                          <a:latin typeface="メイリオ" panose="020B0604030504040204" pitchFamily="50" charset="-128"/>
                          <a:ea typeface="メイリオ" panose="020B0604030504040204" pitchFamily="50" charset="-128"/>
                          <a:cs typeface="メイリオ" panose="020B0604030504040204" pitchFamily="50" charset="-128"/>
                        </a:rPr>
                        <a:t>東京都</a:t>
                      </a:r>
                      <a:endParaRPr lang="en-US" altLang="ja-JP" sz="1100" b="0" i="0" u="none" strike="noStrike" dirty="0">
                        <a:solidFill>
                          <a:srgbClr val="000000"/>
                        </a:solidFill>
                        <a:effectLst/>
                        <a:latin typeface="メイリオ" panose="020B0604030504040204" pitchFamily="50" charset="-128"/>
                        <a:ea typeface="メイリオ" panose="020B0604030504040204" pitchFamily="50" charset="-128"/>
                        <a:cs typeface="メイリオ" panose="020B0604030504040204" pitchFamily="50" charset="-128"/>
                      </a:endParaRPr>
                    </a:p>
                  </a:txBody>
                  <a:tcPr marL="9525" marR="9525" marT="9525"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r>
                        <a:rPr lang="ja-JP" altLang="en-US" sz="1100" b="0" i="0" u="none" strike="noStrike">
                          <a:solidFill>
                            <a:srgbClr val="000000"/>
                          </a:solidFill>
                          <a:effectLst/>
                          <a:latin typeface="メイリオ" panose="020B0604030504040204" pitchFamily="50" charset="-128"/>
                          <a:ea typeface="メイリオ" panose="020B0604030504040204" pitchFamily="50" charset="-128"/>
                          <a:cs typeface="メイリオ" panose="020B0604030504040204" pitchFamily="50" charset="-128"/>
                        </a:rPr>
                        <a:t>新宿区</a:t>
                      </a:r>
                    </a:p>
                  </a:txBody>
                  <a:tcPr marL="9525" marR="9525" marT="9525"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171450">
                <a:tc>
                  <a:txBody>
                    <a:bodyPr/>
                    <a:lstStyle/>
                    <a:p>
                      <a:pPr algn="l" fontAlgn="ctr"/>
                      <a:r>
                        <a:rPr lang="ja-JP" altLang="en-US" sz="1100" b="0" i="0" u="none" strike="noStrike" dirty="0" smtClean="0">
                          <a:solidFill>
                            <a:srgbClr val="000000"/>
                          </a:solidFill>
                          <a:effectLst/>
                          <a:latin typeface="メイリオ" panose="020B0604030504040204" pitchFamily="50" charset="-128"/>
                          <a:ea typeface="メイリオ" panose="020B0604030504040204" pitchFamily="50" charset="-128"/>
                          <a:cs typeface="メイリオ" panose="020B0604030504040204" pitchFamily="50" charset="-128"/>
                        </a:rPr>
                        <a:t>東京都</a:t>
                      </a:r>
                      <a:endParaRPr lang="en-US" altLang="ja-JP" sz="1100" b="0" i="0" u="none" strike="noStrike" dirty="0">
                        <a:solidFill>
                          <a:srgbClr val="000000"/>
                        </a:solidFill>
                        <a:effectLst/>
                        <a:latin typeface="メイリオ" panose="020B0604030504040204" pitchFamily="50" charset="-128"/>
                        <a:ea typeface="メイリオ" panose="020B0604030504040204" pitchFamily="50" charset="-128"/>
                        <a:cs typeface="メイリオ" panose="020B0604030504040204" pitchFamily="50" charset="-128"/>
                      </a:endParaRPr>
                    </a:p>
                  </a:txBody>
                  <a:tcPr marL="9525" marR="9525" marT="9525"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r>
                        <a:rPr lang="ja-JP" altLang="en-US" sz="1100" b="0" i="0" u="none" strike="noStrike">
                          <a:solidFill>
                            <a:srgbClr val="000000"/>
                          </a:solidFill>
                          <a:effectLst/>
                          <a:latin typeface="メイリオ" panose="020B0604030504040204" pitchFamily="50" charset="-128"/>
                          <a:ea typeface="メイリオ" panose="020B0604030504040204" pitchFamily="50" charset="-128"/>
                          <a:cs typeface="メイリオ" panose="020B0604030504040204" pitchFamily="50" charset="-128"/>
                        </a:rPr>
                        <a:t>中野区</a:t>
                      </a:r>
                    </a:p>
                  </a:txBody>
                  <a:tcPr marL="9525" marR="9525" marT="9525"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171450">
                <a:tc>
                  <a:txBody>
                    <a:bodyPr/>
                    <a:lstStyle/>
                    <a:p>
                      <a:pPr algn="l" fontAlgn="ctr"/>
                      <a:r>
                        <a:rPr lang="ja-JP" altLang="en-US" sz="1100" b="0" i="0" u="none" strike="noStrike" dirty="0" smtClean="0">
                          <a:solidFill>
                            <a:srgbClr val="000000"/>
                          </a:solidFill>
                          <a:effectLst/>
                          <a:latin typeface="メイリオ" panose="020B0604030504040204" pitchFamily="50" charset="-128"/>
                          <a:ea typeface="メイリオ" panose="020B0604030504040204" pitchFamily="50" charset="-128"/>
                          <a:cs typeface="メイリオ" panose="020B0604030504040204" pitchFamily="50" charset="-128"/>
                        </a:rPr>
                        <a:t>北海道</a:t>
                      </a:r>
                      <a:endParaRPr lang="en-US" altLang="ja-JP" sz="1100" b="0" i="0" u="none" strike="noStrike" dirty="0">
                        <a:solidFill>
                          <a:srgbClr val="000000"/>
                        </a:solidFill>
                        <a:effectLst/>
                        <a:latin typeface="メイリオ" panose="020B0604030504040204" pitchFamily="50" charset="-128"/>
                        <a:ea typeface="メイリオ" panose="020B0604030504040204" pitchFamily="50" charset="-128"/>
                        <a:cs typeface="メイリオ" panose="020B0604030504040204" pitchFamily="50" charset="-128"/>
                      </a:endParaRPr>
                    </a:p>
                  </a:txBody>
                  <a:tcPr marL="9525" marR="9525" marT="9525"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r>
                        <a:rPr lang="ja-JP" altLang="en-US" sz="1100" b="0" i="0" u="none" strike="noStrike">
                          <a:solidFill>
                            <a:srgbClr val="000000"/>
                          </a:solidFill>
                          <a:effectLst/>
                          <a:latin typeface="メイリオ" panose="020B0604030504040204" pitchFamily="50" charset="-128"/>
                          <a:ea typeface="メイリオ" panose="020B0604030504040204" pitchFamily="50" charset="-128"/>
                          <a:cs typeface="メイリオ" panose="020B0604030504040204" pitchFamily="50" charset="-128"/>
                        </a:rPr>
                        <a:t>歌志内市</a:t>
                      </a:r>
                    </a:p>
                  </a:txBody>
                  <a:tcPr marL="9525" marR="9525" marT="9525"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171450">
                <a:tc>
                  <a:txBody>
                    <a:bodyPr/>
                    <a:lstStyle/>
                    <a:p>
                      <a:pPr algn="l" fontAlgn="ctr"/>
                      <a:r>
                        <a:rPr lang="ja-JP" altLang="en-US" sz="1100" b="0" i="0" u="none" strike="noStrike" dirty="0" smtClean="0">
                          <a:solidFill>
                            <a:srgbClr val="000000"/>
                          </a:solidFill>
                          <a:effectLst/>
                          <a:latin typeface="メイリオ" panose="020B0604030504040204" pitchFamily="50" charset="-128"/>
                          <a:ea typeface="メイリオ" panose="020B0604030504040204" pitchFamily="50" charset="-128"/>
                          <a:cs typeface="メイリオ" panose="020B0604030504040204" pitchFamily="50" charset="-128"/>
                        </a:rPr>
                        <a:t>東京都</a:t>
                      </a:r>
                      <a:endParaRPr lang="en-US" altLang="ja-JP" sz="1100" b="0" i="0" u="none" strike="noStrike" dirty="0">
                        <a:solidFill>
                          <a:srgbClr val="000000"/>
                        </a:solidFill>
                        <a:effectLst/>
                        <a:latin typeface="メイリオ" panose="020B0604030504040204" pitchFamily="50" charset="-128"/>
                        <a:ea typeface="メイリオ" panose="020B0604030504040204" pitchFamily="50" charset="-128"/>
                        <a:cs typeface="メイリオ" panose="020B0604030504040204" pitchFamily="50" charset="-128"/>
                      </a:endParaRPr>
                    </a:p>
                  </a:txBody>
                  <a:tcPr marL="9525" marR="9525" marT="9525"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r>
                        <a:rPr lang="ja-JP" altLang="en-US" sz="1100" b="0" i="0" u="none" strike="noStrike">
                          <a:solidFill>
                            <a:srgbClr val="000000"/>
                          </a:solidFill>
                          <a:effectLst/>
                          <a:latin typeface="メイリオ" panose="020B0604030504040204" pitchFamily="50" charset="-128"/>
                          <a:ea typeface="メイリオ" panose="020B0604030504040204" pitchFamily="50" charset="-128"/>
                          <a:cs typeface="メイリオ" panose="020B0604030504040204" pitchFamily="50" charset="-128"/>
                        </a:rPr>
                        <a:t>渋谷区</a:t>
                      </a:r>
                    </a:p>
                  </a:txBody>
                  <a:tcPr marL="9525" marR="9525" marT="9525"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171450">
                <a:tc>
                  <a:txBody>
                    <a:bodyPr/>
                    <a:lstStyle/>
                    <a:p>
                      <a:pPr algn="l" fontAlgn="ctr"/>
                      <a:r>
                        <a:rPr lang="ja-JP" altLang="en-US" sz="1100" b="0" i="0" u="none" strike="noStrike" dirty="0" smtClean="0">
                          <a:solidFill>
                            <a:srgbClr val="000000"/>
                          </a:solidFill>
                          <a:effectLst/>
                          <a:latin typeface="メイリオ" panose="020B0604030504040204" pitchFamily="50" charset="-128"/>
                          <a:ea typeface="メイリオ" panose="020B0604030504040204" pitchFamily="50" charset="-128"/>
                          <a:cs typeface="メイリオ" panose="020B0604030504040204" pitchFamily="50" charset="-128"/>
                        </a:rPr>
                        <a:t>東京都</a:t>
                      </a:r>
                      <a:endParaRPr lang="en-US" altLang="ja-JP" sz="1100" b="0" i="0" u="none" strike="noStrike" dirty="0">
                        <a:solidFill>
                          <a:srgbClr val="000000"/>
                        </a:solidFill>
                        <a:effectLst/>
                        <a:latin typeface="メイリオ" panose="020B0604030504040204" pitchFamily="50" charset="-128"/>
                        <a:ea typeface="メイリオ" panose="020B0604030504040204" pitchFamily="50" charset="-128"/>
                        <a:cs typeface="メイリオ" panose="020B0604030504040204" pitchFamily="50" charset="-128"/>
                      </a:endParaRPr>
                    </a:p>
                  </a:txBody>
                  <a:tcPr marL="9525" marR="9525" marT="9525"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r>
                        <a:rPr lang="ja-JP" altLang="en-US" sz="1100" b="0" i="0" u="none" strike="noStrike">
                          <a:solidFill>
                            <a:srgbClr val="000000"/>
                          </a:solidFill>
                          <a:effectLst/>
                          <a:latin typeface="メイリオ" panose="020B0604030504040204" pitchFamily="50" charset="-128"/>
                          <a:ea typeface="メイリオ" panose="020B0604030504040204" pitchFamily="50" charset="-128"/>
                          <a:cs typeface="メイリオ" panose="020B0604030504040204" pitchFamily="50" charset="-128"/>
                        </a:rPr>
                        <a:t>杉並区</a:t>
                      </a:r>
                    </a:p>
                  </a:txBody>
                  <a:tcPr marL="9525" marR="9525" marT="9525"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171450">
                <a:tc>
                  <a:txBody>
                    <a:bodyPr/>
                    <a:lstStyle/>
                    <a:p>
                      <a:pPr algn="l" fontAlgn="ctr"/>
                      <a:r>
                        <a:rPr lang="ja-JP" altLang="en-US" sz="1100" b="0" i="0" u="none" strike="noStrike" dirty="0" smtClean="0">
                          <a:solidFill>
                            <a:srgbClr val="000000"/>
                          </a:solidFill>
                          <a:effectLst/>
                          <a:latin typeface="メイリオ" panose="020B0604030504040204" pitchFamily="50" charset="-128"/>
                          <a:ea typeface="メイリオ" panose="020B0604030504040204" pitchFamily="50" charset="-128"/>
                          <a:cs typeface="メイリオ" panose="020B0604030504040204" pitchFamily="50" charset="-128"/>
                        </a:rPr>
                        <a:t>東京都</a:t>
                      </a:r>
                      <a:endParaRPr lang="en-US" altLang="ja-JP" sz="1100" b="0" i="0" u="none" strike="noStrike" dirty="0">
                        <a:solidFill>
                          <a:srgbClr val="000000"/>
                        </a:solidFill>
                        <a:effectLst/>
                        <a:latin typeface="メイリオ" panose="020B0604030504040204" pitchFamily="50" charset="-128"/>
                        <a:ea typeface="メイリオ" panose="020B0604030504040204" pitchFamily="50" charset="-128"/>
                        <a:cs typeface="メイリオ" panose="020B0604030504040204" pitchFamily="50" charset="-128"/>
                      </a:endParaRPr>
                    </a:p>
                  </a:txBody>
                  <a:tcPr marL="9525" marR="9525" marT="9525"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r>
                        <a:rPr lang="ja-JP" altLang="en-US" sz="1100" b="0" i="0" u="none" strike="noStrike">
                          <a:solidFill>
                            <a:srgbClr val="000000"/>
                          </a:solidFill>
                          <a:effectLst/>
                          <a:latin typeface="メイリオ" panose="020B0604030504040204" pitchFamily="50" charset="-128"/>
                          <a:ea typeface="メイリオ" panose="020B0604030504040204" pitchFamily="50" charset="-128"/>
                          <a:cs typeface="メイリオ" panose="020B0604030504040204" pitchFamily="50" charset="-128"/>
                        </a:rPr>
                        <a:t>目黒区</a:t>
                      </a:r>
                    </a:p>
                  </a:txBody>
                  <a:tcPr marL="9525" marR="9525" marT="9525"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171450">
                <a:tc>
                  <a:txBody>
                    <a:bodyPr/>
                    <a:lstStyle/>
                    <a:p>
                      <a:pPr algn="l" fontAlgn="ctr"/>
                      <a:r>
                        <a:rPr lang="ja-JP" altLang="en-US" sz="1100" b="0" i="0" u="none" strike="noStrike" dirty="0" smtClean="0">
                          <a:solidFill>
                            <a:srgbClr val="000000"/>
                          </a:solidFill>
                          <a:effectLst/>
                          <a:latin typeface="メイリオ" panose="020B0604030504040204" pitchFamily="50" charset="-128"/>
                          <a:ea typeface="メイリオ" panose="020B0604030504040204" pitchFamily="50" charset="-128"/>
                          <a:cs typeface="メイリオ" panose="020B0604030504040204" pitchFamily="50" charset="-128"/>
                        </a:rPr>
                        <a:t>東京都</a:t>
                      </a:r>
                      <a:endParaRPr lang="en-US" altLang="ja-JP" sz="1100" b="0" i="0" u="none" strike="noStrike" dirty="0">
                        <a:solidFill>
                          <a:srgbClr val="000000"/>
                        </a:solidFill>
                        <a:effectLst/>
                        <a:latin typeface="メイリオ" panose="020B0604030504040204" pitchFamily="50" charset="-128"/>
                        <a:ea typeface="メイリオ" panose="020B0604030504040204" pitchFamily="50" charset="-128"/>
                        <a:cs typeface="メイリオ" panose="020B0604030504040204" pitchFamily="50" charset="-128"/>
                      </a:endParaRPr>
                    </a:p>
                  </a:txBody>
                  <a:tcPr marL="9525" marR="9525" marT="9525"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r>
                        <a:rPr lang="ja-JP" altLang="en-US" sz="1100" b="0" i="0" u="none" strike="noStrike">
                          <a:solidFill>
                            <a:srgbClr val="000000"/>
                          </a:solidFill>
                          <a:effectLst/>
                          <a:latin typeface="メイリオ" panose="020B0604030504040204" pitchFamily="50" charset="-128"/>
                          <a:ea typeface="メイリオ" panose="020B0604030504040204" pitchFamily="50" charset="-128"/>
                          <a:cs typeface="メイリオ" panose="020B0604030504040204" pitchFamily="50" charset="-128"/>
                        </a:rPr>
                        <a:t>台東区</a:t>
                      </a:r>
                    </a:p>
                  </a:txBody>
                  <a:tcPr marL="9525" marR="9525" marT="9525"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171450">
                <a:tc>
                  <a:txBody>
                    <a:bodyPr/>
                    <a:lstStyle/>
                    <a:p>
                      <a:pPr algn="l" fontAlgn="ctr"/>
                      <a:r>
                        <a:rPr lang="ja-JP" altLang="en-US" sz="1100" b="0" i="0" u="none" strike="noStrike" dirty="0" smtClean="0">
                          <a:solidFill>
                            <a:srgbClr val="000000"/>
                          </a:solidFill>
                          <a:effectLst/>
                          <a:latin typeface="メイリオ" panose="020B0604030504040204" pitchFamily="50" charset="-128"/>
                          <a:ea typeface="メイリオ" panose="020B0604030504040204" pitchFamily="50" charset="-128"/>
                          <a:cs typeface="メイリオ" panose="020B0604030504040204" pitchFamily="50" charset="-128"/>
                        </a:rPr>
                        <a:t>東京都</a:t>
                      </a:r>
                      <a:endParaRPr lang="en-US" altLang="ja-JP" sz="1100" b="0" i="0" u="none" strike="noStrike" dirty="0">
                        <a:solidFill>
                          <a:srgbClr val="000000"/>
                        </a:solidFill>
                        <a:effectLst/>
                        <a:latin typeface="メイリオ" panose="020B0604030504040204" pitchFamily="50" charset="-128"/>
                        <a:ea typeface="メイリオ" panose="020B0604030504040204" pitchFamily="50" charset="-128"/>
                        <a:cs typeface="メイリオ" panose="020B0604030504040204" pitchFamily="50" charset="-128"/>
                      </a:endParaRPr>
                    </a:p>
                  </a:txBody>
                  <a:tcPr marL="9525" marR="9525" marT="9525"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r>
                        <a:rPr lang="ja-JP" altLang="en-US" sz="1100" b="0" i="0" u="none" strike="noStrike">
                          <a:solidFill>
                            <a:srgbClr val="000000"/>
                          </a:solidFill>
                          <a:effectLst/>
                          <a:latin typeface="メイリオ" panose="020B0604030504040204" pitchFamily="50" charset="-128"/>
                          <a:ea typeface="メイリオ" panose="020B0604030504040204" pitchFamily="50" charset="-128"/>
                          <a:cs typeface="メイリオ" panose="020B0604030504040204" pitchFamily="50" charset="-128"/>
                        </a:rPr>
                        <a:t>文京区</a:t>
                      </a:r>
                    </a:p>
                  </a:txBody>
                  <a:tcPr marL="9525" marR="9525" marT="9525"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171450">
                <a:tc>
                  <a:txBody>
                    <a:bodyPr/>
                    <a:lstStyle/>
                    <a:p>
                      <a:pPr algn="l" fontAlgn="ctr"/>
                      <a:r>
                        <a:rPr lang="ja-JP" altLang="en-US" sz="1100" b="0" i="0" u="none" strike="noStrike" dirty="0" smtClean="0">
                          <a:solidFill>
                            <a:srgbClr val="000000"/>
                          </a:solidFill>
                          <a:effectLst/>
                          <a:latin typeface="メイリオ" panose="020B0604030504040204" pitchFamily="50" charset="-128"/>
                          <a:ea typeface="メイリオ" panose="020B0604030504040204" pitchFamily="50" charset="-128"/>
                          <a:cs typeface="メイリオ" panose="020B0604030504040204" pitchFamily="50" charset="-128"/>
                        </a:rPr>
                        <a:t>奈良県</a:t>
                      </a:r>
                      <a:endParaRPr lang="en-US" altLang="ja-JP" sz="1100" b="0" i="0" u="none" strike="noStrike" dirty="0">
                        <a:solidFill>
                          <a:srgbClr val="000000"/>
                        </a:solidFill>
                        <a:effectLst/>
                        <a:latin typeface="メイリオ" panose="020B0604030504040204" pitchFamily="50" charset="-128"/>
                        <a:ea typeface="メイリオ" panose="020B0604030504040204" pitchFamily="50" charset="-128"/>
                        <a:cs typeface="メイリオ" panose="020B0604030504040204" pitchFamily="50" charset="-128"/>
                      </a:endParaRPr>
                    </a:p>
                  </a:txBody>
                  <a:tcPr marL="9525" marR="9525" marT="9525"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r>
                        <a:rPr lang="ja-JP" altLang="en-US" sz="1100" b="0" i="0" u="none" strike="noStrike" dirty="0">
                          <a:solidFill>
                            <a:srgbClr val="000000"/>
                          </a:solidFill>
                          <a:effectLst/>
                          <a:latin typeface="メイリオ" panose="020B0604030504040204" pitchFamily="50" charset="-128"/>
                          <a:ea typeface="メイリオ" panose="020B0604030504040204" pitchFamily="50" charset="-128"/>
                          <a:cs typeface="メイリオ" panose="020B0604030504040204" pitchFamily="50" charset="-128"/>
                        </a:rPr>
                        <a:t>御所市</a:t>
                      </a:r>
                    </a:p>
                  </a:txBody>
                  <a:tcPr marL="9525" marR="9525" marT="9525"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bl>
          </a:graphicData>
        </a:graphic>
      </p:graphicFrame>
    </p:spTree>
    <p:extLst>
      <p:ext uri="{BB962C8B-B14F-4D97-AF65-F5344CB8AC3E}">
        <p14:creationId xmlns:p14="http://schemas.microsoft.com/office/powerpoint/2010/main" val="409928392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smtClean="0"/>
              <a:t>人口増減率</a:t>
            </a:r>
            <a:r>
              <a:rPr lang="en-US" altLang="ja-JP" dirty="0" smtClean="0"/>
              <a:t>×</a:t>
            </a:r>
            <a:r>
              <a:rPr lang="ja-JP" altLang="en-US" dirty="0" smtClean="0"/>
              <a:t>出生係数　</a:t>
            </a:r>
            <a:r>
              <a:rPr lang="en-US" altLang="ja-JP" dirty="0" smtClean="0"/>
              <a:t>20-39</a:t>
            </a:r>
            <a:r>
              <a:rPr lang="ja-JP" altLang="en-US" dirty="0" smtClean="0"/>
              <a:t>歳　北陸の各市</a:t>
            </a:r>
            <a:endParaRPr kumimoji="1" lang="ja-JP" altLang="en-US" dirty="0"/>
          </a:p>
        </p:txBody>
      </p:sp>
      <p:sp>
        <p:nvSpPr>
          <p:cNvPr id="3" name="コンテンツ プレースホルダー 2"/>
          <p:cNvSpPr>
            <a:spLocks noGrp="1"/>
          </p:cNvSpPr>
          <p:nvPr>
            <p:ph idx="1"/>
          </p:nvPr>
        </p:nvSpPr>
        <p:spPr/>
        <p:txBody>
          <a:bodyPr/>
          <a:lstStyle/>
          <a:p>
            <a:r>
              <a:rPr lang="ja-JP" altLang="en-US" dirty="0" smtClean="0"/>
              <a:t>若い人の人口減少率が多い市は、県境に位置している傾向にあります。</a:t>
            </a:r>
            <a:endParaRPr lang="en-US" altLang="ja-JP" dirty="0" smtClean="0"/>
          </a:p>
          <a:p>
            <a:r>
              <a:rPr lang="ja-JP" altLang="en-US" dirty="0" smtClean="0"/>
              <a:t>氷見市</a:t>
            </a:r>
            <a:r>
              <a:rPr lang="ja-JP" altLang="en-US" dirty="0"/>
              <a:t>の人口減少</a:t>
            </a:r>
            <a:r>
              <a:rPr lang="ja-JP" altLang="en-US" dirty="0" smtClean="0"/>
              <a:t>率は県内の市で最もマイナスで、出生</a:t>
            </a:r>
            <a:r>
              <a:rPr kumimoji="1" lang="ja-JP" altLang="en-US" dirty="0" smtClean="0"/>
              <a:t>係数は北陸の市で最低で</a:t>
            </a:r>
            <a:r>
              <a:rPr lang="ja-JP" altLang="en-US" dirty="0"/>
              <a:t>す</a:t>
            </a:r>
            <a:r>
              <a:rPr kumimoji="1" lang="ja-JP" altLang="en-US" dirty="0" smtClean="0"/>
              <a:t>。</a:t>
            </a:r>
            <a:endParaRPr kumimoji="1" lang="en-US" altLang="ja-JP" dirty="0" smtClean="0"/>
          </a:p>
          <a:p>
            <a:pPr lvl="1"/>
            <a:r>
              <a:rPr lang="ja-JP" altLang="en-US" dirty="0"/>
              <a:t>若い</a:t>
            </a:r>
            <a:r>
              <a:rPr lang="ja-JP" altLang="en-US" dirty="0" smtClean="0"/>
              <a:t>人が市外へ出て行き、残った人は子どもを産まないという状況です。</a:t>
            </a:r>
            <a:endParaRPr kumimoji="1" lang="ja-JP" altLang="en-US" dirty="0"/>
          </a:p>
        </p:txBody>
      </p:sp>
      <p:sp>
        <p:nvSpPr>
          <p:cNvPr id="4" name="スライド番号プレースホルダー 3"/>
          <p:cNvSpPr>
            <a:spLocks noGrp="1"/>
          </p:cNvSpPr>
          <p:nvPr>
            <p:ph type="sldNum" sz="quarter" idx="12"/>
          </p:nvPr>
        </p:nvSpPr>
        <p:spPr/>
        <p:txBody>
          <a:bodyPr/>
          <a:lstStyle/>
          <a:p>
            <a:fld id="{32561E9F-1250-4501-B953-B78836680886}" type="slidenum">
              <a:rPr lang="ja-JP" altLang="en-US" smtClean="0"/>
              <a:pPr/>
              <a:t>13</a:t>
            </a:fld>
            <a:endParaRPr lang="ja-JP" altLang="en-US" dirty="0"/>
          </a:p>
        </p:txBody>
      </p:sp>
      <p:pic>
        <p:nvPicPr>
          <p:cNvPr id="5" name="図 4"/>
          <p:cNvPicPr>
            <a:picLocks noChangeAspect="1"/>
          </p:cNvPicPr>
          <p:nvPr/>
        </p:nvPicPr>
        <p:blipFill>
          <a:blip r:embed="rId2"/>
          <a:stretch>
            <a:fillRect/>
          </a:stretch>
        </p:blipFill>
        <p:spPr>
          <a:xfrm>
            <a:off x="700410" y="2023506"/>
            <a:ext cx="7398561" cy="4834494"/>
          </a:xfrm>
          <a:prstGeom prst="rect">
            <a:avLst/>
          </a:prstGeom>
        </p:spPr>
      </p:pic>
      <p:sp>
        <p:nvSpPr>
          <p:cNvPr id="6" name="角丸四角形 5"/>
          <p:cNvSpPr/>
          <p:nvPr/>
        </p:nvSpPr>
        <p:spPr>
          <a:xfrm>
            <a:off x="1957680" y="2582886"/>
            <a:ext cx="3803040" cy="3627414"/>
          </a:xfrm>
          <a:prstGeom prst="roundRect">
            <a:avLst/>
          </a:prstGeom>
          <a:noFill/>
          <a:ln>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 name="四角形吹き出し 6"/>
          <p:cNvSpPr/>
          <p:nvPr/>
        </p:nvSpPr>
        <p:spPr>
          <a:xfrm>
            <a:off x="383898" y="2882996"/>
            <a:ext cx="1223577" cy="831754"/>
          </a:xfrm>
          <a:prstGeom prst="wedgeRectCallout">
            <a:avLst>
              <a:gd name="adj1" fmla="val 77886"/>
              <a:gd name="adj2" fmla="val 41334"/>
            </a:avLst>
          </a:prstGeom>
          <a:noFill/>
          <a:ln>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1000" dirty="0" smtClean="0">
                <a:solidFill>
                  <a:sysClr val="windowText" lastClr="000000"/>
                </a:solidFill>
                <a:latin typeface="メイリオ" panose="020B0604030504040204" pitchFamily="50" charset="-128"/>
                <a:ea typeface="メイリオ" panose="020B0604030504040204" pitchFamily="50" charset="-128"/>
                <a:cs typeface="メイリオ" panose="020B0604030504040204" pitchFamily="50" charset="-128"/>
              </a:rPr>
              <a:t>若い人の人口減少率が多い市は、ほぼ県境に位置しています。</a:t>
            </a:r>
            <a:endParaRPr kumimoji="1" lang="ja-JP" altLang="en-US" sz="1000" dirty="0">
              <a:solidFill>
                <a:sysClr val="windowText" lastClr="000000"/>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8" name="四角形吹き出し 7"/>
          <p:cNvSpPr/>
          <p:nvPr/>
        </p:nvSpPr>
        <p:spPr>
          <a:xfrm>
            <a:off x="2830287" y="5317362"/>
            <a:ext cx="1447818" cy="831754"/>
          </a:xfrm>
          <a:prstGeom prst="wedgeRectCallout">
            <a:avLst>
              <a:gd name="adj1" fmla="val 77886"/>
              <a:gd name="adj2" fmla="val 41334"/>
            </a:avLst>
          </a:prstGeom>
          <a:noFill/>
          <a:ln>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000" dirty="0" smtClean="0">
                <a:solidFill>
                  <a:sysClr val="windowText" lastClr="000000"/>
                </a:solidFill>
                <a:latin typeface="メイリオ" panose="020B0604030504040204" pitchFamily="50" charset="-128"/>
                <a:ea typeface="メイリオ" panose="020B0604030504040204" pitchFamily="50" charset="-128"/>
                <a:cs typeface="メイリオ" panose="020B0604030504040204" pitchFamily="50" charset="-128"/>
              </a:rPr>
              <a:t>氷見市は県内の各市で最低の人口減少率、かつ、北陸の各市で最低の出生係数です。</a:t>
            </a:r>
            <a:endParaRPr kumimoji="1" lang="ja-JP" altLang="en-US" sz="1000" dirty="0">
              <a:solidFill>
                <a:sysClr val="windowText" lastClr="000000"/>
              </a:solidFill>
              <a:latin typeface="メイリオ" panose="020B0604030504040204" pitchFamily="50" charset="-128"/>
              <a:ea typeface="メイリオ" panose="020B0604030504040204" pitchFamily="50" charset="-128"/>
              <a:cs typeface="メイリオ" panose="020B0604030504040204" pitchFamily="50" charset="-128"/>
            </a:endParaRPr>
          </a:p>
        </p:txBody>
      </p:sp>
    </p:spTree>
    <p:extLst>
      <p:ext uri="{BB962C8B-B14F-4D97-AF65-F5344CB8AC3E}">
        <p14:creationId xmlns:p14="http://schemas.microsoft.com/office/powerpoint/2010/main" val="261189404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smtClean="0"/>
              <a:t>人口増減率</a:t>
            </a:r>
            <a:r>
              <a:rPr lang="en-US" altLang="ja-JP" dirty="0" smtClean="0"/>
              <a:t>×</a:t>
            </a:r>
            <a:r>
              <a:rPr lang="ja-JP" altLang="en-US" dirty="0" smtClean="0"/>
              <a:t>出生係数　</a:t>
            </a:r>
            <a:r>
              <a:rPr lang="en-US" altLang="ja-JP" dirty="0" smtClean="0"/>
              <a:t>20-39</a:t>
            </a:r>
            <a:r>
              <a:rPr lang="ja-JP" altLang="en-US" dirty="0" smtClean="0"/>
              <a:t>歳　県内の各市町村</a:t>
            </a:r>
            <a:endParaRPr kumimoji="1" lang="ja-JP" altLang="en-US" dirty="0"/>
          </a:p>
        </p:txBody>
      </p:sp>
      <p:sp>
        <p:nvSpPr>
          <p:cNvPr id="3" name="コンテンツ プレースホルダー 2"/>
          <p:cNvSpPr>
            <a:spLocks noGrp="1"/>
          </p:cNvSpPr>
          <p:nvPr>
            <p:ph idx="1"/>
          </p:nvPr>
        </p:nvSpPr>
        <p:spPr/>
        <p:txBody>
          <a:bodyPr/>
          <a:lstStyle/>
          <a:p>
            <a:r>
              <a:rPr lang="ja-JP" altLang="en-US" dirty="0" smtClean="0"/>
              <a:t>若い人（</a:t>
            </a:r>
            <a:r>
              <a:rPr lang="en-US" altLang="ja-JP" dirty="0" smtClean="0"/>
              <a:t>20</a:t>
            </a:r>
            <a:r>
              <a:rPr lang="ja-JP" altLang="en-US" dirty="0" smtClean="0"/>
              <a:t>～</a:t>
            </a:r>
            <a:r>
              <a:rPr lang="en-US" altLang="ja-JP" dirty="0" smtClean="0"/>
              <a:t>39</a:t>
            </a:r>
            <a:r>
              <a:rPr lang="ja-JP" altLang="en-US" dirty="0" smtClean="0"/>
              <a:t>歳の人）の人口減少率が多い自治体は出生係数が相対的に低いです。</a:t>
            </a:r>
            <a:endParaRPr lang="en-US" altLang="ja-JP" dirty="0" smtClean="0"/>
          </a:p>
          <a:p>
            <a:r>
              <a:rPr lang="ja-JP" altLang="en-US" dirty="0" smtClean="0"/>
              <a:t>氷見市の若い人は市外へ出て行き、残った人は子どもを産まないという状況です。</a:t>
            </a:r>
            <a:endParaRPr kumimoji="1" lang="ja-JP" altLang="en-US" dirty="0"/>
          </a:p>
        </p:txBody>
      </p:sp>
      <p:sp>
        <p:nvSpPr>
          <p:cNvPr id="4" name="スライド番号プレースホルダー 3"/>
          <p:cNvSpPr>
            <a:spLocks noGrp="1"/>
          </p:cNvSpPr>
          <p:nvPr>
            <p:ph type="sldNum" sz="quarter" idx="12"/>
          </p:nvPr>
        </p:nvSpPr>
        <p:spPr/>
        <p:txBody>
          <a:bodyPr/>
          <a:lstStyle/>
          <a:p>
            <a:fld id="{32561E9F-1250-4501-B953-B78836680886}" type="slidenum">
              <a:rPr lang="ja-JP" altLang="en-US" smtClean="0"/>
              <a:pPr/>
              <a:t>14</a:t>
            </a:fld>
            <a:endParaRPr lang="ja-JP" altLang="en-US" dirty="0"/>
          </a:p>
        </p:txBody>
      </p:sp>
      <p:pic>
        <p:nvPicPr>
          <p:cNvPr id="6" name="図 5"/>
          <p:cNvPicPr>
            <a:picLocks noChangeAspect="1"/>
          </p:cNvPicPr>
          <p:nvPr/>
        </p:nvPicPr>
        <p:blipFill>
          <a:blip r:embed="rId2"/>
          <a:stretch>
            <a:fillRect/>
          </a:stretch>
        </p:blipFill>
        <p:spPr>
          <a:xfrm>
            <a:off x="891125" y="2009926"/>
            <a:ext cx="7349375" cy="4802354"/>
          </a:xfrm>
          <a:prstGeom prst="rect">
            <a:avLst/>
          </a:prstGeom>
        </p:spPr>
      </p:pic>
      <p:sp>
        <p:nvSpPr>
          <p:cNvPr id="7" name="角丸四角形 6"/>
          <p:cNvSpPr/>
          <p:nvPr/>
        </p:nvSpPr>
        <p:spPr>
          <a:xfrm>
            <a:off x="2228850" y="5295900"/>
            <a:ext cx="3638550" cy="914399"/>
          </a:xfrm>
          <a:prstGeom prst="roundRect">
            <a:avLst/>
          </a:prstGeom>
          <a:noFill/>
          <a:ln>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四角形吹き出し 7"/>
          <p:cNvSpPr/>
          <p:nvPr/>
        </p:nvSpPr>
        <p:spPr>
          <a:xfrm>
            <a:off x="559710" y="4540346"/>
            <a:ext cx="1223577" cy="831754"/>
          </a:xfrm>
          <a:prstGeom prst="wedgeRectCallout">
            <a:avLst>
              <a:gd name="adj1" fmla="val 77886"/>
              <a:gd name="adj2" fmla="val 41334"/>
            </a:avLst>
          </a:prstGeom>
          <a:noFill/>
          <a:ln>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1000" dirty="0" smtClean="0">
                <a:solidFill>
                  <a:sysClr val="windowText" lastClr="000000"/>
                </a:solidFill>
                <a:latin typeface="メイリオ" panose="020B0604030504040204" pitchFamily="50" charset="-128"/>
                <a:ea typeface="メイリオ" panose="020B0604030504040204" pitchFamily="50" charset="-128"/>
                <a:cs typeface="メイリオ" panose="020B0604030504040204" pitchFamily="50" charset="-128"/>
              </a:rPr>
              <a:t>若い人の人口減少率が多い自治体は、</a:t>
            </a:r>
            <a:r>
              <a:rPr lang="ja-JP" altLang="en-US" sz="1000" dirty="0" smtClean="0">
                <a:solidFill>
                  <a:sysClr val="windowText" lastClr="000000"/>
                </a:solidFill>
                <a:latin typeface="メイリオ" panose="020B0604030504040204" pitchFamily="50" charset="-128"/>
                <a:ea typeface="メイリオ" panose="020B0604030504040204" pitchFamily="50" charset="-128"/>
                <a:cs typeface="メイリオ" panose="020B0604030504040204" pitchFamily="50" charset="-128"/>
              </a:rPr>
              <a:t>出生係数が</a:t>
            </a:r>
            <a:r>
              <a:rPr lang="ja-JP" altLang="en-US" sz="1000" dirty="0">
                <a:solidFill>
                  <a:sysClr val="windowText" lastClr="000000"/>
                </a:solidFill>
                <a:latin typeface="メイリオ" panose="020B0604030504040204" pitchFamily="50" charset="-128"/>
                <a:ea typeface="メイリオ" panose="020B0604030504040204" pitchFamily="50" charset="-128"/>
                <a:cs typeface="メイリオ" panose="020B0604030504040204" pitchFamily="50" charset="-128"/>
              </a:rPr>
              <a:t>相対的に低いです。</a:t>
            </a:r>
            <a:endParaRPr lang="en-US" altLang="ja-JP" sz="1000" dirty="0">
              <a:solidFill>
                <a:sysClr val="windowText" lastClr="000000"/>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0" name="四角形吹き出し 9"/>
          <p:cNvSpPr/>
          <p:nvPr/>
        </p:nvSpPr>
        <p:spPr>
          <a:xfrm>
            <a:off x="7124097" y="5573486"/>
            <a:ext cx="1447818" cy="778830"/>
          </a:xfrm>
          <a:prstGeom prst="wedgeRectCallout">
            <a:avLst>
              <a:gd name="adj1" fmla="val -166722"/>
              <a:gd name="adj2" fmla="val 416"/>
            </a:avLst>
          </a:prstGeom>
          <a:noFill/>
          <a:ln>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000" dirty="0" smtClean="0">
                <a:solidFill>
                  <a:sysClr val="windowText" lastClr="000000"/>
                </a:solidFill>
                <a:latin typeface="メイリオ" panose="020B0604030504040204" pitchFamily="50" charset="-128"/>
                <a:ea typeface="メイリオ" panose="020B0604030504040204" pitchFamily="50" charset="-128"/>
                <a:cs typeface="メイリオ" panose="020B0604030504040204" pitchFamily="50" charset="-128"/>
              </a:rPr>
              <a:t>氷見市の若い人は外へ移動し、残った人は子どもをあまり産みません。</a:t>
            </a:r>
            <a:endParaRPr kumimoji="1" lang="ja-JP" altLang="en-US" sz="1000" dirty="0">
              <a:solidFill>
                <a:sysClr val="windowText" lastClr="000000"/>
              </a:solidFill>
              <a:latin typeface="メイリオ" panose="020B0604030504040204" pitchFamily="50" charset="-128"/>
              <a:ea typeface="メイリオ" panose="020B0604030504040204" pitchFamily="50" charset="-128"/>
              <a:cs typeface="メイリオ" panose="020B0604030504040204" pitchFamily="50" charset="-128"/>
            </a:endParaRPr>
          </a:p>
        </p:txBody>
      </p:sp>
    </p:spTree>
    <p:extLst>
      <p:ext uri="{BB962C8B-B14F-4D97-AF65-F5344CB8AC3E}">
        <p14:creationId xmlns:p14="http://schemas.microsoft.com/office/powerpoint/2010/main" val="176590307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623888" y="3164783"/>
            <a:ext cx="8186283" cy="633047"/>
          </a:xfrm>
        </p:spPr>
        <p:txBody>
          <a:bodyPr/>
          <a:lstStyle/>
          <a:p>
            <a:r>
              <a:rPr kumimoji="1" lang="ja-JP" altLang="en-US" dirty="0" smtClean="0"/>
              <a:t>男性の人口増減率</a:t>
            </a:r>
            <a:r>
              <a:rPr kumimoji="1" lang="en-US" altLang="ja-JP" dirty="0" smtClean="0"/>
              <a:t>×</a:t>
            </a:r>
            <a:r>
              <a:rPr kumimoji="1" lang="ja-JP" altLang="en-US" dirty="0" smtClean="0"/>
              <a:t>女性の人口増減率</a:t>
            </a:r>
            <a:r>
              <a:rPr lang="ja-JP" altLang="en-US" dirty="0" smtClean="0"/>
              <a:t>　</a:t>
            </a:r>
            <a:r>
              <a:rPr lang="en-US" altLang="ja-JP" dirty="0" smtClean="0"/>
              <a:t>20-39</a:t>
            </a:r>
            <a:r>
              <a:rPr lang="ja-JP" altLang="en-US" dirty="0" smtClean="0"/>
              <a:t>歳</a:t>
            </a:r>
            <a:endParaRPr kumimoji="1" lang="ja-JP" altLang="en-US" dirty="0"/>
          </a:p>
        </p:txBody>
      </p:sp>
      <p:sp>
        <p:nvSpPr>
          <p:cNvPr id="3" name="スライド番号プレースホルダー 2"/>
          <p:cNvSpPr>
            <a:spLocks noGrp="1"/>
          </p:cNvSpPr>
          <p:nvPr>
            <p:ph type="sldNum" sz="quarter" idx="12"/>
          </p:nvPr>
        </p:nvSpPr>
        <p:spPr/>
        <p:txBody>
          <a:bodyPr/>
          <a:lstStyle/>
          <a:p>
            <a:fld id="{32561E9F-1250-4501-B953-B78836680886}" type="slidenum">
              <a:rPr lang="ja-JP" altLang="en-US" smtClean="0"/>
              <a:pPr/>
              <a:t>15</a:t>
            </a:fld>
            <a:endParaRPr lang="ja-JP" altLang="en-US" dirty="0"/>
          </a:p>
        </p:txBody>
      </p:sp>
      <p:sp>
        <p:nvSpPr>
          <p:cNvPr id="4" name="テキスト ボックス 3"/>
          <p:cNvSpPr txBox="1"/>
          <p:nvPr/>
        </p:nvSpPr>
        <p:spPr>
          <a:xfrm>
            <a:off x="254000" y="3951387"/>
            <a:ext cx="8699499" cy="1615827"/>
          </a:xfrm>
          <a:prstGeom prst="rect">
            <a:avLst/>
          </a:prstGeom>
          <a:noFill/>
          <a:ln w="12700">
            <a:solidFill>
              <a:schemeClr val="tx1"/>
            </a:solidFill>
            <a:prstDash val="dash"/>
          </a:ln>
        </p:spPr>
        <p:txBody>
          <a:bodyPr wrap="square" rtlCol="0">
            <a:spAutoFit/>
          </a:bodyPr>
          <a:lstStyle/>
          <a:p>
            <a:r>
              <a:rPr kumimoji="1" lang="ja-JP" altLang="en-US" sz="1100" dirty="0" smtClean="0">
                <a:solidFill>
                  <a:schemeClr val="tx1">
                    <a:lumMod val="85000"/>
                    <a:lumOff val="15000"/>
                  </a:schemeClr>
                </a:solidFill>
                <a:latin typeface="メイリオ" panose="020B0604030504040204" pitchFamily="50" charset="-128"/>
                <a:ea typeface="メイリオ" panose="020B0604030504040204" pitchFamily="50" charset="-128"/>
                <a:cs typeface="メイリオ" panose="020B0604030504040204" pitchFamily="50" charset="-128"/>
              </a:rPr>
              <a:t>◇利用データ：</a:t>
            </a:r>
            <a:r>
              <a:rPr lang="en-US" altLang="ja-JP" sz="1100" dirty="0">
                <a:solidFill>
                  <a:schemeClr val="tx1">
                    <a:lumMod val="85000"/>
                    <a:lumOff val="15000"/>
                  </a:schemeClr>
                </a:solidFill>
                <a:latin typeface="メイリオ" panose="020B0604030504040204" pitchFamily="50" charset="-128"/>
                <a:ea typeface="メイリオ" panose="020B0604030504040204" pitchFamily="50" charset="-128"/>
                <a:cs typeface="メイリオ" panose="020B0604030504040204" pitchFamily="50" charset="-128"/>
              </a:rPr>
              <a:t> H27</a:t>
            </a:r>
            <a:r>
              <a:rPr lang="ja-JP" altLang="en-US" sz="1100" dirty="0">
                <a:solidFill>
                  <a:schemeClr val="tx1">
                    <a:lumMod val="85000"/>
                    <a:lumOff val="15000"/>
                  </a:schemeClr>
                </a:solidFill>
                <a:latin typeface="メイリオ" panose="020B0604030504040204" pitchFamily="50" charset="-128"/>
                <a:ea typeface="メイリオ" panose="020B0604030504040204" pitchFamily="50" charset="-128"/>
                <a:cs typeface="メイリオ" panose="020B0604030504040204" pitchFamily="50" charset="-128"/>
              </a:rPr>
              <a:t>年</a:t>
            </a:r>
            <a:r>
              <a:rPr kumimoji="1" lang="ja-JP" altLang="en-US" sz="1100" dirty="0" smtClean="0">
                <a:solidFill>
                  <a:schemeClr val="tx1">
                    <a:lumMod val="85000"/>
                    <a:lumOff val="15000"/>
                  </a:schemeClr>
                </a:solidFill>
                <a:latin typeface="メイリオ" panose="020B0604030504040204" pitchFamily="50" charset="-128"/>
                <a:ea typeface="メイリオ" panose="020B0604030504040204" pitchFamily="50" charset="-128"/>
                <a:cs typeface="メイリオ" panose="020B0604030504040204" pitchFamily="50" charset="-128"/>
              </a:rPr>
              <a:t>国勢調査（増減の計算では</a:t>
            </a:r>
            <a:r>
              <a:rPr kumimoji="1" lang="en-US" altLang="ja-JP" sz="1100" dirty="0" smtClean="0">
                <a:solidFill>
                  <a:schemeClr val="tx1">
                    <a:lumMod val="85000"/>
                    <a:lumOff val="15000"/>
                  </a:schemeClr>
                </a:solidFill>
                <a:latin typeface="メイリオ" panose="020B0604030504040204" pitchFamily="50" charset="-128"/>
                <a:ea typeface="メイリオ" panose="020B0604030504040204" pitchFamily="50" charset="-128"/>
                <a:cs typeface="メイリオ" panose="020B0604030504040204" pitchFamily="50" charset="-128"/>
              </a:rPr>
              <a:t>H22</a:t>
            </a:r>
            <a:r>
              <a:rPr kumimoji="1" lang="ja-JP" altLang="en-US" sz="1100" dirty="0" smtClean="0">
                <a:solidFill>
                  <a:schemeClr val="tx1">
                    <a:lumMod val="85000"/>
                    <a:lumOff val="15000"/>
                  </a:schemeClr>
                </a:solidFill>
                <a:latin typeface="メイリオ" panose="020B0604030504040204" pitchFamily="50" charset="-128"/>
                <a:ea typeface="メイリオ" panose="020B0604030504040204" pitchFamily="50" charset="-128"/>
                <a:cs typeface="メイリオ" panose="020B0604030504040204" pitchFamily="50" charset="-128"/>
              </a:rPr>
              <a:t>年も利用）</a:t>
            </a:r>
            <a:endParaRPr kumimoji="1" lang="en-US" altLang="ja-JP" sz="1100" dirty="0" smtClean="0">
              <a:solidFill>
                <a:schemeClr val="tx1">
                  <a:lumMod val="85000"/>
                  <a:lumOff val="15000"/>
                </a:schemeClr>
              </a:solidFill>
              <a:latin typeface="メイリオ" panose="020B0604030504040204" pitchFamily="50" charset="-128"/>
              <a:ea typeface="メイリオ" panose="020B0604030504040204" pitchFamily="50" charset="-128"/>
              <a:cs typeface="メイリオ" panose="020B0604030504040204" pitchFamily="50" charset="-128"/>
            </a:endParaRPr>
          </a:p>
          <a:p>
            <a:r>
              <a:rPr kumimoji="1" lang="ja-JP" altLang="en-US" sz="1100" dirty="0" smtClean="0">
                <a:solidFill>
                  <a:schemeClr val="tx1">
                    <a:lumMod val="85000"/>
                    <a:lumOff val="15000"/>
                  </a:schemeClr>
                </a:solidFill>
                <a:latin typeface="メイリオ" panose="020B0604030504040204" pitchFamily="50" charset="-128"/>
                <a:ea typeface="メイリオ" panose="020B0604030504040204" pitchFamily="50" charset="-128"/>
                <a:cs typeface="メイリオ" panose="020B0604030504040204" pitchFamily="50" charset="-128"/>
              </a:rPr>
              <a:t>◇用語の定義：</a:t>
            </a:r>
            <a:endParaRPr kumimoji="1" lang="en-US" altLang="ja-JP" sz="1100" dirty="0" smtClean="0">
              <a:solidFill>
                <a:schemeClr val="tx1">
                  <a:lumMod val="85000"/>
                  <a:lumOff val="15000"/>
                </a:schemeClr>
              </a:solidFill>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1100" dirty="0" smtClean="0">
                <a:solidFill>
                  <a:schemeClr val="tx1">
                    <a:lumMod val="85000"/>
                    <a:lumOff val="15000"/>
                  </a:schemeClr>
                </a:solidFill>
                <a:latin typeface="メイリオ" panose="020B0604030504040204" pitchFamily="50" charset="-128"/>
                <a:ea typeface="メイリオ" panose="020B0604030504040204" pitchFamily="50" charset="-128"/>
                <a:cs typeface="メイリオ" panose="020B0604030504040204" pitchFamily="50" charset="-128"/>
              </a:rPr>
              <a:t>・人口増減率＝</a:t>
            </a:r>
            <a:r>
              <a:rPr lang="ja-JP" altLang="en-US" sz="1100" dirty="0">
                <a:solidFill>
                  <a:schemeClr val="tx1">
                    <a:lumMod val="85000"/>
                    <a:lumOff val="15000"/>
                  </a:schemeClr>
                </a:solidFill>
                <a:latin typeface="メイリオ" panose="020B0604030504040204" pitchFamily="50" charset="-128"/>
                <a:ea typeface="メイリオ" panose="020B0604030504040204" pitchFamily="50" charset="-128"/>
                <a:cs typeface="メイリオ" panose="020B0604030504040204" pitchFamily="50" charset="-128"/>
              </a:rPr>
              <a:t>「</a:t>
            </a:r>
            <a:r>
              <a:rPr lang="en-US" altLang="ja-JP" sz="1100" dirty="0">
                <a:solidFill>
                  <a:schemeClr val="tx1">
                    <a:lumMod val="85000"/>
                    <a:lumOff val="15000"/>
                  </a:schemeClr>
                </a:solidFill>
                <a:latin typeface="メイリオ" panose="020B0604030504040204" pitchFamily="50" charset="-128"/>
                <a:ea typeface="メイリオ" panose="020B0604030504040204" pitchFamily="50" charset="-128"/>
                <a:cs typeface="メイリオ" panose="020B0604030504040204" pitchFamily="50" charset="-128"/>
              </a:rPr>
              <a:t>H27</a:t>
            </a:r>
            <a:r>
              <a:rPr lang="ja-JP" altLang="en-US" sz="1100" dirty="0">
                <a:solidFill>
                  <a:schemeClr val="tx1">
                    <a:lumMod val="85000"/>
                    <a:lumOff val="15000"/>
                  </a:schemeClr>
                </a:solidFill>
                <a:latin typeface="メイリオ" panose="020B0604030504040204" pitchFamily="50" charset="-128"/>
                <a:ea typeface="メイリオ" panose="020B0604030504040204" pitchFamily="50" charset="-128"/>
                <a:cs typeface="メイリオ" panose="020B0604030504040204" pitchFamily="50" charset="-128"/>
              </a:rPr>
              <a:t>年の</a:t>
            </a:r>
            <a:r>
              <a:rPr lang="en-US" altLang="ja-JP" sz="1100" dirty="0">
                <a:solidFill>
                  <a:schemeClr val="tx1">
                    <a:lumMod val="85000"/>
                    <a:lumOff val="15000"/>
                  </a:schemeClr>
                </a:solidFill>
                <a:latin typeface="メイリオ" panose="020B0604030504040204" pitchFamily="50" charset="-128"/>
                <a:ea typeface="メイリオ" panose="020B0604030504040204" pitchFamily="50" charset="-128"/>
                <a:cs typeface="メイリオ" panose="020B0604030504040204" pitchFamily="50" charset="-128"/>
              </a:rPr>
              <a:t>20-39</a:t>
            </a:r>
            <a:r>
              <a:rPr lang="ja-JP" altLang="en-US" sz="1100" dirty="0">
                <a:solidFill>
                  <a:schemeClr val="tx1">
                    <a:lumMod val="85000"/>
                    <a:lumOff val="15000"/>
                  </a:schemeClr>
                </a:solidFill>
                <a:latin typeface="メイリオ" panose="020B0604030504040204" pitchFamily="50" charset="-128"/>
                <a:ea typeface="メイリオ" panose="020B0604030504040204" pitchFamily="50" charset="-128"/>
                <a:cs typeface="メイリオ" panose="020B0604030504040204" pitchFamily="50" charset="-128"/>
              </a:rPr>
              <a:t>歳の人口－</a:t>
            </a:r>
            <a:r>
              <a:rPr lang="en-US" altLang="ja-JP" sz="1100" dirty="0">
                <a:solidFill>
                  <a:schemeClr val="tx1">
                    <a:lumMod val="85000"/>
                    <a:lumOff val="15000"/>
                  </a:schemeClr>
                </a:solidFill>
                <a:latin typeface="メイリオ" panose="020B0604030504040204" pitchFamily="50" charset="-128"/>
                <a:ea typeface="メイリオ" panose="020B0604030504040204" pitchFamily="50" charset="-128"/>
                <a:cs typeface="メイリオ" panose="020B0604030504040204" pitchFamily="50" charset="-128"/>
              </a:rPr>
              <a:t>H22</a:t>
            </a:r>
            <a:r>
              <a:rPr lang="ja-JP" altLang="en-US" sz="1100" dirty="0">
                <a:solidFill>
                  <a:schemeClr val="tx1">
                    <a:lumMod val="85000"/>
                    <a:lumOff val="15000"/>
                  </a:schemeClr>
                </a:solidFill>
                <a:latin typeface="メイリオ" panose="020B0604030504040204" pitchFamily="50" charset="-128"/>
                <a:ea typeface="メイリオ" panose="020B0604030504040204" pitchFamily="50" charset="-128"/>
                <a:cs typeface="メイリオ" panose="020B0604030504040204" pitchFamily="50" charset="-128"/>
              </a:rPr>
              <a:t>年の</a:t>
            </a:r>
            <a:r>
              <a:rPr lang="en-US" altLang="ja-JP" sz="1100" dirty="0">
                <a:solidFill>
                  <a:schemeClr val="tx1">
                    <a:lumMod val="85000"/>
                    <a:lumOff val="15000"/>
                  </a:schemeClr>
                </a:solidFill>
                <a:latin typeface="メイリオ" panose="020B0604030504040204" pitchFamily="50" charset="-128"/>
                <a:ea typeface="メイリオ" panose="020B0604030504040204" pitchFamily="50" charset="-128"/>
                <a:cs typeface="メイリオ" panose="020B0604030504040204" pitchFamily="50" charset="-128"/>
              </a:rPr>
              <a:t>15-34</a:t>
            </a:r>
            <a:r>
              <a:rPr lang="ja-JP" altLang="en-US" sz="1100" dirty="0">
                <a:solidFill>
                  <a:schemeClr val="tx1">
                    <a:lumMod val="85000"/>
                    <a:lumOff val="15000"/>
                  </a:schemeClr>
                </a:solidFill>
                <a:latin typeface="メイリオ" panose="020B0604030504040204" pitchFamily="50" charset="-128"/>
                <a:ea typeface="メイリオ" panose="020B0604030504040204" pitchFamily="50" charset="-128"/>
                <a:cs typeface="メイリオ" panose="020B0604030504040204" pitchFamily="50" charset="-128"/>
              </a:rPr>
              <a:t>歳の人口」を</a:t>
            </a:r>
            <a:r>
              <a:rPr lang="en-US" altLang="ja-JP" sz="1100" dirty="0">
                <a:solidFill>
                  <a:schemeClr val="tx1">
                    <a:lumMod val="85000"/>
                    <a:lumOff val="15000"/>
                  </a:schemeClr>
                </a:solidFill>
                <a:latin typeface="メイリオ" panose="020B0604030504040204" pitchFamily="50" charset="-128"/>
                <a:ea typeface="メイリオ" panose="020B0604030504040204" pitchFamily="50" charset="-128"/>
                <a:cs typeface="メイリオ" panose="020B0604030504040204" pitchFamily="50" charset="-128"/>
              </a:rPr>
              <a:t>H22</a:t>
            </a:r>
            <a:r>
              <a:rPr lang="ja-JP" altLang="en-US" sz="1100" dirty="0">
                <a:solidFill>
                  <a:schemeClr val="tx1">
                    <a:lumMod val="85000"/>
                    <a:lumOff val="15000"/>
                  </a:schemeClr>
                </a:solidFill>
                <a:latin typeface="メイリオ" panose="020B0604030504040204" pitchFamily="50" charset="-128"/>
                <a:ea typeface="メイリオ" panose="020B0604030504040204" pitchFamily="50" charset="-128"/>
                <a:cs typeface="メイリオ" panose="020B0604030504040204" pitchFamily="50" charset="-128"/>
              </a:rPr>
              <a:t>年の</a:t>
            </a:r>
            <a:r>
              <a:rPr lang="en-US" altLang="ja-JP" sz="1100" dirty="0">
                <a:solidFill>
                  <a:schemeClr val="tx1">
                    <a:lumMod val="85000"/>
                    <a:lumOff val="15000"/>
                  </a:schemeClr>
                </a:solidFill>
                <a:latin typeface="メイリオ" panose="020B0604030504040204" pitchFamily="50" charset="-128"/>
                <a:ea typeface="メイリオ" panose="020B0604030504040204" pitchFamily="50" charset="-128"/>
                <a:cs typeface="メイリオ" panose="020B0604030504040204" pitchFamily="50" charset="-128"/>
              </a:rPr>
              <a:t>15-34</a:t>
            </a:r>
            <a:r>
              <a:rPr lang="ja-JP" altLang="en-US" sz="1100" dirty="0">
                <a:solidFill>
                  <a:schemeClr val="tx1">
                    <a:lumMod val="85000"/>
                    <a:lumOff val="15000"/>
                  </a:schemeClr>
                </a:solidFill>
                <a:latin typeface="メイリオ" panose="020B0604030504040204" pitchFamily="50" charset="-128"/>
                <a:ea typeface="メイリオ" panose="020B0604030504040204" pitchFamily="50" charset="-128"/>
                <a:cs typeface="メイリオ" panose="020B0604030504040204" pitchFamily="50" charset="-128"/>
              </a:rPr>
              <a:t>歳の人口で除したもの</a:t>
            </a:r>
            <a:endParaRPr kumimoji="1" lang="en-US" altLang="ja-JP" sz="1100" dirty="0" smtClean="0">
              <a:solidFill>
                <a:schemeClr val="tx1">
                  <a:lumMod val="85000"/>
                  <a:lumOff val="15000"/>
                </a:schemeClr>
              </a:solidFill>
              <a:latin typeface="メイリオ" panose="020B0604030504040204" pitchFamily="50" charset="-128"/>
              <a:ea typeface="メイリオ" panose="020B0604030504040204" pitchFamily="50" charset="-128"/>
              <a:cs typeface="メイリオ" panose="020B0604030504040204" pitchFamily="50" charset="-128"/>
            </a:endParaRPr>
          </a:p>
          <a:p>
            <a:r>
              <a:rPr kumimoji="1" lang="ja-JP" altLang="en-US" sz="1100" dirty="0" smtClean="0">
                <a:solidFill>
                  <a:schemeClr val="tx1">
                    <a:lumMod val="85000"/>
                    <a:lumOff val="15000"/>
                  </a:schemeClr>
                </a:solidFill>
                <a:latin typeface="メイリオ" panose="020B0604030504040204" pitchFamily="50" charset="-128"/>
                <a:ea typeface="メイリオ" panose="020B0604030504040204" pitchFamily="50" charset="-128"/>
                <a:cs typeface="メイリオ" panose="020B0604030504040204" pitchFamily="50" charset="-128"/>
              </a:rPr>
              <a:t>　</a:t>
            </a:r>
            <a:r>
              <a:rPr kumimoji="1" lang="en-US" altLang="ja-JP" sz="1100" dirty="0" smtClean="0">
                <a:solidFill>
                  <a:schemeClr val="tx1">
                    <a:lumMod val="85000"/>
                    <a:lumOff val="15000"/>
                  </a:schemeClr>
                </a:solidFill>
                <a:latin typeface="メイリオ" panose="020B0604030504040204" pitchFamily="50" charset="-128"/>
                <a:ea typeface="メイリオ" panose="020B0604030504040204" pitchFamily="50" charset="-128"/>
                <a:cs typeface="メイリオ" panose="020B0604030504040204" pitchFamily="50" charset="-128"/>
              </a:rPr>
              <a:t>※</a:t>
            </a:r>
            <a:r>
              <a:rPr kumimoji="1" lang="ja-JP" altLang="en-US" sz="1100" dirty="0" smtClean="0">
                <a:solidFill>
                  <a:schemeClr val="tx1">
                    <a:lumMod val="85000"/>
                    <a:lumOff val="15000"/>
                  </a:schemeClr>
                </a:solidFill>
                <a:latin typeface="メイリオ" panose="020B0604030504040204" pitchFamily="50" charset="-128"/>
                <a:ea typeface="メイリオ" panose="020B0604030504040204" pitchFamily="50" charset="-128"/>
                <a:cs typeface="メイリオ" panose="020B0604030504040204" pitchFamily="50" charset="-128"/>
              </a:rPr>
              <a:t>いわゆるコーホート分析（同年代の比較をする分析）を行った</a:t>
            </a:r>
            <a:endParaRPr kumimoji="1" lang="en-US" altLang="ja-JP" sz="1100" dirty="0" smtClean="0">
              <a:solidFill>
                <a:schemeClr val="tx1">
                  <a:lumMod val="85000"/>
                  <a:lumOff val="15000"/>
                </a:schemeClr>
              </a:solidFill>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1100" dirty="0" smtClean="0">
                <a:solidFill>
                  <a:schemeClr val="tx1">
                    <a:lumMod val="85000"/>
                    <a:lumOff val="15000"/>
                  </a:schemeClr>
                </a:solidFill>
                <a:latin typeface="メイリオ" panose="020B0604030504040204" pitchFamily="50" charset="-128"/>
                <a:ea typeface="メイリオ" panose="020B0604030504040204" pitchFamily="50" charset="-128"/>
                <a:cs typeface="メイリオ" panose="020B0604030504040204" pitchFamily="50" charset="-128"/>
              </a:rPr>
              <a:t>　</a:t>
            </a:r>
            <a:r>
              <a:rPr lang="en-US" altLang="ja-JP" sz="1100" dirty="0" smtClean="0">
                <a:solidFill>
                  <a:schemeClr val="tx1">
                    <a:lumMod val="85000"/>
                    <a:lumOff val="15000"/>
                  </a:schemeClr>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100" dirty="0" smtClean="0">
                <a:solidFill>
                  <a:schemeClr val="tx1">
                    <a:lumMod val="85000"/>
                    <a:lumOff val="15000"/>
                  </a:schemeClr>
                </a:solidFill>
                <a:latin typeface="メイリオ" panose="020B0604030504040204" pitchFamily="50" charset="-128"/>
                <a:ea typeface="メイリオ" panose="020B0604030504040204" pitchFamily="50" charset="-128"/>
                <a:cs typeface="メイリオ" panose="020B0604030504040204" pitchFamily="50" charset="-128"/>
              </a:rPr>
              <a:t>分析は、単純な引き算であり、死亡率を考慮していない。</a:t>
            </a:r>
            <a:r>
              <a:rPr lang="en-US" altLang="ja-JP" sz="1100" dirty="0" smtClean="0">
                <a:solidFill>
                  <a:schemeClr val="tx1">
                    <a:lumMod val="85000"/>
                    <a:lumOff val="15000"/>
                  </a:schemeClr>
                </a:solidFill>
                <a:latin typeface="メイリオ" panose="020B0604030504040204" pitchFamily="50" charset="-128"/>
                <a:ea typeface="メイリオ" panose="020B0604030504040204" pitchFamily="50" charset="-128"/>
                <a:cs typeface="メイリオ" panose="020B0604030504040204" pitchFamily="50" charset="-128"/>
              </a:rPr>
              <a:t/>
            </a:r>
            <a:br>
              <a:rPr lang="en-US" altLang="ja-JP" sz="1100" dirty="0" smtClean="0">
                <a:solidFill>
                  <a:schemeClr val="tx1">
                    <a:lumMod val="85000"/>
                    <a:lumOff val="15000"/>
                  </a:schemeClr>
                </a:solidFill>
                <a:latin typeface="メイリオ" panose="020B0604030504040204" pitchFamily="50" charset="-128"/>
                <a:ea typeface="メイリオ" panose="020B0604030504040204" pitchFamily="50" charset="-128"/>
                <a:cs typeface="メイリオ" panose="020B0604030504040204" pitchFamily="50" charset="-128"/>
              </a:rPr>
            </a:br>
            <a:r>
              <a:rPr lang="ja-JP" altLang="en-US" sz="1100" dirty="0" smtClean="0">
                <a:solidFill>
                  <a:schemeClr val="tx1">
                    <a:lumMod val="85000"/>
                    <a:lumOff val="15000"/>
                  </a:schemeClr>
                </a:solidFill>
                <a:latin typeface="メイリオ" panose="020B0604030504040204" pitchFamily="50" charset="-128"/>
                <a:ea typeface="メイリオ" panose="020B0604030504040204" pitchFamily="50" charset="-128"/>
                <a:cs typeface="メイリオ" panose="020B0604030504040204" pitchFamily="50" charset="-128"/>
              </a:rPr>
              <a:t>　</a:t>
            </a:r>
            <a:r>
              <a:rPr lang="en-US" altLang="ja-JP" sz="1100" dirty="0" smtClean="0">
                <a:solidFill>
                  <a:schemeClr val="tx1">
                    <a:lumMod val="85000"/>
                    <a:lumOff val="15000"/>
                  </a:schemeClr>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100" dirty="0" smtClean="0">
                <a:solidFill>
                  <a:schemeClr val="tx1">
                    <a:lumMod val="85000"/>
                    <a:lumOff val="15000"/>
                  </a:schemeClr>
                </a:solidFill>
                <a:latin typeface="メイリオ" panose="020B0604030504040204" pitchFamily="50" charset="-128"/>
                <a:ea typeface="メイリオ" panose="020B0604030504040204" pitchFamily="50" charset="-128"/>
                <a:cs typeface="メイリオ" panose="020B0604030504040204" pitchFamily="50" charset="-128"/>
              </a:rPr>
              <a:t>また、国内統計のため、海外転出者も考慮していないが、両方とも大勢に影響を及ぼさないと考えられる</a:t>
            </a:r>
            <a:endParaRPr lang="en-US" altLang="ja-JP" sz="1100" dirty="0" smtClean="0">
              <a:solidFill>
                <a:schemeClr val="tx1">
                  <a:lumMod val="85000"/>
                  <a:lumOff val="15000"/>
                </a:schemeClr>
              </a:solidFill>
              <a:latin typeface="メイリオ" panose="020B0604030504040204" pitchFamily="50" charset="-128"/>
              <a:ea typeface="メイリオ" panose="020B0604030504040204" pitchFamily="50" charset="-128"/>
              <a:cs typeface="メイリオ" panose="020B0604030504040204" pitchFamily="50" charset="-128"/>
            </a:endParaRPr>
          </a:p>
          <a:p>
            <a:r>
              <a:rPr kumimoji="1" lang="ja-JP" altLang="en-US" sz="1100" dirty="0" smtClean="0">
                <a:solidFill>
                  <a:schemeClr val="tx1">
                    <a:lumMod val="85000"/>
                    <a:lumOff val="15000"/>
                  </a:schemeClr>
                </a:solidFill>
                <a:latin typeface="メイリオ" panose="020B0604030504040204" pitchFamily="50" charset="-128"/>
                <a:ea typeface="メイリオ" panose="020B0604030504040204" pitchFamily="50" charset="-128"/>
                <a:cs typeface="メイリオ" panose="020B0604030504040204" pitchFamily="50" charset="-128"/>
              </a:rPr>
              <a:t>◇その他</a:t>
            </a:r>
            <a:r>
              <a:rPr lang="ja-JP" altLang="en-US" sz="1100" dirty="0" smtClean="0">
                <a:solidFill>
                  <a:schemeClr val="tx1">
                    <a:lumMod val="85000"/>
                    <a:lumOff val="15000"/>
                  </a:schemeClr>
                </a:solidFill>
                <a:latin typeface="メイリオ" panose="020B0604030504040204" pitchFamily="50" charset="-128"/>
                <a:ea typeface="メイリオ" panose="020B0604030504040204" pitchFamily="50" charset="-128"/>
                <a:cs typeface="メイリオ" panose="020B0604030504040204" pitchFamily="50" charset="-128"/>
              </a:rPr>
              <a:t>：</a:t>
            </a:r>
            <a:endParaRPr lang="en-US" altLang="ja-JP" sz="1100" dirty="0" smtClean="0">
              <a:solidFill>
                <a:schemeClr val="tx1">
                  <a:lumMod val="85000"/>
                  <a:lumOff val="15000"/>
                </a:schemeClr>
              </a:solidFill>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1100" dirty="0">
                <a:solidFill>
                  <a:schemeClr val="tx1">
                    <a:lumMod val="85000"/>
                    <a:lumOff val="15000"/>
                  </a:schemeClr>
                </a:solidFill>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1100" dirty="0" smtClean="0">
                <a:solidFill>
                  <a:schemeClr val="tx1">
                    <a:lumMod val="85000"/>
                    <a:lumOff val="15000"/>
                  </a:schemeClr>
                </a:solidFill>
                <a:latin typeface="メイリオ" panose="020B0604030504040204" pitchFamily="50" charset="-128"/>
                <a:ea typeface="メイリオ" panose="020B0604030504040204" pitchFamily="50" charset="-128"/>
                <a:cs typeface="メイリオ" panose="020B0604030504040204" pitchFamily="50" charset="-128"/>
              </a:rPr>
              <a:t>国勢調査から直接データを得られていない市町村については、分析対象から除外した</a:t>
            </a:r>
            <a:endParaRPr lang="en-US" altLang="ja-JP" sz="1100" dirty="0" smtClean="0">
              <a:solidFill>
                <a:schemeClr val="tx1">
                  <a:lumMod val="85000"/>
                  <a:lumOff val="15000"/>
                </a:schemeClr>
              </a:solidFill>
              <a:latin typeface="メイリオ" panose="020B0604030504040204" pitchFamily="50" charset="-128"/>
              <a:ea typeface="メイリオ" panose="020B0604030504040204" pitchFamily="50" charset="-128"/>
              <a:cs typeface="メイリオ" panose="020B0604030504040204" pitchFamily="50" charset="-128"/>
            </a:endParaRPr>
          </a:p>
          <a:p>
            <a:r>
              <a:rPr kumimoji="1" lang="ja-JP" altLang="en-US" sz="1100" dirty="0">
                <a:solidFill>
                  <a:schemeClr val="tx1">
                    <a:lumMod val="85000"/>
                    <a:lumOff val="15000"/>
                  </a:schemeClr>
                </a:solidFill>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1100" dirty="0">
                <a:solidFill>
                  <a:schemeClr val="tx1">
                    <a:lumMod val="85000"/>
                    <a:lumOff val="15000"/>
                  </a:schemeClr>
                </a:solidFill>
                <a:latin typeface="メイリオ" panose="020B0604030504040204" pitchFamily="50" charset="-128"/>
                <a:ea typeface="メイリオ" panose="020B0604030504040204" pitchFamily="50" charset="-128"/>
                <a:cs typeface="メイリオ" panose="020B0604030504040204" pitchFamily="50" charset="-128"/>
              </a:rPr>
              <a:t>合併の影響を考慮していない（</a:t>
            </a:r>
            <a:r>
              <a:rPr lang="en-US" altLang="ja-JP" sz="1100" dirty="0">
                <a:solidFill>
                  <a:schemeClr val="tx1">
                    <a:lumMod val="85000"/>
                    <a:lumOff val="15000"/>
                  </a:schemeClr>
                </a:solidFill>
                <a:latin typeface="メイリオ" panose="020B0604030504040204" pitchFamily="50" charset="-128"/>
                <a:ea typeface="メイリオ" panose="020B0604030504040204" pitchFamily="50" charset="-128"/>
                <a:cs typeface="メイリオ" panose="020B0604030504040204" pitchFamily="50" charset="-128"/>
              </a:rPr>
              <a:t>H22-H27</a:t>
            </a:r>
            <a:r>
              <a:rPr lang="ja-JP" altLang="en-US" sz="1100" dirty="0">
                <a:solidFill>
                  <a:schemeClr val="tx1">
                    <a:lumMod val="85000"/>
                    <a:lumOff val="15000"/>
                  </a:schemeClr>
                </a:solidFill>
                <a:latin typeface="メイリオ" panose="020B0604030504040204" pitchFamily="50" charset="-128"/>
                <a:ea typeface="メイリオ" panose="020B0604030504040204" pitchFamily="50" charset="-128"/>
                <a:cs typeface="メイリオ" panose="020B0604030504040204" pitchFamily="50" charset="-128"/>
              </a:rPr>
              <a:t>間で合併によって人口が増加した市の</a:t>
            </a:r>
            <a:r>
              <a:rPr lang="en-US" altLang="ja-JP" sz="1100" dirty="0">
                <a:solidFill>
                  <a:schemeClr val="tx1">
                    <a:lumMod val="85000"/>
                    <a:lumOff val="15000"/>
                  </a:schemeClr>
                </a:solidFill>
                <a:latin typeface="メイリオ" panose="020B0604030504040204" pitchFamily="50" charset="-128"/>
                <a:ea typeface="メイリオ" panose="020B0604030504040204" pitchFamily="50" charset="-128"/>
                <a:cs typeface="メイリオ" panose="020B0604030504040204" pitchFamily="50" charset="-128"/>
              </a:rPr>
              <a:t>H22</a:t>
            </a:r>
            <a:r>
              <a:rPr lang="ja-JP" altLang="en-US" sz="1100" dirty="0">
                <a:solidFill>
                  <a:schemeClr val="tx1">
                    <a:lumMod val="85000"/>
                    <a:lumOff val="15000"/>
                  </a:schemeClr>
                </a:solidFill>
                <a:latin typeface="メイリオ" panose="020B0604030504040204" pitchFamily="50" charset="-128"/>
                <a:ea typeface="メイリオ" panose="020B0604030504040204" pitchFamily="50" charset="-128"/>
                <a:cs typeface="メイリオ" panose="020B0604030504040204" pitchFamily="50" charset="-128"/>
              </a:rPr>
              <a:t>年時点の合併前旧市町村の人口を無視している</a:t>
            </a:r>
            <a:r>
              <a:rPr lang="ja-JP" altLang="en-US" sz="1100" dirty="0" smtClean="0">
                <a:solidFill>
                  <a:schemeClr val="tx1">
                    <a:lumMod val="85000"/>
                    <a:lumOff val="15000"/>
                  </a:schemeClr>
                </a:solidFill>
                <a:latin typeface="メイリオ" panose="020B0604030504040204" pitchFamily="50" charset="-128"/>
                <a:ea typeface="メイリオ" panose="020B0604030504040204" pitchFamily="50" charset="-128"/>
                <a:cs typeface="メイリオ" panose="020B0604030504040204" pitchFamily="50" charset="-128"/>
              </a:rPr>
              <a:t>）</a:t>
            </a:r>
            <a:endParaRPr kumimoji="1" lang="ja-JP" altLang="en-US" sz="1100" dirty="0">
              <a:solidFill>
                <a:schemeClr val="tx1">
                  <a:lumMod val="85000"/>
                  <a:lumOff val="15000"/>
                </a:schemeClr>
              </a:solidFill>
              <a:latin typeface="メイリオ" panose="020B0604030504040204" pitchFamily="50" charset="-128"/>
              <a:ea typeface="メイリオ" panose="020B0604030504040204" pitchFamily="50" charset="-128"/>
              <a:cs typeface="メイリオ" panose="020B0604030504040204" pitchFamily="50" charset="-128"/>
            </a:endParaRPr>
          </a:p>
        </p:txBody>
      </p:sp>
    </p:spTree>
    <p:extLst>
      <p:ext uri="{BB962C8B-B14F-4D97-AF65-F5344CB8AC3E}">
        <p14:creationId xmlns:p14="http://schemas.microsoft.com/office/powerpoint/2010/main" val="29955222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図 7"/>
          <p:cNvPicPr>
            <a:picLocks noChangeAspect="1"/>
          </p:cNvPicPr>
          <p:nvPr/>
        </p:nvPicPr>
        <p:blipFill>
          <a:blip r:embed="rId2"/>
          <a:stretch>
            <a:fillRect/>
          </a:stretch>
        </p:blipFill>
        <p:spPr>
          <a:xfrm>
            <a:off x="978515" y="2194560"/>
            <a:ext cx="7136785" cy="4663440"/>
          </a:xfrm>
          <a:prstGeom prst="rect">
            <a:avLst/>
          </a:prstGeom>
        </p:spPr>
      </p:pic>
      <p:sp>
        <p:nvSpPr>
          <p:cNvPr id="2" name="タイトル 1"/>
          <p:cNvSpPr>
            <a:spLocks noGrp="1"/>
          </p:cNvSpPr>
          <p:nvPr>
            <p:ph type="title"/>
          </p:nvPr>
        </p:nvSpPr>
        <p:spPr/>
        <p:txBody>
          <a:bodyPr/>
          <a:lstStyle/>
          <a:p>
            <a:r>
              <a:rPr lang="ja-JP" altLang="en-US" sz="2000" dirty="0"/>
              <a:t>男性</a:t>
            </a:r>
            <a:r>
              <a:rPr lang="ja-JP" altLang="en-US" sz="2000" dirty="0" smtClean="0"/>
              <a:t>の人口増減率</a:t>
            </a:r>
            <a:r>
              <a:rPr lang="en-US" altLang="ja-JP" sz="2000" dirty="0" smtClean="0"/>
              <a:t>×</a:t>
            </a:r>
            <a:r>
              <a:rPr lang="ja-JP" altLang="en-US" sz="2000" dirty="0"/>
              <a:t>女性</a:t>
            </a:r>
            <a:r>
              <a:rPr lang="ja-JP" altLang="en-US" sz="2000" dirty="0" smtClean="0"/>
              <a:t>の人口増減率　</a:t>
            </a:r>
            <a:r>
              <a:rPr lang="en-US" altLang="ja-JP" sz="2000" dirty="0" smtClean="0"/>
              <a:t>20-39</a:t>
            </a:r>
            <a:r>
              <a:rPr lang="ja-JP" altLang="en-US" sz="2000" dirty="0" smtClean="0"/>
              <a:t>歳　</a:t>
            </a:r>
            <a:r>
              <a:rPr lang="ja-JP" altLang="en-US" sz="2000" dirty="0"/>
              <a:t>全国の市と特別区</a:t>
            </a:r>
            <a:endParaRPr kumimoji="1" lang="ja-JP" altLang="en-US" sz="2000" dirty="0"/>
          </a:p>
        </p:txBody>
      </p:sp>
      <p:sp>
        <p:nvSpPr>
          <p:cNvPr id="3" name="コンテンツ プレースホルダー 2"/>
          <p:cNvSpPr>
            <a:spLocks noGrp="1"/>
          </p:cNvSpPr>
          <p:nvPr>
            <p:ph idx="1"/>
          </p:nvPr>
        </p:nvSpPr>
        <p:spPr/>
        <p:txBody>
          <a:bodyPr/>
          <a:lstStyle/>
          <a:p>
            <a:r>
              <a:rPr kumimoji="1" lang="ja-JP" altLang="en-US" dirty="0" smtClean="0"/>
              <a:t>男性の人口増減率と女性の人口増減率の間には似たような動きはありますが、増減率の特徴は自治体によって異なります。</a:t>
            </a:r>
            <a:endParaRPr kumimoji="1" lang="en-US" altLang="ja-JP" dirty="0" smtClean="0"/>
          </a:p>
          <a:p>
            <a:pPr lvl="1"/>
            <a:r>
              <a:rPr lang="ja-JP" altLang="en-US" dirty="0" smtClean="0"/>
              <a:t>当該散布図は、人口１万人未満の市も、人口数百万人の大都市も同じ１単位として作成しています</a:t>
            </a:r>
            <a:r>
              <a:rPr lang="ja-JP" altLang="en-US" dirty="0"/>
              <a:t>。そのため、全国平均値が全ての点の真ん中に</a:t>
            </a:r>
            <a:r>
              <a:rPr lang="ja-JP" altLang="en-US" dirty="0" smtClean="0"/>
              <a:t>来ません</a:t>
            </a:r>
            <a:r>
              <a:rPr lang="ja-JP" altLang="en-US" dirty="0"/>
              <a:t>。</a:t>
            </a:r>
          </a:p>
          <a:p>
            <a:pPr lvl="1"/>
            <a:endParaRPr kumimoji="1" lang="ja-JP" altLang="en-US" dirty="0"/>
          </a:p>
        </p:txBody>
      </p:sp>
      <p:sp>
        <p:nvSpPr>
          <p:cNvPr id="4" name="スライド番号プレースホルダー 3"/>
          <p:cNvSpPr>
            <a:spLocks noGrp="1"/>
          </p:cNvSpPr>
          <p:nvPr>
            <p:ph type="sldNum" sz="quarter" idx="12"/>
          </p:nvPr>
        </p:nvSpPr>
        <p:spPr/>
        <p:txBody>
          <a:bodyPr/>
          <a:lstStyle/>
          <a:p>
            <a:fld id="{32561E9F-1250-4501-B953-B78836680886}" type="slidenum">
              <a:rPr lang="ja-JP" altLang="en-US" smtClean="0"/>
              <a:pPr/>
              <a:t>16</a:t>
            </a:fld>
            <a:endParaRPr lang="ja-JP" altLang="en-US" dirty="0"/>
          </a:p>
        </p:txBody>
      </p:sp>
      <p:sp>
        <p:nvSpPr>
          <p:cNvPr id="7" name="テキスト ボックス 6"/>
          <p:cNvSpPr txBox="1"/>
          <p:nvPr/>
        </p:nvSpPr>
        <p:spPr>
          <a:xfrm>
            <a:off x="5207000" y="5471887"/>
            <a:ext cx="3526972" cy="1015663"/>
          </a:xfrm>
          <a:prstGeom prst="rect">
            <a:avLst/>
          </a:prstGeom>
          <a:noFill/>
          <a:ln>
            <a:solidFill>
              <a:schemeClr val="tx1"/>
            </a:solidFill>
            <a:prstDash val="dash"/>
          </a:ln>
        </p:spPr>
        <p:txBody>
          <a:bodyPr wrap="square" rtlCol="0">
            <a:spAutoFit/>
          </a:bodyPr>
          <a:lstStyle/>
          <a:p>
            <a:r>
              <a:rPr kumimoji="1" lang="ja-JP" altLang="en-US" sz="1200" dirty="0" smtClean="0">
                <a:latin typeface="メイリオ" panose="020B0604030504040204" pitchFamily="50" charset="-128"/>
                <a:ea typeface="メイリオ" panose="020B0604030504040204" pitchFamily="50" charset="-128"/>
                <a:cs typeface="メイリオ" panose="020B0604030504040204" pitchFamily="50" charset="-128"/>
              </a:rPr>
              <a:t>赤色の線は、男性と女性の人口増減率が同じ場合の線です。</a:t>
            </a:r>
            <a:endParaRPr kumimoji="1" lang="en-US" altLang="ja-JP" sz="1200" dirty="0" smtClean="0">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1200" dirty="0">
                <a:latin typeface="メイリオ" panose="020B0604030504040204" pitchFamily="50" charset="-128"/>
                <a:ea typeface="メイリオ" panose="020B0604030504040204" pitchFamily="50" charset="-128"/>
                <a:cs typeface="メイリオ" panose="020B0604030504040204" pitchFamily="50" charset="-128"/>
              </a:rPr>
              <a:t>線</a:t>
            </a:r>
            <a:r>
              <a:rPr lang="ja-JP" altLang="en-US" sz="1200" dirty="0" smtClean="0">
                <a:latin typeface="メイリオ" panose="020B0604030504040204" pitchFamily="50" charset="-128"/>
                <a:ea typeface="メイリオ" panose="020B0604030504040204" pitchFamily="50" charset="-128"/>
                <a:cs typeface="メイリオ" panose="020B0604030504040204" pitchFamily="50" charset="-128"/>
              </a:rPr>
              <a:t>より上に点がある市区町村は、男性と比較して女性の流入が多い、または女性の流出が少ないということとなります</a:t>
            </a:r>
            <a:endParaRPr kumimoji="1" lang="ja-JP" altLang="en-US" sz="1200" dirty="0">
              <a:latin typeface="メイリオ" panose="020B0604030504040204" pitchFamily="50" charset="-128"/>
              <a:ea typeface="メイリオ" panose="020B0604030504040204" pitchFamily="50" charset="-128"/>
              <a:cs typeface="メイリオ" panose="020B0604030504040204" pitchFamily="50" charset="-128"/>
            </a:endParaRPr>
          </a:p>
        </p:txBody>
      </p:sp>
    </p:spTree>
    <p:extLst>
      <p:ext uri="{BB962C8B-B14F-4D97-AF65-F5344CB8AC3E}">
        <p14:creationId xmlns:p14="http://schemas.microsoft.com/office/powerpoint/2010/main" val="129094819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図 8"/>
          <p:cNvPicPr>
            <a:picLocks noChangeAspect="1"/>
          </p:cNvPicPr>
          <p:nvPr/>
        </p:nvPicPr>
        <p:blipFill>
          <a:blip r:embed="rId2"/>
          <a:stretch>
            <a:fillRect/>
          </a:stretch>
        </p:blipFill>
        <p:spPr>
          <a:xfrm>
            <a:off x="647699" y="1679182"/>
            <a:ext cx="7848599" cy="5125499"/>
          </a:xfrm>
          <a:prstGeom prst="rect">
            <a:avLst/>
          </a:prstGeom>
        </p:spPr>
      </p:pic>
      <p:sp>
        <p:nvSpPr>
          <p:cNvPr id="2" name="タイトル 1"/>
          <p:cNvSpPr>
            <a:spLocks noGrp="1"/>
          </p:cNvSpPr>
          <p:nvPr>
            <p:ph type="title"/>
          </p:nvPr>
        </p:nvSpPr>
        <p:spPr/>
        <p:txBody>
          <a:bodyPr/>
          <a:lstStyle/>
          <a:p>
            <a:r>
              <a:rPr lang="ja-JP" altLang="en-US" sz="2400" dirty="0"/>
              <a:t>男性</a:t>
            </a:r>
            <a:r>
              <a:rPr lang="ja-JP" altLang="en-US" sz="2400" dirty="0" smtClean="0"/>
              <a:t>の人口増減率</a:t>
            </a:r>
            <a:r>
              <a:rPr lang="en-US" altLang="ja-JP" sz="2400" dirty="0" smtClean="0"/>
              <a:t>×</a:t>
            </a:r>
            <a:r>
              <a:rPr lang="ja-JP" altLang="en-US" sz="2400" dirty="0"/>
              <a:t>女性</a:t>
            </a:r>
            <a:r>
              <a:rPr lang="ja-JP" altLang="en-US" sz="2400" dirty="0" smtClean="0"/>
              <a:t>の人口増減率　</a:t>
            </a:r>
            <a:r>
              <a:rPr lang="en-US" altLang="ja-JP" sz="2400" dirty="0" smtClean="0"/>
              <a:t>20-39</a:t>
            </a:r>
            <a:r>
              <a:rPr lang="ja-JP" altLang="en-US" sz="2400" dirty="0" smtClean="0"/>
              <a:t>歳　北陸の各市</a:t>
            </a:r>
            <a:endParaRPr kumimoji="1" lang="ja-JP" altLang="en-US" sz="2400" dirty="0"/>
          </a:p>
        </p:txBody>
      </p:sp>
      <p:sp>
        <p:nvSpPr>
          <p:cNvPr id="3" name="コンテンツ プレースホルダー 2"/>
          <p:cNvSpPr>
            <a:spLocks noGrp="1"/>
          </p:cNvSpPr>
          <p:nvPr>
            <p:ph idx="1"/>
          </p:nvPr>
        </p:nvSpPr>
        <p:spPr>
          <a:xfrm>
            <a:off x="0" y="1105635"/>
            <a:ext cx="9144000" cy="799366"/>
          </a:xfrm>
        </p:spPr>
        <p:txBody>
          <a:bodyPr/>
          <a:lstStyle/>
          <a:p>
            <a:r>
              <a:rPr lang="ja-JP" altLang="en-US" dirty="0" smtClean="0"/>
              <a:t>北陸の各市では、男性よりも女性の人口減少率が高いです。氷見市は、男性よりも女性の人口減少率が高いです（珠洲市、輪島市に続いて３番目）。</a:t>
            </a:r>
            <a:endParaRPr kumimoji="1" lang="ja-JP" altLang="en-US" dirty="0"/>
          </a:p>
        </p:txBody>
      </p:sp>
      <p:sp>
        <p:nvSpPr>
          <p:cNvPr id="4" name="スライド番号プレースホルダー 3"/>
          <p:cNvSpPr>
            <a:spLocks noGrp="1"/>
          </p:cNvSpPr>
          <p:nvPr>
            <p:ph type="sldNum" sz="quarter" idx="12"/>
          </p:nvPr>
        </p:nvSpPr>
        <p:spPr/>
        <p:txBody>
          <a:bodyPr/>
          <a:lstStyle/>
          <a:p>
            <a:fld id="{32561E9F-1250-4501-B953-B78836680886}" type="slidenum">
              <a:rPr lang="ja-JP" altLang="en-US" smtClean="0"/>
              <a:pPr/>
              <a:t>17</a:t>
            </a:fld>
            <a:endParaRPr lang="ja-JP" altLang="en-US" dirty="0"/>
          </a:p>
        </p:txBody>
      </p:sp>
      <p:sp>
        <p:nvSpPr>
          <p:cNvPr id="7" name="テキスト ボックス 6"/>
          <p:cNvSpPr txBox="1"/>
          <p:nvPr/>
        </p:nvSpPr>
        <p:spPr>
          <a:xfrm>
            <a:off x="956127" y="3734101"/>
            <a:ext cx="3526972" cy="1015663"/>
          </a:xfrm>
          <a:prstGeom prst="rect">
            <a:avLst/>
          </a:prstGeom>
          <a:noFill/>
          <a:ln>
            <a:solidFill>
              <a:schemeClr val="tx1"/>
            </a:solidFill>
            <a:prstDash val="dash"/>
          </a:ln>
        </p:spPr>
        <p:txBody>
          <a:bodyPr wrap="square" rtlCol="0">
            <a:spAutoFit/>
          </a:bodyPr>
          <a:lstStyle/>
          <a:p>
            <a:r>
              <a:rPr kumimoji="1" lang="ja-JP" altLang="en-US" sz="1200" dirty="0" smtClean="0">
                <a:latin typeface="メイリオ" panose="020B0604030504040204" pitchFamily="50" charset="-128"/>
                <a:ea typeface="メイリオ" panose="020B0604030504040204" pitchFamily="50" charset="-128"/>
                <a:cs typeface="メイリオ" panose="020B0604030504040204" pitchFamily="50" charset="-128"/>
              </a:rPr>
              <a:t>赤色の線は、男性と女性の人口増減率が同じ場合の線です。</a:t>
            </a:r>
            <a:endParaRPr kumimoji="1" lang="en-US" altLang="ja-JP" sz="1200" dirty="0" smtClean="0">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1200" dirty="0">
                <a:latin typeface="メイリオ" panose="020B0604030504040204" pitchFamily="50" charset="-128"/>
                <a:ea typeface="メイリオ" panose="020B0604030504040204" pitchFamily="50" charset="-128"/>
                <a:cs typeface="メイリオ" panose="020B0604030504040204" pitchFamily="50" charset="-128"/>
              </a:rPr>
              <a:t>線</a:t>
            </a:r>
            <a:r>
              <a:rPr lang="ja-JP" altLang="en-US" sz="1200" dirty="0" smtClean="0">
                <a:latin typeface="メイリオ" panose="020B0604030504040204" pitchFamily="50" charset="-128"/>
                <a:ea typeface="メイリオ" panose="020B0604030504040204" pitchFamily="50" charset="-128"/>
                <a:cs typeface="メイリオ" panose="020B0604030504040204" pitchFamily="50" charset="-128"/>
              </a:rPr>
              <a:t>より上に点がある市区町村は、男性と比較して女性の流入が多い、または女性の流出が少ないということとなります</a:t>
            </a:r>
            <a:endParaRPr kumimoji="1" lang="ja-JP" altLang="en-US" sz="1200"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8" name="四角形吹き出し 7"/>
          <p:cNvSpPr/>
          <p:nvPr/>
        </p:nvSpPr>
        <p:spPr>
          <a:xfrm>
            <a:off x="4128410" y="5747110"/>
            <a:ext cx="1223577" cy="831754"/>
          </a:xfrm>
          <a:prstGeom prst="wedgeRectCallout">
            <a:avLst>
              <a:gd name="adj1" fmla="val -33174"/>
              <a:gd name="adj2" fmla="val -70129"/>
            </a:avLst>
          </a:prstGeom>
          <a:noFill/>
          <a:ln>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000" dirty="0" smtClean="0">
                <a:solidFill>
                  <a:sysClr val="windowText" lastClr="000000"/>
                </a:solidFill>
                <a:latin typeface="メイリオ" panose="020B0604030504040204" pitchFamily="50" charset="-128"/>
                <a:ea typeface="メイリオ" panose="020B0604030504040204" pitchFamily="50" charset="-128"/>
                <a:cs typeface="メイリオ" panose="020B0604030504040204" pitchFamily="50" charset="-128"/>
              </a:rPr>
              <a:t>県庁所在地を除くほぼ全ての自治体は、男性よりも女性の流出率が高いです。</a:t>
            </a:r>
            <a:endParaRPr lang="en-US" altLang="ja-JP" sz="1000" dirty="0">
              <a:solidFill>
                <a:sysClr val="windowText" lastClr="000000"/>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0" name="四角形吹き出し 9"/>
          <p:cNvSpPr/>
          <p:nvPr/>
        </p:nvSpPr>
        <p:spPr>
          <a:xfrm>
            <a:off x="6662395" y="4905829"/>
            <a:ext cx="1833903" cy="663537"/>
          </a:xfrm>
          <a:prstGeom prst="wedgeRectCallout">
            <a:avLst>
              <a:gd name="adj1" fmla="val -82436"/>
              <a:gd name="adj2" fmla="val -45253"/>
            </a:avLst>
          </a:prstGeom>
          <a:noFill/>
          <a:ln>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000" dirty="0" smtClean="0">
                <a:solidFill>
                  <a:sysClr val="windowText" lastClr="000000"/>
                </a:solidFill>
                <a:latin typeface="メイリオ" panose="020B0604030504040204" pitchFamily="50" charset="-128"/>
                <a:ea typeface="メイリオ" panose="020B0604030504040204" pitchFamily="50" charset="-128"/>
                <a:cs typeface="メイリオ" panose="020B0604030504040204" pitchFamily="50" charset="-128"/>
              </a:rPr>
              <a:t>氷見市は男性よりも女性の減少率が高いです。女性は北陸の市で３番目に減少率が高いです。</a:t>
            </a:r>
            <a:endParaRPr lang="en-US" altLang="ja-JP" sz="1000" dirty="0">
              <a:solidFill>
                <a:sysClr val="windowText" lastClr="000000"/>
              </a:solidFill>
              <a:latin typeface="メイリオ" panose="020B0604030504040204" pitchFamily="50" charset="-128"/>
              <a:ea typeface="メイリオ" panose="020B0604030504040204" pitchFamily="50" charset="-128"/>
              <a:cs typeface="メイリオ" panose="020B0604030504040204" pitchFamily="50" charset="-128"/>
            </a:endParaRPr>
          </a:p>
        </p:txBody>
      </p:sp>
    </p:spTree>
    <p:extLst>
      <p:ext uri="{BB962C8B-B14F-4D97-AF65-F5344CB8AC3E}">
        <p14:creationId xmlns:p14="http://schemas.microsoft.com/office/powerpoint/2010/main" val="302904895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図 4"/>
          <p:cNvPicPr>
            <a:picLocks noChangeAspect="1"/>
          </p:cNvPicPr>
          <p:nvPr/>
        </p:nvPicPr>
        <p:blipFill>
          <a:blip r:embed="rId2"/>
          <a:stretch>
            <a:fillRect/>
          </a:stretch>
        </p:blipFill>
        <p:spPr>
          <a:xfrm>
            <a:off x="675746" y="1766087"/>
            <a:ext cx="7792506" cy="5091913"/>
          </a:xfrm>
          <a:prstGeom prst="rect">
            <a:avLst/>
          </a:prstGeom>
        </p:spPr>
      </p:pic>
      <p:sp>
        <p:nvSpPr>
          <p:cNvPr id="2" name="タイトル 1"/>
          <p:cNvSpPr>
            <a:spLocks noGrp="1"/>
          </p:cNvSpPr>
          <p:nvPr>
            <p:ph type="title"/>
          </p:nvPr>
        </p:nvSpPr>
        <p:spPr/>
        <p:txBody>
          <a:bodyPr/>
          <a:lstStyle/>
          <a:p>
            <a:r>
              <a:rPr lang="ja-JP" altLang="en-US" sz="2000" dirty="0"/>
              <a:t>男性</a:t>
            </a:r>
            <a:r>
              <a:rPr lang="ja-JP" altLang="en-US" sz="2000" dirty="0" smtClean="0"/>
              <a:t>の人口増減率</a:t>
            </a:r>
            <a:r>
              <a:rPr lang="en-US" altLang="ja-JP" sz="2000" dirty="0" smtClean="0"/>
              <a:t>×</a:t>
            </a:r>
            <a:r>
              <a:rPr lang="ja-JP" altLang="en-US" sz="2000" dirty="0"/>
              <a:t>女性</a:t>
            </a:r>
            <a:r>
              <a:rPr lang="ja-JP" altLang="en-US" sz="2000" dirty="0" smtClean="0"/>
              <a:t>の人口増減率　</a:t>
            </a:r>
            <a:r>
              <a:rPr lang="en-US" altLang="ja-JP" sz="2000" dirty="0" smtClean="0"/>
              <a:t>20-39</a:t>
            </a:r>
            <a:r>
              <a:rPr lang="ja-JP" altLang="en-US" sz="2000" dirty="0" smtClean="0"/>
              <a:t>歳　県内の各市町村</a:t>
            </a:r>
            <a:endParaRPr kumimoji="1" lang="ja-JP" altLang="en-US" sz="2000" dirty="0"/>
          </a:p>
        </p:txBody>
      </p:sp>
      <p:sp>
        <p:nvSpPr>
          <p:cNvPr id="3" name="コンテンツ プレースホルダー 2"/>
          <p:cNvSpPr>
            <a:spLocks noGrp="1"/>
          </p:cNvSpPr>
          <p:nvPr>
            <p:ph idx="1"/>
          </p:nvPr>
        </p:nvSpPr>
        <p:spPr>
          <a:xfrm>
            <a:off x="0" y="1105634"/>
            <a:ext cx="9144000" cy="1056995"/>
          </a:xfrm>
        </p:spPr>
        <p:txBody>
          <a:bodyPr/>
          <a:lstStyle/>
          <a:p>
            <a:r>
              <a:rPr lang="ja-JP" altLang="en-US" dirty="0" smtClean="0"/>
              <a:t>市内では、舟橋村の女性流入率が高いです。氷見市は、朝日町、入善町、上市町に次いで女性の減少率が高いです。</a:t>
            </a:r>
            <a:endParaRPr kumimoji="1" lang="ja-JP" altLang="en-US" dirty="0"/>
          </a:p>
        </p:txBody>
      </p:sp>
      <p:sp>
        <p:nvSpPr>
          <p:cNvPr id="4" name="スライド番号プレースホルダー 3"/>
          <p:cNvSpPr>
            <a:spLocks noGrp="1"/>
          </p:cNvSpPr>
          <p:nvPr>
            <p:ph type="sldNum" sz="quarter" idx="12"/>
          </p:nvPr>
        </p:nvSpPr>
        <p:spPr/>
        <p:txBody>
          <a:bodyPr/>
          <a:lstStyle/>
          <a:p>
            <a:fld id="{32561E9F-1250-4501-B953-B78836680886}" type="slidenum">
              <a:rPr lang="ja-JP" altLang="en-US" smtClean="0"/>
              <a:pPr/>
              <a:t>18</a:t>
            </a:fld>
            <a:endParaRPr lang="ja-JP" altLang="en-US" dirty="0"/>
          </a:p>
        </p:txBody>
      </p:sp>
      <p:sp>
        <p:nvSpPr>
          <p:cNvPr id="7" name="テキスト ボックス 6"/>
          <p:cNvSpPr txBox="1"/>
          <p:nvPr/>
        </p:nvSpPr>
        <p:spPr>
          <a:xfrm>
            <a:off x="2477586" y="5678939"/>
            <a:ext cx="3526972" cy="1015663"/>
          </a:xfrm>
          <a:prstGeom prst="rect">
            <a:avLst/>
          </a:prstGeom>
          <a:noFill/>
          <a:ln>
            <a:solidFill>
              <a:schemeClr val="tx1"/>
            </a:solidFill>
            <a:prstDash val="dash"/>
          </a:ln>
        </p:spPr>
        <p:txBody>
          <a:bodyPr wrap="square" rtlCol="0">
            <a:spAutoFit/>
          </a:bodyPr>
          <a:lstStyle/>
          <a:p>
            <a:r>
              <a:rPr kumimoji="1" lang="ja-JP" altLang="en-US" sz="1200" dirty="0" smtClean="0">
                <a:latin typeface="メイリオ" panose="020B0604030504040204" pitchFamily="50" charset="-128"/>
                <a:ea typeface="メイリオ" panose="020B0604030504040204" pitchFamily="50" charset="-128"/>
                <a:cs typeface="メイリオ" panose="020B0604030504040204" pitchFamily="50" charset="-128"/>
              </a:rPr>
              <a:t>赤色の線は、男性と女性の人口増減率が同じ場合の線です。</a:t>
            </a:r>
            <a:endParaRPr kumimoji="1" lang="en-US" altLang="ja-JP" sz="1200" dirty="0" smtClean="0">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1200" dirty="0">
                <a:latin typeface="メイリオ" panose="020B0604030504040204" pitchFamily="50" charset="-128"/>
                <a:ea typeface="メイリオ" panose="020B0604030504040204" pitchFamily="50" charset="-128"/>
                <a:cs typeface="メイリオ" panose="020B0604030504040204" pitchFamily="50" charset="-128"/>
              </a:rPr>
              <a:t>線</a:t>
            </a:r>
            <a:r>
              <a:rPr lang="ja-JP" altLang="en-US" sz="1200" dirty="0" smtClean="0">
                <a:latin typeface="メイリオ" panose="020B0604030504040204" pitchFamily="50" charset="-128"/>
                <a:ea typeface="メイリオ" panose="020B0604030504040204" pitchFamily="50" charset="-128"/>
                <a:cs typeface="メイリオ" panose="020B0604030504040204" pitchFamily="50" charset="-128"/>
              </a:rPr>
              <a:t>より上に点がある市区町村は、男性と比較して女性の流入が多い、または女性の流出が少ないということとなります</a:t>
            </a:r>
            <a:endParaRPr kumimoji="1" lang="ja-JP" altLang="en-US" sz="1200"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9" name="四角形吹き出し 8"/>
          <p:cNvSpPr/>
          <p:nvPr/>
        </p:nvSpPr>
        <p:spPr>
          <a:xfrm>
            <a:off x="1865797" y="2407205"/>
            <a:ext cx="1223577" cy="831754"/>
          </a:xfrm>
          <a:prstGeom prst="wedgeRectCallout">
            <a:avLst>
              <a:gd name="adj1" fmla="val 78924"/>
              <a:gd name="adj2" fmla="val -1419"/>
            </a:avLst>
          </a:prstGeom>
          <a:noFill/>
          <a:ln>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000" dirty="0" smtClean="0">
                <a:solidFill>
                  <a:sysClr val="windowText" lastClr="000000"/>
                </a:solidFill>
                <a:latin typeface="メイリオ" panose="020B0604030504040204" pitchFamily="50" charset="-128"/>
                <a:ea typeface="メイリオ" panose="020B0604030504040204" pitchFamily="50" charset="-128"/>
                <a:cs typeface="メイリオ" panose="020B0604030504040204" pitchFamily="50" charset="-128"/>
              </a:rPr>
              <a:t>女性流入率が高いです。結婚を機に流入したと考えられます。</a:t>
            </a:r>
            <a:endParaRPr lang="en-US" altLang="ja-JP" sz="1000" dirty="0">
              <a:solidFill>
                <a:sysClr val="windowText" lastClr="000000"/>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0" name="四角形吹き出し 9"/>
          <p:cNvSpPr/>
          <p:nvPr/>
        </p:nvSpPr>
        <p:spPr>
          <a:xfrm>
            <a:off x="3017495" y="4140200"/>
            <a:ext cx="1223577" cy="590966"/>
          </a:xfrm>
          <a:prstGeom prst="wedgeRectCallout">
            <a:avLst>
              <a:gd name="adj1" fmla="val 106949"/>
              <a:gd name="adj2" fmla="val 58130"/>
            </a:avLst>
          </a:prstGeom>
          <a:noFill/>
          <a:ln>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000" dirty="0" smtClean="0">
                <a:solidFill>
                  <a:sysClr val="windowText" lastClr="000000"/>
                </a:solidFill>
                <a:latin typeface="メイリオ" panose="020B0604030504040204" pitchFamily="50" charset="-128"/>
                <a:ea typeface="メイリオ" panose="020B0604030504040204" pitchFamily="50" charset="-128"/>
                <a:cs typeface="メイリオ" panose="020B0604030504040204" pitchFamily="50" charset="-128"/>
              </a:rPr>
              <a:t>氷見市は男性よりも女性の減少率が高いです。</a:t>
            </a:r>
            <a:endParaRPr lang="en-US" altLang="ja-JP" sz="1000" dirty="0">
              <a:solidFill>
                <a:sysClr val="windowText" lastClr="000000"/>
              </a:solidFill>
              <a:latin typeface="メイリオ" panose="020B0604030504040204" pitchFamily="50" charset="-128"/>
              <a:ea typeface="メイリオ" panose="020B0604030504040204" pitchFamily="50" charset="-128"/>
              <a:cs typeface="メイリオ" panose="020B0604030504040204" pitchFamily="50" charset="-128"/>
            </a:endParaRPr>
          </a:p>
        </p:txBody>
      </p:sp>
    </p:spTree>
    <p:extLst>
      <p:ext uri="{BB962C8B-B14F-4D97-AF65-F5344CB8AC3E}">
        <p14:creationId xmlns:p14="http://schemas.microsoft.com/office/powerpoint/2010/main" val="213062845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本資料の位置づけ</a:t>
            </a:r>
            <a:endParaRPr kumimoji="1" lang="ja-JP" altLang="en-US" dirty="0"/>
          </a:p>
        </p:txBody>
      </p:sp>
      <p:sp>
        <p:nvSpPr>
          <p:cNvPr id="3" name="コンテンツ プレースホルダー 2"/>
          <p:cNvSpPr>
            <a:spLocks noGrp="1"/>
          </p:cNvSpPr>
          <p:nvPr>
            <p:ph idx="1"/>
          </p:nvPr>
        </p:nvSpPr>
        <p:spPr>
          <a:xfrm>
            <a:off x="0" y="1105634"/>
            <a:ext cx="9144000" cy="5752366"/>
          </a:xfrm>
        </p:spPr>
        <p:txBody>
          <a:bodyPr>
            <a:normAutofit/>
          </a:bodyPr>
          <a:lstStyle/>
          <a:p>
            <a:pPr marL="0" indent="0">
              <a:buNone/>
            </a:pPr>
            <a:r>
              <a:rPr kumimoji="1" lang="ja-JP" altLang="en-US" sz="2400" dirty="0" smtClean="0"/>
              <a:t>本資料では、人口に関する色々なことを記載していますが、</a:t>
            </a:r>
            <a:endParaRPr lang="en-US" altLang="ja-JP" sz="2400" dirty="0" smtClean="0"/>
          </a:p>
          <a:p>
            <a:endParaRPr lang="en-US" altLang="ja-JP" sz="2400" dirty="0"/>
          </a:p>
          <a:p>
            <a:pPr marL="0" indent="0">
              <a:buNone/>
            </a:pPr>
            <a:r>
              <a:rPr lang="ja-JP" altLang="en-US" sz="4000" dirty="0" smtClean="0"/>
              <a:t>現状について、楽観的でも悲観的でも無く客観的に捉え、</a:t>
            </a:r>
            <a:endParaRPr lang="en-US" altLang="ja-JP" sz="4000" dirty="0" smtClean="0"/>
          </a:p>
          <a:p>
            <a:endParaRPr kumimoji="1" lang="ja-JP" altLang="en-US" sz="4000" dirty="0" smtClean="0"/>
          </a:p>
          <a:p>
            <a:pPr marL="0" indent="0">
              <a:buNone/>
            </a:pPr>
            <a:r>
              <a:rPr kumimoji="1" lang="ja-JP" altLang="en-US" sz="4000" dirty="0" smtClean="0"/>
              <a:t>市の客観的な立ち位置を確認した上で、</a:t>
            </a:r>
            <a:endParaRPr kumimoji="1" lang="en-US" altLang="ja-JP" sz="4000" dirty="0" smtClean="0"/>
          </a:p>
          <a:p>
            <a:pPr marL="0" indent="0">
              <a:buNone/>
            </a:pPr>
            <a:endParaRPr kumimoji="1" lang="en-US" altLang="ja-JP" sz="4000" dirty="0" smtClean="0"/>
          </a:p>
          <a:p>
            <a:pPr marL="0" indent="0">
              <a:buNone/>
            </a:pPr>
            <a:r>
              <a:rPr kumimoji="1" lang="ja-JP" altLang="en-US" sz="4000" dirty="0" smtClean="0"/>
              <a:t>「だからどうするのか」という未来に向かった方策について論じたいです。</a:t>
            </a:r>
            <a:endParaRPr kumimoji="1" lang="en-US" altLang="ja-JP" sz="4000" dirty="0" smtClean="0"/>
          </a:p>
        </p:txBody>
      </p:sp>
      <p:sp>
        <p:nvSpPr>
          <p:cNvPr id="4" name="スライド番号プレースホルダー 3"/>
          <p:cNvSpPr>
            <a:spLocks noGrp="1"/>
          </p:cNvSpPr>
          <p:nvPr>
            <p:ph type="sldNum" sz="quarter" idx="12"/>
          </p:nvPr>
        </p:nvSpPr>
        <p:spPr/>
        <p:txBody>
          <a:bodyPr/>
          <a:lstStyle/>
          <a:p>
            <a:fld id="{32561E9F-1250-4501-B953-B78836680886}" type="slidenum">
              <a:rPr lang="ja-JP" altLang="en-US" smtClean="0"/>
              <a:pPr/>
              <a:t>1</a:t>
            </a:fld>
            <a:endParaRPr lang="ja-JP" altLang="en-US" dirty="0"/>
          </a:p>
        </p:txBody>
      </p:sp>
    </p:spTree>
    <p:extLst>
      <p:ext uri="{BB962C8B-B14F-4D97-AF65-F5344CB8AC3E}">
        <p14:creationId xmlns:p14="http://schemas.microsoft.com/office/powerpoint/2010/main" val="51630769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図 4"/>
          <p:cNvPicPr>
            <a:picLocks noChangeAspect="1"/>
          </p:cNvPicPr>
          <p:nvPr/>
        </p:nvPicPr>
        <p:blipFill>
          <a:blip r:embed="rId2"/>
          <a:stretch>
            <a:fillRect/>
          </a:stretch>
        </p:blipFill>
        <p:spPr>
          <a:xfrm>
            <a:off x="507999" y="1516667"/>
            <a:ext cx="8128000" cy="5318149"/>
          </a:xfrm>
          <a:prstGeom prst="rect">
            <a:avLst/>
          </a:prstGeom>
        </p:spPr>
      </p:pic>
      <p:sp>
        <p:nvSpPr>
          <p:cNvPr id="2" name="タイトル 1"/>
          <p:cNvSpPr>
            <a:spLocks noGrp="1"/>
          </p:cNvSpPr>
          <p:nvPr>
            <p:ph type="title"/>
          </p:nvPr>
        </p:nvSpPr>
        <p:spPr/>
        <p:txBody>
          <a:bodyPr/>
          <a:lstStyle/>
          <a:p>
            <a:r>
              <a:rPr lang="ja-JP" altLang="en-US" sz="2000" dirty="0" smtClean="0"/>
              <a:t>子ども移動率</a:t>
            </a:r>
            <a:r>
              <a:rPr lang="ja-JP" altLang="en-US" sz="2000" dirty="0"/>
              <a:t>（</a:t>
            </a:r>
            <a:r>
              <a:rPr lang="en-US" altLang="ja-JP" sz="2000" dirty="0" smtClean="0"/>
              <a:t>5</a:t>
            </a:r>
            <a:r>
              <a:rPr lang="ja-JP" altLang="en-US" sz="2000" dirty="0" smtClean="0"/>
              <a:t>～</a:t>
            </a:r>
            <a:r>
              <a:rPr lang="en-US" altLang="ja-JP" sz="2000" dirty="0" smtClean="0"/>
              <a:t>9</a:t>
            </a:r>
            <a:r>
              <a:rPr lang="ja-JP" altLang="en-US" sz="2000" dirty="0" smtClean="0"/>
              <a:t>歳）</a:t>
            </a:r>
            <a:r>
              <a:rPr kumimoji="1" lang="en-US" altLang="ja-JP" sz="2000" dirty="0" smtClean="0"/>
              <a:t>×</a:t>
            </a:r>
            <a:r>
              <a:rPr lang="ja-JP" altLang="en-US" sz="2000" dirty="0"/>
              <a:t>女性</a:t>
            </a:r>
            <a:r>
              <a:rPr kumimoji="1" lang="ja-JP" altLang="en-US" sz="2000" dirty="0" smtClean="0"/>
              <a:t>移動率（</a:t>
            </a:r>
            <a:r>
              <a:rPr lang="en-US" altLang="ja-JP" sz="2000" dirty="0" smtClean="0"/>
              <a:t>20</a:t>
            </a:r>
            <a:r>
              <a:rPr lang="ja-JP" altLang="en-US" sz="2000" dirty="0" smtClean="0"/>
              <a:t>～</a:t>
            </a:r>
            <a:r>
              <a:rPr lang="en-US" altLang="ja-JP" sz="2000" dirty="0" smtClean="0"/>
              <a:t>39</a:t>
            </a:r>
            <a:r>
              <a:rPr kumimoji="1" lang="ja-JP" altLang="en-US" sz="2000" dirty="0" smtClean="0"/>
              <a:t>歳）　県内の各市町村</a:t>
            </a:r>
            <a:endParaRPr kumimoji="1" lang="ja-JP" altLang="en-US" sz="2000" dirty="0"/>
          </a:p>
        </p:txBody>
      </p:sp>
      <p:sp>
        <p:nvSpPr>
          <p:cNvPr id="3" name="コンテンツ プレースホルダー 2"/>
          <p:cNvSpPr>
            <a:spLocks noGrp="1"/>
          </p:cNvSpPr>
          <p:nvPr>
            <p:ph idx="1"/>
          </p:nvPr>
        </p:nvSpPr>
        <p:spPr/>
        <p:txBody>
          <a:bodyPr/>
          <a:lstStyle/>
          <a:p>
            <a:r>
              <a:rPr kumimoji="1" lang="ja-JP" altLang="en-US" dirty="0" smtClean="0"/>
              <a:t>氷見市や朝日町は、独身時や結婚時の人口流出はありますが、子どもを産んでからの人口流出は少ないと考えられます。</a:t>
            </a:r>
            <a:endParaRPr kumimoji="1" lang="ja-JP" altLang="en-US" dirty="0"/>
          </a:p>
        </p:txBody>
      </p:sp>
      <p:sp>
        <p:nvSpPr>
          <p:cNvPr id="4" name="スライド番号プレースホルダー 3"/>
          <p:cNvSpPr>
            <a:spLocks noGrp="1"/>
          </p:cNvSpPr>
          <p:nvPr>
            <p:ph type="sldNum" sz="quarter" idx="12"/>
          </p:nvPr>
        </p:nvSpPr>
        <p:spPr/>
        <p:txBody>
          <a:bodyPr/>
          <a:lstStyle/>
          <a:p>
            <a:fld id="{32561E9F-1250-4501-B953-B78836680886}" type="slidenum">
              <a:rPr lang="ja-JP" altLang="en-US" smtClean="0"/>
              <a:pPr/>
              <a:t>19</a:t>
            </a:fld>
            <a:endParaRPr lang="ja-JP" altLang="en-US" dirty="0"/>
          </a:p>
        </p:txBody>
      </p:sp>
      <p:sp>
        <p:nvSpPr>
          <p:cNvPr id="13" name="角丸四角形 12"/>
          <p:cNvSpPr/>
          <p:nvPr/>
        </p:nvSpPr>
        <p:spPr>
          <a:xfrm>
            <a:off x="1023105" y="3294740"/>
            <a:ext cx="3418266" cy="1031623"/>
          </a:xfrm>
          <a:prstGeom prst="roundRect">
            <a:avLst/>
          </a:prstGeom>
          <a:noFill/>
          <a:ln>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9" name="角丸四角形 18"/>
          <p:cNvSpPr/>
          <p:nvPr/>
        </p:nvSpPr>
        <p:spPr>
          <a:xfrm>
            <a:off x="7086600" y="4686298"/>
            <a:ext cx="565150" cy="466271"/>
          </a:xfrm>
          <a:prstGeom prst="roundRect">
            <a:avLst/>
          </a:prstGeom>
          <a:noFill/>
          <a:ln>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四角形吹き出し 9"/>
          <p:cNvSpPr/>
          <p:nvPr/>
        </p:nvSpPr>
        <p:spPr>
          <a:xfrm>
            <a:off x="898071" y="1917700"/>
            <a:ext cx="3543300" cy="1148603"/>
          </a:xfrm>
          <a:prstGeom prst="wedgeRectCallout">
            <a:avLst>
              <a:gd name="adj1" fmla="val -2796"/>
              <a:gd name="adj2" fmla="val 67825"/>
            </a:avLst>
          </a:prstGeom>
          <a:noFill/>
          <a:ln>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ja-JP" sz="1000" dirty="0">
                <a:solidFill>
                  <a:sysClr val="windowText" lastClr="000000"/>
                </a:solidFill>
                <a:latin typeface="メイリオ" panose="020B0604030504040204" pitchFamily="50" charset="-128"/>
                <a:ea typeface="メイリオ" panose="020B0604030504040204" pitchFamily="50" charset="-128"/>
                <a:cs typeface="メイリオ" panose="020B0604030504040204" pitchFamily="50" charset="-128"/>
              </a:rPr>
              <a:t>20-39</a:t>
            </a:r>
            <a:r>
              <a:rPr lang="ja-JP" altLang="en-US" sz="1000" dirty="0">
                <a:solidFill>
                  <a:sysClr val="windowText" lastClr="000000"/>
                </a:solidFill>
                <a:latin typeface="メイリオ" panose="020B0604030504040204" pitchFamily="50" charset="-128"/>
                <a:ea typeface="メイリオ" panose="020B0604030504040204" pitchFamily="50" charset="-128"/>
                <a:cs typeface="メイリオ" panose="020B0604030504040204" pitchFamily="50" charset="-128"/>
              </a:rPr>
              <a:t>歳の女性は</a:t>
            </a:r>
            <a:r>
              <a:rPr lang="ja-JP" altLang="en-US" sz="1000" dirty="0" smtClean="0">
                <a:solidFill>
                  <a:sysClr val="windowText" lastClr="000000"/>
                </a:solidFill>
                <a:latin typeface="メイリオ" panose="020B0604030504040204" pitchFamily="50" charset="-128"/>
                <a:ea typeface="メイリオ" panose="020B0604030504040204" pitchFamily="50" charset="-128"/>
                <a:cs typeface="メイリオ" panose="020B0604030504040204" pitchFamily="50" charset="-128"/>
              </a:rPr>
              <a:t>減りましたが</a:t>
            </a:r>
            <a:r>
              <a:rPr lang="ja-JP" altLang="en-US" sz="1000" dirty="0">
                <a:solidFill>
                  <a:sysClr val="windowText" lastClr="000000"/>
                </a:solidFill>
                <a:latin typeface="メイリオ" panose="020B0604030504040204" pitchFamily="50" charset="-128"/>
                <a:ea typeface="メイリオ" panose="020B0604030504040204" pitchFamily="50" charset="-128"/>
                <a:cs typeface="メイリオ" panose="020B0604030504040204" pitchFamily="50" charset="-128"/>
              </a:rPr>
              <a:t>、</a:t>
            </a:r>
            <a:r>
              <a:rPr lang="en-US" altLang="ja-JP" sz="1000" dirty="0">
                <a:solidFill>
                  <a:sysClr val="windowText" lastClr="000000"/>
                </a:solidFill>
                <a:latin typeface="メイリオ" panose="020B0604030504040204" pitchFamily="50" charset="-128"/>
                <a:ea typeface="メイリオ" panose="020B0604030504040204" pitchFamily="50" charset="-128"/>
                <a:cs typeface="メイリオ" panose="020B0604030504040204" pitchFamily="50" charset="-128"/>
              </a:rPr>
              <a:t>5-9</a:t>
            </a:r>
            <a:r>
              <a:rPr lang="ja-JP" altLang="en-US" sz="1000" dirty="0">
                <a:solidFill>
                  <a:sysClr val="windowText" lastClr="000000"/>
                </a:solidFill>
                <a:latin typeface="メイリオ" panose="020B0604030504040204" pitchFamily="50" charset="-128"/>
                <a:ea typeface="メイリオ" panose="020B0604030504040204" pitchFamily="50" charset="-128"/>
                <a:cs typeface="メイリオ" panose="020B0604030504040204" pitchFamily="50" charset="-128"/>
              </a:rPr>
              <a:t>歳の子どもが</a:t>
            </a:r>
            <a:r>
              <a:rPr lang="ja-JP" altLang="en-US" sz="1000" dirty="0" smtClean="0">
                <a:solidFill>
                  <a:sysClr val="windowText" lastClr="000000"/>
                </a:solidFill>
                <a:latin typeface="メイリオ" panose="020B0604030504040204" pitchFamily="50" charset="-128"/>
                <a:ea typeface="メイリオ" panose="020B0604030504040204" pitchFamily="50" charset="-128"/>
                <a:cs typeface="メイリオ" panose="020B0604030504040204" pitchFamily="50" charset="-128"/>
              </a:rPr>
              <a:t>増加しています。</a:t>
            </a:r>
            <a:endParaRPr lang="ja-JP" altLang="en-US" sz="1000" dirty="0">
              <a:solidFill>
                <a:sysClr val="windowText" lastClr="000000"/>
              </a:solidFill>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1000" dirty="0" smtClean="0">
                <a:solidFill>
                  <a:sysClr val="windowText" lastClr="000000"/>
                </a:solidFill>
                <a:latin typeface="メイリオ" panose="020B0604030504040204" pitchFamily="50" charset="-128"/>
                <a:ea typeface="メイリオ" panose="020B0604030504040204" pitchFamily="50" charset="-128"/>
                <a:cs typeface="メイリオ" panose="020B0604030504040204" pitchFamily="50" charset="-128"/>
              </a:rPr>
              <a:t>これらの自治体は、子ども</a:t>
            </a:r>
            <a:r>
              <a:rPr lang="ja-JP" altLang="en-US" sz="1000" dirty="0">
                <a:solidFill>
                  <a:sysClr val="windowText" lastClr="000000"/>
                </a:solidFill>
                <a:latin typeface="メイリオ" panose="020B0604030504040204" pitchFamily="50" charset="-128"/>
                <a:ea typeface="メイリオ" panose="020B0604030504040204" pitchFamily="50" charset="-128"/>
                <a:cs typeface="メイリオ" panose="020B0604030504040204" pitchFamily="50" charset="-128"/>
              </a:rPr>
              <a:t>を産んだ後の女性の</a:t>
            </a:r>
            <a:r>
              <a:rPr lang="ja-JP" altLang="en-US" sz="1000" dirty="0" smtClean="0">
                <a:solidFill>
                  <a:sysClr val="windowText" lastClr="000000"/>
                </a:solidFill>
                <a:latin typeface="メイリオ" panose="020B0604030504040204" pitchFamily="50" charset="-128"/>
                <a:ea typeface="メイリオ" panose="020B0604030504040204" pitchFamily="50" charset="-128"/>
                <a:cs typeface="メイリオ" panose="020B0604030504040204" pitchFamily="50" charset="-128"/>
              </a:rPr>
              <a:t>流出が多いわけではなく、独身</a:t>
            </a:r>
            <a:r>
              <a:rPr lang="ja-JP" altLang="en-US" sz="1000" dirty="0">
                <a:solidFill>
                  <a:sysClr val="windowText" lastClr="000000"/>
                </a:solidFill>
                <a:latin typeface="メイリオ" panose="020B0604030504040204" pitchFamily="50" charset="-128"/>
                <a:ea typeface="メイリオ" panose="020B0604030504040204" pitchFamily="50" charset="-128"/>
                <a:cs typeface="メイリオ" panose="020B0604030504040204" pitchFamily="50" charset="-128"/>
              </a:rPr>
              <a:t>または結婚</a:t>
            </a:r>
            <a:r>
              <a:rPr lang="ja-JP" altLang="en-US" sz="1000" dirty="0" smtClean="0">
                <a:solidFill>
                  <a:sysClr val="windowText" lastClr="000000"/>
                </a:solidFill>
                <a:latin typeface="メイリオ" panose="020B0604030504040204" pitchFamily="50" charset="-128"/>
                <a:ea typeface="メイリオ" panose="020B0604030504040204" pitchFamily="50" charset="-128"/>
                <a:cs typeface="メイリオ" panose="020B0604030504040204" pitchFamily="50" charset="-128"/>
              </a:rPr>
              <a:t>直後の時代に女性</a:t>
            </a:r>
            <a:r>
              <a:rPr lang="ja-JP" altLang="en-US" sz="1000" dirty="0">
                <a:solidFill>
                  <a:sysClr val="windowText" lastClr="000000"/>
                </a:solidFill>
                <a:latin typeface="メイリオ" panose="020B0604030504040204" pitchFamily="50" charset="-128"/>
                <a:ea typeface="メイリオ" panose="020B0604030504040204" pitchFamily="50" charset="-128"/>
                <a:cs typeface="メイリオ" panose="020B0604030504040204" pitchFamily="50" charset="-128"/>
              </a:rPr>
              <a:t>が流出したと推察</a:t>
            </a:r>
            <a:r>
              <a:rPr lang="ja-JP" altLang="en-US" sz="1000" dirty="0" smtClean="0">
                <a:solidFill>
                  <a:sysClr val="windowText" lastClr="000000"/>
                </a:solidFill>
                <a:latin typeface="メイリオ" panose="020B0604030504040204" pitchFamily="50" charset="-128"/>
                <a:ea typeface="メイリオ" panose="020B0604030504040204" pitchFamily="50" charset="-128"/>
                <a:cs typeface="メイリオ" panose="020B0604030504040204" pitchFamily="50" charset="-128"/>
              </a:rPr>
              <a:t>されます。</a:t>
            </a:r>
            <a:endParaRPr lang="ja-JP" altLang="en-US" sz="1000" dirty="0">
              <a:solidFill>
                <a:sysClr val="windowText" lastClr="000000"/>
              </a:solidFill>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1000" dirty="0">
                <a:solidFill>
                  <a:sysClr val="windowText" lastClr="000000"/>
                </a:solidFill>
                <a:latin typeface="メイリオ" panose="020B0604030504040204" pitchFamily="50" charset="-128"/>
                <a:ea typeface="メイリオ" panose="020B0604030504040204" pitchFamily="50" charset="-128"/>
                <a:cs typeface="メイリオ" panose="020B0604030504040204" pitchFamily="50" charset="-128"/>
              </a:rPr>
              <a:t>また</a:t>
            </a:r>
            <a:r>
              <a:rPr lang="ja-JP" altLang="en-US" sz="1000" dirty="0" smtClean="0">
                <a:solidFill>
                  <a:sysClr val="windowText" lastClr="000000"/>
                </a:solidFill>
                <a:latin typeface="メイリオ" panose="020B0604030504040204" pitchFamily="50" charset="-128"/>
                <a:ea typeface="メイリオ" panose="020B0604030504040204" pitchFamily="50" charset="-128"/>
                <a:cs typeface="メイリオ" panose="020B0604030504040204" pitchFamily="50" charset="-128"/>
              </a:rPr>
              <a:t>、流出が減るだけではなく、子どもを</a:t>
            </a:r>
            <a:r>
              <a:rPr lang="ja-JP" altLang="en-US" sz="1000" dirty="0">
                <a:solidFill>
                  <a:sysClr val="windowText" lastClr="000000"/>
                </a:solidFill>
                <a:latin typeface="メイリオ" panose="020B0604030504040204" pitchFamily="50" charset="-128"/>
                <a:ea typeface="メイリオ" panose="020B0604030504040204" pitchFamily="50" charset="-128"/>
                <a:cs typeface="メイリオ" panose="020B0604030504040204" pitchFamily="50" charset="-128"/>
              </a:rPr>
              <a:t>産んだ後に帰ってきている</a:t>
            </a:r>
            <a:r>
              <a:rPr lang="ja-JP" altLang="en-US" sz="1000" dirty="0" smtClean="0">
                <a:solidFill>
                  <a:sysClr val="windowText" lastClr="000000"/>
                </a:solidFill>
                <a:latin typeface="メイリオ" panose="020B0604030504040204" pitchFamily="50" charset="-128"/>
                <a:ea typeface="メイリオ" panose="020B0604030504040204" pitchFamily="50" charset="-128"/>
                <a:cs typeface="メイリオ" panose="020B0604030504040204" pitchFamily="50" charset="-128"/>
              </a:rPr>
              <a:t>と</a:t>
            </a:r>
            <a:r>
              <a:rPr lang="ja-JP" altLang="en-US" sz="1000" dirty="0">
                <a:solidFill>
                  <a:sysClr val="windowText" lastClr="000000"/>
                </a:solidFill>
                <a:latin typeface="メイリオ" panose="020B0604030504040204" pitchFamily="50" charset="-128"/>
                <a:ea typeface="メイリオ" panose="020B0604030504040204" pitchFamily="50" charset="-128"/>
                <a:cs typeface="メイリオ" panose="020B0604030504040204" pitchFamily="50" charset="-128"/>
              </a:rPr>
              <a:t>考えられます</a:t>
            </a:r>
            <a:r>
              <a:rPr lang="ja-JP" altLang="en-US" sz="1000" dirty="0" smtClean="0">
                <a:solidFill>
                  <a:sysClr val="windowText" lastClr="000000"/>
                </a:solidFill>
                <a:latin typeface="メイリオ" panose="020B0604030504040204" pitchFamily="50" charset="-128"/>
                <a:ea typeface="メイリオ" panose="020B0604030504040204" pitchFamily="50" charset="-128"/>
                <a:cs typeface="メイリオ" panose="020B0604030504040204" pitchFamily="50" charset="-128"/>
              </a:rPr>
              <a:t>。</a:t>
            </a:r>
            <a:endParaRPr lang="ja-JP" altLang="en-US" sz="1000" dirty="0">
              <a:solidFill>
                <a:sysClr val="windowText" lastClr="000000"/>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1" name="四角形吹き出し 10"/>
          <p:cNvSpPr/>
          <p:nvPr/>
        </p:nvSpPr>
        <p:spPr>
          <a:xfrm>
            <a:off x="6535742" y="5449944"/>
            <a:ext cx="1909758" cy="1168569"/>
          </a:xfrm>
          <a:prstGeom prst="wedgeRectCallout">
            <a:avLst>
              <a:gd name="adj1" fmla="val -11826"/>
              <a:gd name="adj2" fmla="val -70386"/>
            </a:avLst>
          </a:prstGeom>
          <a:noFill/>
          <a:ln>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ja-JP" sz="1000" dirty="0">
                <a:solidFill>
                  <a:sysClr val="windowText" lastClr="000000"/>
                </a:solidFill>
                <a:latin typeface="メイリオ" panose="020B0604030504040204" pitchFamily="50" charset="-128"/>
                <a:ea typeface="メイリオ" panose="020B0604030504040204" pitchFamily="50" charset="-128"/>
                <a:cs typeface="メイリオ" panose="020B0604030504040204" pitchFamily="50" charset="-128"/>
              </a:rPr>
              <a:t>20-39</a:t>
            </a:r>
            <a:r>
              <a:rPr lang="ja-JP" altLang="en-US" sz="1000" dirty="0">
                <a:solidFill>
                  <a:sysClr val="windowText" lastClr="000000"/>
                </a:solidFill>
                <a:latin typeface="メイリオ" panose="020B0604030504040204" pitchFamily="50" charset="-128"/>
                <a:ea typeface="メイリオ" panose="020B0604030504040204" pitchFamily="50" charset="-128"/>
                <a:cs typeface="メイリオ" panose="020B0604030504040204" pitchFamily="50" charset="-128"/>
              </a:rPr>
              <a:t>歳の女性</a:t>
            </a:r>
            <a:r>
              <a:rPr lang="ja-JP" altLang="en-US" sz="1000" dirty="0" smtClean="0">
                <a:solidFill>
                  <a:sysClr val="windowText" lastClr="000000"/>
                </a:solidFill>
                <a:latin typeface="メイリオ" panose="020B0604030504040204" pitchFamily="50" charset="-128"/>
                <a:ea typeface="メイリオ" panose="020B0604030504040204" pitchFamily="50" charset="-128"/>
                <a:cs typeface="メイリオ" panose="020B0604030504040204" pitchFamily="50" charset="-128"/>
              </a:rPr>
              <a:t>は増えましたが</a:t>
            </a:r>
            <a:r>
              <a:rPr lang="ja-JP" altLang="en-US" sz="1000" dirty="0">
                <a:solidFill>
                  <a:sysClr val="windowText" lastClr="000000"/>
                </a:solidFill>
                <a:latin typeface="メイリオ" panose="020B0604030504040204" pitchFamily="50" charset="-128"/>
                <a:ea typeface="メイリオ" panose="020B0604030504040204" pitchFamily="50" charset="-128"/>
                <a:cs typeface="メイリオ" panose="020B0604030504040204" pitchFamily="50" charset="-128"/>
              </a:rPr>
              <a:t>、</a:t>
            </a:r>
            <a:r>
              <a:rPr lang="en-US" altLang="ja-JP" sz="1000" dirty="0">
                <a:solidFill>
                  <a:sysClr val="windowText" lastClr="000000"/>
                </a:solidFill>
                <a:latin typeface="メイリオ" panose="020B0604030504040204" pitchFamily="50" charset="-128"/>
                <a:ea typeface="メイリオ" panose="020B0604030504040204" pitchFamily="50" charset="-128"/>
                <a:cs typeface="メイリオ" panose="020B0604030504040204" pitchFamily="50" charset="-128"/>
              </a:rPr>
              <a:t>5-9</a:t>
            </a:r>
            <a:r>
              <a:rPr lang="ja-JP" altLang="en-US" sz="1000" dirty="0">
                <a:solidFill>
                  <a:sysClr val="windowText" lastClr="000000"/>
                </a:solidFill>
                <a:latin typeface="メイリオ" panose="020B0604030504040204" pitchFamily="50" charset="-128"/>
                <a:ea typeface="メイリオ" panose="020B0604030504040204" pitchFamily="50" charset="-128"/>
                <a:cs typeface="メイリオ" panose="020B0604030504040204" pitchFamily="50" charset="-128"/>
              </a:rPr>
              <a:t>歳の子ども</a:t>
            </a:r>
            <a:r>
              <a:rPr lang="ja-JP" altLang="en-US" sz="1000" dirty="0" smtClean="0">
                <a:solidFill>
                  <a:sysClr val="windowText" lastClr="000000"/>
                </a:solidFill>
                <a:latin typeface="メイリオ" panose="020B0604030504040204" pitchFamily="50" charset="-128"/>
                <a:ea typeface="メイリオ" panose="020B0604030504040204" pitchFamily="50" charset="-128"/>
                <a:cs typeface="メイリオ" panose="020B0604030504040204" pitchFamily="50" charset="-128"/>
              </a:rPr>
              <a:t>が減っています。</a:t>
            </a:r>
            <a:endParaRPr lang="ja-JP" altLang="en-US" sz="1000" dirty="0">
              <a:solidFill>
                <a:sysClr val="windowText" lastClr="000000"/>
              </a:solidFill>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1000" dirty="0">
                <a:solidFill>
                  <a:sysClr val="windowText" lastClr="000000"/>
                </a:solidFill>
                <a:latin typeface="メイリオ" panose="020B0604030504040204" pitchFamily="50" charset="-128"/>
                <a:ea typeface="メイリオ" panose="020B0604030504040204" pitchFamily="50" charset="-128"/>
                <a:cs typeface="メイリオ" panose="020B0604030504040204" pitchFamily="50" charset="-128"/>
              </a:rPr>
              <a:t>舟橋村</a:t>
            </a:r>
            <a:r>
              <a:rPr lang="ja-JP" altLang="en-US" sz="1000" dirty="0" smtClean="0">
                <a:solidFill>
                  <a:sysClr val="windowText" lastClr="000000"/>
                </a:solidFill>
                <a:latin typeface="メイリオ" panose="020B0604030504040204" pitchFamily="50" charset="-128"/>
                <a:ea typeface="メイリオ" panose="020B0604030504040204" pitchFamily="50" charset="-128"/>
                <a:cs typeface="メイリオ" panose="020B0604030504040204" pitchFamily="50" charset="-128"/>
              </a:rPr>
              <a:t>は、子ども</a:t>
            </a:r>
            <a:r>
              <a:rPr lang="ja-JP" altLang="en-US" sz="1000" dirty="0">
                <a:solidFill>
                  <a:sysClr val="windowText" lastClr="000000"/>
                </a:solidFill>
                <a:latin typeface="メイリオ" panose="020B0604030504040204" pitchFamily="50" charset="-128"/>
                <a:ea typeface="メイリオ" panose="020B0604030504040204" pitchFamily="50" charset="-128"/>
                <a:cs typeface="メイリオ" panose="020B0604030504040204" pitchFamily="50" charset="-128"/>
              </a:rPr>
              <a:t>を</a:t>
            </a:r>
            <a:r>
              <a:rPr lang="ja-JP" altLang="en-US" sz="1000" dirty="0" smtClean="0">
                <a:solidFill>
                  <a:sysClr val="windowText" lastClr="000000"/>
                </a:solidFill>
                <a:latin typeface="メイリオ" panose="020B0604030504040204" pitchFamily="50" charset="-128"/>
                <a:ea typeface="メイリオ" panose="020B0604030504040204" pitchFamily="50" charset="-128"/>
                <a:cs typeface="メイリオ" panose="020B0604030504040204" pitchFamily="50" charset="-128"/>
              </a:rPr>
              <a:t>産む前の結婚直後の時代に女性</a:t>
            </a:r>
            <a:r>
              <a:rPr lang="ja-JP" altLang="en-US" sz="1000" dirty="0">
                <a:solidFill>
                  <a:sysClr val="windowText" lastClr="000000"/>
                </a:solidFill>
                <a:latin typeface="メイリオ" panose="020B0604030504040204" pitchFamily="50" charset="-128"/>
                <a:ea typeface="メイリオ" panose="020B0604030504040204" pitchFamily="50" charset="-128"/>
                <a:cs typeface="メイリオ" panose="020B0604030504040204" pitchFamily="50" charset="-128"/>
              </a:rPr>
              <a:t>が</a:t>
            </a:r>
            <a:r>
              <a:rPr lang="ja-JP" altLang="en-US" sz="1000" dirty="0" smtClean="0">
                <a:solidFill>
                  <a:sysClr val="windowText" lastClr="000000"/>
                </a:solidFill>
                <a:latin typeface="メイリオ" panose="020B0604030504040204" pitchFamily="50" charset="-128"/>
                <a:ea typeface="メイリオ" panose="020B0604030504040204" pitchFamily="50" charset="-128"/>
                <a:cs typeface="メイリオ" panose="020B0604030504040204" pitchFamily="50" charset="-128"/>
              </a:rPr>
              <a:t>流入し、子育て期間中に人口が流出したと</a:t>
            </a:r>
            <a:r>
              <a:rPr lang="ja-JP" altLang="en-US" sz="1000" dirty="0">
                <a:solidFill>
                  <a:sysClr val="windowText" lastClr="000000"/>
                </a:solidFill>
                <a:latin typeface="メイリオ" panose="020B0604030504040204" pitchFamily="50" charset="-128"/>
                <a:ea typeface="メイリオ" panose="020B0604030504040204" pitchFamily="50" charset="-128"/>
                <a:cs typeface="メイリオ" panose="020B0604030504040204" pitchFamily="50" charset="-128"/>
              </a:rPr>
              <a:t>推察</a:t>
            </a:r>
            <a:r>
              <a:rPr lang="ja-JP" altLang="en-US" sz="1000" dirty="0" smtClean="0">
                <a:solidFill>
                  <a:sysClr val="windowText" lastClr="000000"/>
                </a:solidFill>
                <a:latin typeface="メイリオ" panose="020B0604030504040204" pitchFamily="50" charset="-128"/>
                <a:ea typeface="メイリオ" panose="020B0604030504040204" pitchFamily="50" charset="-128"/>
                <a:cs typeface="メイリオ" panose="020B0604030504040204" pitchFamily="50" charset="-128"/>
              </a:rPr>
              <a:t>されます。</a:t>
            </a:r>
            <a:endParaRPr lang="ja-JP" altLang="en-US" sz="1000" dirty="0">
              <a:solidFill>
                <a:sysClr val="windowText" lastClr="000000"/>
              </a:solidFill>
              <a:latin typeface="メイリオ" panose="020B0604030504040204" pitchFamily="50" charset="-128"/>
              <a:ea typeface="メイリオ" panose="020B0604030504040204" pitchFamily="50" charset="-128"/>
              <a:cs typeface="メイリオ" panose="020B0604030504040204" pitchFamily="50" charset="-128"/>
            </a:endParaRPr>
          </a:p>
        </p:txBody>
      </p:sp>
    </p:spTree>
    <p:extLst>
      <p:ext uri="{BB962C8B-B14F-4D97-AF65-F5344CB8AC3E}">
        <p14:creationId xmlns:p14="http://schemas.microsoft.com/office/powerpoint/2010/main" val="417579754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altLang="ja-JP" sz="2400" dirty="0" smtClean="0"/>
              <a:t>5</a:t>
            </a:r>
            <a:r>
              <a:rPr kumimoji="1" lang="ja-JP" altLang="en-US" sz="2400" dirty="0" smtClean="0"/>
              <a:t>～</a:t>
            </a:r>
            <a:r>
              <a:rPr kumimoji="1" lang="en-US" altLang="ja-JP" sz="2400" dirty="0" smtClean="0"/>
              <a:t>9</a:t>
            </a:r>
            <a:r>
              <a:rPr kumimoji="1" lang="ja-JP" altLang="en-US" sz="2400" dirty="0" smtClean="0"/>
              <a:t>歳人口</a:t>
            </a:r>
            <a:r>
              <a:rPr kumimoji="1" lang="en-US" altLang="ja-JP" sz="2400" dirty="0" smtClean="0"/>
              <a:t>×</a:t>
            </a:r>
            <a:r>
              <a:rPr kumimoji="1" lang="ja-JP" altLang="en-US" sz="2400" dirty="0" smtClean="0"/>
              <a:t>子ども移動率（</a:t>
            </a:r>
            <a:r>
              <a:rPr kumimoji="1" lang="en-US" altLang="ja-JP" sz="2400" dirty="0" smtClean="0"/>
              <a:t>5</a:t>
            </a:r>
            <a:r>
              <a:rPr kumimoji="1" lang="ja-JP" altLang="en-US" sz="2400" dirty="0" smtClean="0"/>
              <a:t>～</a:t>
            </a:r>
            <a:r>
              <a:rPr kumimoji="1" lang="en-US" altLang="ja-JP" sz="2400" dirty="0" smtClean="0"/>
              <a:t>9</a:t>
            </a:r>
            <a:r>
              <a:rPr kumimoji="1" lang="ja-JP" altLang="en-US" sz="2400" dirty="0" smtClean="0"/>
              <a:t>歳）　県内の各市町村</a:t>
            </a:r>
            <a:endParaRPr kumimoji="1" lang="ja-JP" altLang="en-US" sz="2400" dirty="0"/>
          </a:p>
        </p:txBody>
      </p:sp>
      <p:sp>
        <p:nvSpPr>
          <p:cNvPr id="3" name="コンテンツ プレースホルダー 2"/>
          <p:cNvSpPr>
            <a:spLocks noGrp="1"/>
          </p:cNvSpPr>
          <p:nvPr>
            <p:ph idx="1"/>
          </p:nvPr>
        </p:nvSpPr>
        <p:spPr/>
        <p:txBody>
          <a:bodyPr/>
          <a:lstStyle/>
          <a:p>
            <a:r>
              <a:rPr kumimoji="1" lang="ja-JP" altLang="en-US" dirty="0" smtClean="0"/>
              <a:t>高岡市は子育て環境が支持されず、射水市は子育て環境が支持されていると推察されます。氷見市は子どもを産んだ後は人口流出が少ない（むしろ流入している）と考えられます。</a:t>
            </a:r>
            <a:endParaRPr kumimoji="1" lang="ja-JP" altLang="en-US" dirty="0"/>
          </a:p>
        </p:txBody>
      </p:sp>
      <p:sp>
        <p:nvSpPr>
          <p:cNvPr id="4" name="スライド番号プレースホルダー 3"/>
          <p:cNvSpPr>
            <a:spLocks noGrp="1"/>
          </p:cNvSpPr>
          <p:nvPr>
            <p:ph type="sldNum" sz="quarter" idx="12"/>
          </p:nvPr>
        </p:nvSpPr>
        <p:spPr/>
        <p:txBody>
          <a:bodyPr/>
          <a:lstStyle/>
          <a:p>
            <a:fld id="{32561E9F-1250-4501-B953-B78836680886}" type="slidenum">
              <a:rPr lang="ja-JP" altLang="en-US" smtClean="0"/>
              <a:pPr/>
              <a:t>20</a:t>
            </a:fld>
            <a:endParaRPr lang="ja-JP" altLang="en-US" dirty="0"/>
          </a:p>
        </p:txBody>
      </p:sp>
      <p:pic>
        <p:nvPicPr>
          <p:cNvPr id="9" name="図 8"/>
          <p:cNvPicPr>
            <a:picLocks noChangeAspect="1"/>
          </p:cNvPicPr>
          <p:nvPr/>
        </p:nvPicPr>
        <p:blipFill>
          <a:blip r:embed="rId2"/>
          <a:stretch>
            <a:fillRect/>
          </a:stretch>
        </p:blipFill>
        <p:spPr>
          <a:xfrm>
            <a:off x="744439" y="1849257"/>
            <a:ext cx="7655119" cy="5008743"/>
          </a:xfrm>
          <a:prstGeom prst="rect">
            <a:avLst/>
          </a:prstGeom>
        </p:spPr>
      </p:pic>
      <p:sp>
        <p:nvSpPr>
          <p:cNvPr id="17" name="角丸四角形 16"/>
          <p:cNvSpPr/>
          <p:nvPr/>
        </p:nvSpPr>
        <p:spPr>
          <a:xfrm>
            <a:off x="2124075" y="4857750"/>
            <a:ext cx="497570" cy="493650"/>
          </a:xfrm>
          <a:prstGeom prst="roundRect">
            <a:avLst/>
          </a:prstGeom>
          <a:noFill/>
          <a:ln>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0" name="角丸四角形 19"/>
          <p:cNvSpPr/>
          <p:nvPr/>
        </p:nvSpPr>
        <p:spPr>
          <a:xfrm>
            <a:off x="5701263" y="5389500"/>
            <a:ext cx="2698295" cy="1005115"/>
          </a:xfrm>
          <a:prstGeom prst="roundRect">
            <a:avLst/>
          </a:prstGeom>
          <a:noFill/>
          <a:ln>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 name="四角形吹き出し 11"/>
          <p:cNvSpPr/>
          <p:nvPr/>
        </p:nvSpPr>
        <p:spPr>
          <a:xfrm>
            <a:off x="1507671" y="3792905"/>
            <a:ext cx="1451429" cy="836189"/>
          </a:xfrm>
          <a:prstGeom prst="wedgeRectCallout">
            <a:avLst>
              <a:gd name="adj1" fmla="val -2796"/>
              <a:gd name="adj2" fmla="val 67825"/>
            </a:avLst>
          </a:prstGeom>
          <a:noFill/>
          <a:ln>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000" dirty="0">
                <a:solidFill>
                  <a:sysClr val="windowText" lastClr="000000"/>
                </a:solidFill>
                <a:latin typeface="メイリオ" panose="020B0604030504040204" pitchFamily="50" charset="-128"/>
                <a:ea typeface="メイリオ" panose="020B0604030504040204" pitchFamily="50" charset="-128"/>
                <a:cs typeface="メイリオ" panose="020B0604030504040204" pitchFamily="50" charset="-128"/>
              </a:rPr>
              <a:t>高岡市は</a:t>
            </a:r>
            <a:r>
              <a:rPr lang="en-US" altLang="ja-JP" sz="1000" dirty="0">
                <a:solidFill>
                  <a:sysClr val="windowText" lastClr="000000"/>
                </a:solidFill>
                <a:latin typeface="メイリオ" panose="020B0604030504040204" pitchFamily="50" charset="-128"/>
                <a:ea typeface="メイリオ" panose="020B0604030504040204" pitchFamily="50" charset="-128"/>
                <a:cs typeface="メイリオ" panose="020B0604030504040204" pitchFamily="50" charset="-128"/>
              </a:rPr>
              <a:t>5-9</a:t>
            </a:r>
            <a:r>
              <a:rPr lang="ja-JP" altLang="en-US" sz="1000" dirty="0">
                <a:solidFill>
                  <a:sysClr val="windowText" lastClr="000000"/>
                </a:solidFill>
                <a:latin typeface="メイリオ" panose="020B0604030504040204" pitchFamily="50" charset="-128"/>
                <a:ea typeface="メイリオ" panose="020B0604030504040204" pitchFamily="50" charset="-128"/>
                <a:cs typeface="メイリオ" panose="020B0604030504040204" pitchFamily="50" charset="-128"/>
              </a:rPr>
              <a:t>歳の人口が減少</a:t>
            </a:r>
            <a:r>
              <a:rPr lang="ja-JP" altLang="en-US" sz="1000" dirty="0" smtClean="0">
                <a:solidFill>
                  <a:sysClr val="windowText" lastClr="000000"/>
                </a:solidFill>
                <a:latin typeface="メイリオ" panose="020B0604030504040204" pitchFamily="50" charset="-128"/>
                <a:ea typeface="メイリオ" panose="020B0604030504040204" pitchFamily="50" charset="-128"/>
                <a:cs typeface="メイリオ" panose="020B0604030504040204" pitchFamily="50" charset="-128"/>
              </a:rPr>
              <a:t>傾向です。</a:t>
            </a:r>
            <a:endParaRPr lang="ja-JP" altLang="en-US" sz="1000" dirty="0">
              <a:solidFill>
                <a:sysClr val="windowText" lastClr="000000"/>
              </a:solidFill>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1000" dirty="0">
                <a:solidFill>
                  <a:sysClr val="windowText" lastClr="000000"/>
                </a:solidFill>
                <a:latin typeface="メイリオ" panose="020B0604030504040204" pitchFamily="50" charset="-128"/>
                <a:ea typeface="メイリオ" panose="020B0604030504040204" pitchFamily="50" charset="-128"/>
                <a:cs typeface="メイリオ" panose="020B0604030504040204" pitchFamily="50" charset="-128"/>
              </a:rPr>
              <a:t>子育て環境が支持されていない可能性が</a:t>
            </a:r>
            <a:r>
              <a:rPr lang="ja-JP" altLang="en-US" sz="1000" dirty="0" smtClean="0">
                <a:solidFill>
                  <a:sysClr val="windowText" lastClr="000000"/>
                </a:solidFill>
                <a:latin typeface="メイリオ" panose="020B0604030504040204" pitchFamily="50" charset="-128"/>
                <a:ea typeface="メイリオ" panose="020B0604030504040204" pitchFamily="50" charset="-128"/>
                <a:cs typeface="メイリオ" panose="020B0604030504040204" pitchFamily="50" charset="-128"/>
              </a:rPr>
              <a:t>あります。</a:t>
            </a:r>
            <a:endParaRPr lang="ja-JP" altLang="en-US" sz="1000" dirty="0">
              <a:solidFill>
                <a:sysClr val="windowText" lastClr="000000"/>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3" name="四角形吹き出し 12"/>
          <p:cNvSpPr/>
          <p:nvPr/>
        </p:nvSpPr>
        <p:spPr>
          <a:xfrm>
            <a:off x="5635171" y="4495744"/>
            <a:ext cx="1451429" cy="689550"/>
          </a:xfrm>
          <a:prstGeom prst="wedgeRectCallout">
            <a:avLst>
              <a:gd name="adj1" fmla="val -2796"/>
              <a:gd name="adj2" fmla="val 67825"/>
            </a:avLst>
          </a:prstGeom>
          <a:noFill/>
          <a:ln>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000" dirty="0" smtClean="0">
                <a:solidFill>
                  <a:sysClr val="windowText" lastClr="000000"/>
                </a:solidFill>
                <a:latin typeface="メイリオ" panose="020B0604030504040204" pitchFamily="50" charset="-128"/>
                <a:ea typeface="メイリオ" panose="020B0604030504040204" pitchFamily="50" charset="-128"/>
                <a:cs typeface="メイリオ" panose="020B0604030504040204" pitchFamily="50" charset="-128"/>
              </a:rPr>
              <a:t>高岡市、南砺市を除く呉西各市は</a:t>
            </a:r>
            <a:r>
              <a:rPr lang="en-US" altLang="ja-JP" sz="1000" dirty="0" smtClean="0">
                <a:solidFill>
                  <a:sysClr val="windowText" lastClr="000000"/>
                </a:solidFill>
                <a:latin typeface="メイリオ" panose="020B0604030504040204" pitchFamily="50" charset="-128"/>
                <a:ea typeface="メイリオ" panose="020B0604030504040204" pitchFamily="50" charset="-128"/>
                <a:cs typeface="メイリオ" panose="020B0604030504040204" pitchFamily="50" charset="-128"/>
              </a:rPr>
              <a:t>5-9</a:t>
            </a:r>
            <a:r>
              <a:rPr lang="ja-JP" altLang="en-US" sz="1000" dirty="0" smtClean="0">
                <a:solidFill>
                  <a:sysClr val="windowText" lastClr="000000"/>
                </a:solidFill>
                <a:latin typeface="メイリオ" panose="020B0604030504040204" pitchFamily="50" charset="-128"/>
                <a:ea typeface="メイリオ" panose="020B0604030504040204" pitchFamily="50" charset="-128"/>
                <a:cs typeface="メイリオ" panose="020B0604030504040204" pitchFamily="50" charset="-128"/>
              </a:rPr>
              <a:t>歳の子ども数が増加しています。</a:t>
            </a:r>
            <a:endParaRPr lang="ja-JP" altLang="en-US" sz="1000" dirty="0">
              <a:solidFill>
                <a:sysClr val="windowText" lastClr="000000"/>
              </a:solidFill>
              <a:latin typeface="メイリオ" panose="020B0604030504040204" pitchFamily="50" charset="-128"/>
              <a:ea typeface="メイリオ" panose="020B0604030504040204" pitchFamily="50" charset="-128"/>
              <a:cs typeface="メイリオ" panose="020B0604030504040204" pitchFamily="50" charset="-128"/>
            </a:endParaRPr>
          </a:p>
        </p:txBody>
      </p:sp>
    </p:spTree>
    <p:extLst>
      <p:ext uri="{BB962C8B-B14F-4D97-AF65-F5344CB8AC3E}">
        <p14:creationId xmlns:p14="http://schemas.microsoft.com/office/powerpoint/2010/main" val="206242849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623888" y="3164783"/>
            <a:ext cx="8186283" cy="633047"/>
          </a:xfrm>
        </p:spPr>
        <p:txBody>
          <a:bodyPr/>
          <a:lstStyle/>
          <a:p>
            <a:r>
              <a:rPr lang="ja-JP" altLang="en-US" dirty="0" smtClean="0"/>
              <a:t>持ち家</a:t>
            </a:r>
            <a:r>
              <a:rPr kumimoji="1" lang="ja-JP" altLang="en-US" dirty="0" smtClean="0"/>
              <a:t>率（世帯）</a:t>
            </a:r>
            <a:r>
              <a:rPr kumimoji="1" lang="en-US" altLang="ja-JP" dirty="0" smtClean="0"/>
              <a:t>×</a:t>
            </a:r>
            <a:r>
              <a:rPr kumimoji="1" lang="ja-JP" altLang="en-US" dirty="0" smtClean="0"/>
              <a:t>人口増減率</a:t>
            </a:r>
            <a:r>
              <a:rPr lang="ja-JP" altLang="en-US" dirty="0" smtClean="0"/>
              <a:t>（</a:t>
            </a:r>
            <a:r>
              <a:rPr lang="en-US" altLang="ja-JP" dirty="0" smtClean="0"/>
              <a:t>20-39</a:t>
            </a:r>
            <a:r>
              <a:rPr lang="ja-JP" altLang="en-US" dirty="0" smtClean="0"/>
              <a:t>歳）</a:t>
            </a:r>
            <a:endParaRPr kumimoji="1" lang="ja-JP" altLang="en-US" dirty="0"/>
          </a:p>
        </p:txBody>
      </p:sp>
      <p:sp>
        <p:nvSpPr>
          <p:cNvPr id="3" name="スライド番号プレースホルダー 2"/>
          <p:cNvSpPr>
            <a:spLocks noGrp="1"/>
          </p:cNvSpPr>
          <p:nvPr>
            <p:ph type="sldNum" sz="quarter" idx="12"/>
          </p:nvPr>
        </p:nvSpPr>
        <p:spPr/>
        <p:txBody>
          <a:bodyPr/>
          <a:lstStyle/>
          <a:p>
            <a:fld id="{32561E9F-1250-4501-B953-B78836680886}" type="slidenum">
              <a:rPr lang="ja-JP" altLang="en-US" smtClean="0"/>
              <a:pPr/>
              <a:t>21</a:t>
            </a:fld>
            <a:endParaRPr lang="ja-JP" altLang="en-US" dirty="0"/>
          </a:p>
        </p:txBody>
      </p:sp>
      <p:sp>
        <p:nvSpPr>
          <p:cNvPr id="4" name="テキスト ボックス 3"/>
          <p:cNvSpPr txBox="1"/>
          <p:nvPr/>
        </p:nvSpPr>
        <p:spPr>
          <a:xfrm>
            <a:off x="254000" y="3951387"/>
            <a:ext cx="8699499" cy="1785104"/>
          </a:xfrm>
          <a:prstGeom prst="rect">
            <a:avLst/>
          </a:prstGeom>
          <a:noFill/>
          <a:ln w="12700">
            <a:solidFill>
              <a:schemeClr val="tx1"/>
            </a:solidFill>
            <a:prstDash val="dash"/>
          </a:ln>
        </p:spPr>
        <p:txBody>
          <a:bodyPr wrap="square" rtlCol="0">
            <a:spAutoFit/>
          </a:bodyPr>
          <a:lstStyle/>
          <a:p>
            <a:r>
              <a:rPr kumimoji="1" lang="ja-JP" altLang="en-US" sz="1100" dirty="0" smtClean="0">
                <a:solidFill>
                  <a:schemeClr val="tx1">
                    <a:lumMod val="85000"/>
                    <a:lumOff val="15000"/>
                  </a:schemeClr>
                </a:solidFill>
                <a:latin typeface="メイリオ" panose="020B0604030504040204" pitchFamily="50" charset="-128"/>
                <a:ea typeface="メイリオ" panose="020B0604030504040204" pitchFamily="50" charset="-128"/>
                <a:cs typeface="メイリオ" panose="020B0604030504040204" pitchFamily="50" charset="-128"/>
              </a:rPr>
              <a:t>◇利用データ：</a:t>
            </a:r>
            <a:r>
              <a:rPr lang="en-US" altLang="ja-JP" sz="1100" dirty="0">
                <a:solidFill>
                  <a:schemeClr val="tx1">
                    <a:lumMod val="85000"/>
                    <a:lumOff val="15000"/>
                  </a:schemeClr>
                </a:solidFill>
                <a:latin typeface="メイリオ" panose="020B0604030504040204" pitchFamily="50" charset="-128"/>
                <a:ea typeface="メイリオ" panose="020B0604030504040204" pitchFamily="50" charset="-128"/>
                <a:cs typeface="メイリオ" panose="020B0604030504040204" pitchFamily="50" charset="-128"/>
              </a:rPr>
              <a:t> H27</a:t>
            </a:r>
            <a:r>
              <a:rPr lang="ja-JP" altLang="en-US" sz="1100" dirty="0">
                <a:solidFill>
                  <a:schemeClr val="tx1">
                    <a:lumMod val="85000"/>
                    <a:lumOff val="15000"/>
                  </a:schemeClr>
                </a:solidFill>
                <a:latin typeface="メイリオ" panose="020B0604030504040204" pitchFamily="50" charset="-128"/>
                <a:ea typeface="メイリオ" panose="020B0604030504040204" pitchFamily="50" charset="-128"/>
                <a:cs typeface="メイリオ" panose="020B0604030504040204" pitchFamily="50" charset="-128"/>
              </a:rPr>
              <a:t>年</a:t>
            </a:r>
            <a:r>
              <a:rPr kumimoji="1" lang="ja-JP" altLang="en-US" sz="1100" dirty="0" smtClean="0">
                <a:solidFill>
                  <a:schemeClr val="tx1">
                    <a:lumMod val="85000"/>
                    <a:lumOff val="15000"/>
                  </a:schemeClr>
                </a:solidFill>
                <a:latin typeface="メイリオ" panose="020B0604030504040204" pitchFamily="50" charset="-128"/>
                <a:ea typeface="メイリオ" panose="020B0604030504040204" pitchFamily="50" charset="-128"/>
                <a:cs typeface="メイリオ" panose="020B0604030504040204" pitchFamily="50" charset="-128"/>
              </a:rPr>
              <a:t>国勢調査（増減の計算では</a:t>
            </a:r>
            <a:r>
              <a:rPr kumimoji="1" lang="en-US" altLang="ja-JP" sz="1100" dirty="0" smtClean="0">
                <a:solidFill>
                  <a:schemeClr val="tx1">
                    <a:lumMod val="85000"/>
                    <a:lumOff val="15000"/>
                  </a:schemeClr>
                </a:solidFill>
                <a:latin typeface="メイリオ" panose="020B0604030504040204" pitchFamily="50" charset="-128"/>
                <a:ea typeface="メイリオ" panose="020B0604030504040204" pitchFamily="50" charset="-128"/>
                <a:cs typeface="メイリオ" panose="020B0604030504040204" pitchFamily="50" charset="-128"/>
              </a:rPr>
              <a:t>H22</a:t>
            </a:r>
            <a:r>
              <a:rPr kumimoji="1" lang="ja-JP" altLang="en-US" sz="1100" dirty="0" smtClean="0">
                <a:solidFill>
                  <a:schemeClr val="tx1">
                    <a:lumMod val="85000"/>
                    <a:lumOff val="15000"/>
                  </a:schemeClr>
                </a:solidFill>
                <a:latin typeface="メイリオ" panose="020B0604030504040204" pitchFamily="50" charset="-128"/>
                <a:ea typeface="メイリオ" panose="020B0604030504040204" pitchFamily="50" charset="-128"/>
                <a:cs typeface="メイリオ" panose="020B0604030504040204" pitchFamily="50" charset="-128"/>
              </a:rPr>
              <a:t>年も利用）</a:t>
            </a:r>
            <a:endParaRPr kumimoji="1" lang="en-US" altLang="ja-JP" sz="1100" dirty="0" smtClean="0">
              <a:solidFill>
                <a:schemeClr val="tx1">
                  <a:lumMod val="85000"/>
                  <a:lumOff val="15000"/>
                </a:schemeClr>
              </a:solidFill>
              <a:latin typeface="メイリオ" panose="020B0604030504040204" pitchFamily="50" charset="-128"/>
              <a:ea typeface="メイリオ" panose="020B0604030504040204" pitchFamily="50" charset="-128"/>
              <a:cs typeface="メイリオ" panose="020B0604030504040204" pitchFamily="50" charset="-128"/>
            </a:endParaRPr>
          </a:p>
          <a:p>
            <a:r>
              <a:rPr kumimoji="1" lang="ja-JP" altLang="en-US" sz="1100" dirty="0" smtClean="0">
                <a:solidFill>
                  <a:schemeClr val="tx1">
                    <a:lumMod val="85000"/>
                    <a:lumOff val="15000"/>
                  </a:schemeClr>
                </a:solidFill>
                <a:latin typeface="メイリオ" panose="020B0604030504040204" pitchFamily="50" charset="-128"/>
                <a:ea typeface="メイリオ" panose="020B0604030504040204" pitchFamily="50" charset="-128"/>
                <a:cs typeface="メイリオ" panose="020B0604030504040204" pitchFamily="50" charset="-128"/>
              </a:rPr>
              <a:t>◇用語の定義：</a:t>
            </a:r>
            <a:endParaRPr kumimoji="1" lang="en-US" altLang="ja-JP" sz="1100" dirty="0" smtClean="0">
              <a:solidFill>
                <a:schemeClr val="tx1">
                  <a:lumMod val="85000"/>
                  <a:lumOff val="15000"/>
                </a:schemeClr>
              </a:solidFill>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1100" dirty="0" smtClean="0">
                <a:solidFill>
                  <a:schemeClr val="tx1">
                    <a:lumMod val="85000"/>
                    <a:lumOff val="15000"/>
                  </a:schemeClr>
                </a:solidFill>
                <a:latin typeface="メイリオ" panose="020B0604030504040204" pitchFamily="50" charset="-128"/>
                <a:ea typeface="メイリオ" panose="020B0604030504040204" pitchFamily="50" charset="-128"/>
                <a:cs typeface="メイリオ" panose="020B0604030504040204" pitchFamily="50" charset="-128"/>
              </a:rPr>
              <a:t>・人口増減率＝</a:t>
            </a:r>
            <a:r>
              <a:rPr lang="ja-JP" altLang="en-US" sz="1100" dirty="0">
                <a:solidFill>
                  <a:schemeClr val="tx1">
                    <a:lumMod val="85000"/>
                    <a:lumOff val="15000"/>
                  </a:schemeClr>
                </a:solidFill>
                <a:latin typeface="メイリオ" panose="020B0604030504040204" pitchFamily="50" charset="-128"/>
                <a:ea typeface="メイリオ" panose="020B0604030504040204" pitchFamily="50" charset="-128"/>
                <a:cs typeface="メイリオ" panose="020B0604030504040204" pitchFamily="50" charset="-128"/>
              </a:rPr>
              <a:t>「</a:t>
            </a:r>
            <a:r>
              <a:rPr lang="en-US" altLang="ja-JP" sz="1100" dirty="0">
                <a:solidFill>
                  <a:schemeClr val="tx1">
                    <a:lumMod val="85000"/>
                    <a:lumOff val="15000"/>
                  </a:schemeClr>
                </a:solidFill>
                <a:latin typeface="メイリオ" panose="020B0604030504040204" pitchFamily="50" charset="-128"/>
                <a:ea typeface="メイリオ" panose="020B0604030504040204" pitchFamily="50" charset="-128"/>
                <a:cs typeface="メイリオ" panose="020B0604030504040204" pitchFamily="50" charset="-128"/>
              </a:rPr>
              <a:t>H27</a:t>
            </a:r>
            <a:r>
              <a:rPr lang="ja-JP" altLang="en-US" sz="1100" dirty="0">
                <a:solidFill>
                  <a:schemeClr val="tx1">
                    <a:lumMod val="85000"/>
                    <a:lumOff val="15000"/>
                  </a:schemeClr>
                </a:solidFill>
                <a:latin typeface="メイリオ" panose="020B0604030504040204" pitchFamily="50" charset="-128"/>
                <a:ea typeface="メイリオ" panose="020B0604030504040204" pitchFamily="50" charset="-128"/>
                <a:cs typeface="メイリオ" panose="020B0604030504040204" pitchFamily="50" charset="-128"/>
              </a:rPr>
              <a:t>年の</a:t>
            </a:r>
            <a:r>
              <a:rPr lang="en-US" altLang="ja-JP" sz="1100" dirty="0">
                <a:solidFill>
                  <a:schemeClr val="tx1">
                    <a:lumMod val="85000"/>
                    <a:lumOff val="15000"/>
                  </a:schemeClr>
                </a:solidFill>
                <a:latin typeface="メイリオ" panose="020B0604030504040204" pitchFamily="50" charset="-128"/>
                <a:ea typeface="メイリオ" panose="020B0604030504040204" pitchFamily="50" charset="-128"/>
                <a:cs typeface="メイリオ" panose="020B0604030504040204" pitchFamily="50" charset="-128"/>
              </a:rPr>
              <a:t>20-39</a:t>
            </a:r>
            <a:r>
              <a:rPr lang="ja-JP" altLang="en-US" sz="1100" dirty="0">
                <a:solidFill>
                  <a:schemeClr val="tx1">
                    <a:lumMod val="85000"/>
                    <a:lumOff val="15000"/>
                  </a:schemeClr>
                </a:solidFill>
                <a:latin typeface="メイリオ" panose="020B0604030504040204" pitchFamily="50" charset="-128"/>
                <a:ea typeface="メイリオ" panose="020B0604030504040204" pitchFamily="50" charset="-128"/>
                <a:cs typeface="メイリオ" panose="020B0604030504040204" pitchFamily="50" charset="-128"/>
              </a:rPr>
              <a:t>歳の人口－</a:t>
            </a:r>
            <a:r>
              <a:rPr lang="en-US" altLang="ja-JP" sz="1100" dirty="0">
                <a:solidFill>
                  <a:schemeClr val="tx1">
                    <a:lumMod val="85000"/>
                    <a:lumOff val="15000"/>
                  </a:schemeClr>
                </a:solidFill>
                <a:latin typeface="メイリオ" panose="020B0604030504040204" pitchFamily="50" charset="-128"/>
                <a:ea typeface="メイリオ" panose="020B0604030504040204" pitchFamily="50" charset="-128"/>
                <a:cs typeface="メイリオ" panose="020B0604030504040204" pitchFamily="50" charset="-128"/>
              </a:rPr>
              <a:t>H22</a:t>
            </a:r>
            <a:r>
              <a:rPr lang="ja-JP" altLang="en-US" sz="1100" dirty="0">
                <a:solidFill>
                  <a:schemeClr val="tx1">
                    <a:lumMod val="85000"/>
                    <a:lumOff val="15000"/>
                  </a:schemeClr>
                </a:solidFill>
                <a:latin typeface="メイリオ" panose="020B0604030504040204" pitchFamily="50" charset="-128"/>
                <a:ea typeface="メイリオ" panose="020B0604030504040204" pitchFamily="50" charset="-128"/>
                <a:cs typeface="メイリオ" panose="020B0604030504040204" pitchFamily="50" charset="-128"/>
              </a:rPr>
              <a:t>年の</a:t>
            </a:r>
            <a:r>
              <a:rPr lang="en-US" altLang="ja-JP" sz="1100" dirty="0">
                <a:solidFill>
                  <a:schemeClr val="tx1">
                    <a:lumMod val="85000"/>
                    <a:lumOff val="15000"/>
                  </a:schemeClr>
                </a:solidFill>
                <a:latin typeface="メイリオ" panose="020B0604030504040204" pitchFamily="50" charset="-128"/>
                <a:ea typeface="メイリオ" panose="020B0604030504040204" pitchFamily="50" charset="-128"/>
                <a:cs typeface="メイリオ" panose="020B0604030504040204" pitchFamily="50" charset="-128"/>
              </a:rPr>
              <a:t>15-34</a:t>
            </a:r>
            <a:r>
              <a:rPr lang="ja-JP" altLang="en-US" sz="1100" dirty="0">
                <a:solidFill>
                  <a:schemeClr val="tx1">
                    <a:lumMod val="85000"/>
                    <a:lumOff val="15000"/>
                  </a:schemeClr>
                </a:solidFill>
                <a:latin typeface="メイリオ" panose="020B0604030504040204" pitchFamily="50" charset="-128"/>
                <a:ea typeface="メイリオ" panose="020B0604030504040204" pitchFamily="50" charset="-128"/>
                <a:cs typeface="メイリオ" panose="020B0604030504040204" pitchFamily="50" charset="-128"/>
              </a:rPr>
              <a:t>歳の人口」を</a:t>
            </a:r>
            <a:r>
              <a:rPr lang="en-US" altLang="ja-JP" sz="1100" dirty="0">
                <a:solidFill>
                  <a:schemeClr val="tx1">
                    <a:lumMod val="85000"/>
                    <a:lumOff val="15000"/>
                  </a:schemeClr>
                </a:solidFill>
                <a:latin typeface="メイリオ" panose="020B0604030504040204" pitchFamily="50" charset="-128"/>
                <a:ea typeface="メイリオ" panose="020B0604030504040204" pitchFamily="50" charset="-128"/>
                <a:cs typeface="メイリオ" panose="020B0604030504040204" pitchFamily="50" charset="-128"/>
              </a:rPr>
              <a:t>H22</a:t>
            </a:r>
            <a:r>
              <a:rPr lang="ja-JP" altLang="en-US" sz="1100" dirty="0">
                <a:solidFill>
                  <a:schemeClr val="tx1">
                    <a:lumMod val="85000"/>
                    <a:lumOff val="15000"/>
                  </a:schemeClr>
                </a:solidFill>
                <a:latin typeface="メイリオ" panose="020B0604030504040204" pitchFamily="50" charset="-128"/>
                <a:ea typeface="メイリオ" panose="020B0604030504040204" pitchFamily="50" charset="-128"/>
                <a:cs typeface="メイリオ" panose="020B0604030504040204" pitchFamily="50" charset="-128"/>
              </a:rPr>
              <a:t>年の</a:t>
            </a:r>
            <a:r>
              <a:rPr lang="en-US" altLang="ja-JP" sz="1100" dirty="0">
                <a:solidFill>
                  <a:schemeClr val="tx1">
                    <a:lumMod val="85000"/>
                    <a:lumOff val="15000"/>
                  </a:schemeClr>
                </a:solidFill>
                <a:latin typeface="メイリオ" panose="020B0604030504040204" pitchFamily="50" charset="-128"/>
                <a:ea typeface="メイリオ" panose="020B0604030504040204" pitchFamily="50" charset="-128"/>
                <a:cs typeface="メイリオ" panose="020B0604030504040204" pitchFamily="50" charset="-128"/>
              </a:rPr>
              <a:t>15-34</a:t>
            </a:r>
            <a:r>
              <a:rPr lang="ja-JP" altLang="en-US" sz="1100" dirty="0">
                <a:solidFill>
                  <a:schemeClr val="tx1">
                    <a:lumMod val="85000"/>
                    <a:lumOff val="15000"/>
                  </a:schemeClr>
                </a:solidFill>
                <a:latin typeface="メイリオ" panose="020B0604030504040204" pitchFamily="50" charset="-128"/>
                <a:ea typeface="メイリオ" panose="020B0604030504040204" pitchFamily="50" charset="-128"/>
                <a:cs typeface="メイリオ" panose="020B0604030504040204" pitchFamily="50" charset="-128"/>
              </a:rPr>
              <a:t>歳の人口で除したもの</a:t>
            </a:r>
            <a:endParaRPr kumimoji="1" lang="en-US" altLang="ja-JP" sz="1100" dirty="0" smtClean="0">
              <a:solidFill>
                <a:schemeClr val="tx1">
                  <a:lumMod val="85000"/>
                  <a:lumOff val="15000"/>
                </a:schemeClr>
              </a:solidFill>
              <a:latin typeface="メイリオ" panose="020B0604030504040204" pitchFamily="50" charset="-128"/>
              <a:ea typeface="メイリオ" panose="020B0604030504040204" pitchFamily="50" charset="-128"/>
              <a:cs typeface="メイリオ" panose="020B0604030504040204" pitchFamily="50" charset="-128"/>
            </a:endParaRPr>
          </a:p>
          <a:p>
            <a:r>
              <a:rPr kumimoji="1" lang="ja-JP" altLang="en-US" sz="1100" dirty="0" smtClean="0">
                <a:solidFill>
                  <a:schemeClr val="tx1">
                    <a:lumMod val="85000"/>
                    <a:lumOff val="15000"/>
                  </a:schemeClr>
                </a:solidFill>
                <a:latin typeface="メイリオ" panose="020B0604030504040204" pitchFamily="50" charset="-128"/>
                <a:ea typeface="メイリオ" panose="020B0604030504040204" pitchFamily="50" charset="-128"/>
                <a:cs typeface="メイリオ" panose="020B0604030504040204" pitchFamily="50" charset="-128"/>
              </a:rPr>
              <a:t>　</a:t>
            </a:r>
            <a:r>
              <a:rPr kumimoji="1" lang="en-US" altLang="ja-JP" sz="1100" dirty="0" smtClean="0">
                <a:solidFill>
                  <a:schemeClr val="tx1">
                    <a:lumMod val="85000"/>
                    <a:lumOff val="15000"/>
                  </a:schemeClr>
                </a:solidFill>
                <a:latin typeface="メイリオ" panose="020B0604030504040204" pitchFamily="50" charset="-128"/>
                <a:ea typeface="メイリオ" panose="020B0604030504040204" pitchFamily="50" charset="-128"/>
                <a:cs typeface="メイリオ" panose="020B0604030504040204" pitchFamily="50" charset="-128"/>
              </a:rPr>
              <a:t>※</a:t>
            </a:r>
            <a:r>
              <a:rPr kumimoji="1" lang="ja-JP" altLang="en-US" sz="1100" dirty="0" smtClean="0">
                <a:solidFill>
                  <a:schemeClr val="tx1">
                    <a:lumMod val="85000"/>
                    <a:lumOff val="15000"/>
                  </a:schemeClr>
                </a:solidFill>
                <a:latin typeface="メイリオ" panose="020B0604030504040204" pitchFamily="50" charset="-128"/>
                <a:ea typeface="メイリオ" panose="020B0604030504040204" pitchFamily="50" charset="-128"/>
                <a:cs typeface="メイリオ" panose="020B0604030504040204" pitchFamily="50" charset="-128"/>
              </a:rPr>
              <a:t>いわゆるコーホート分析（同年代の比較をする分析）を行った</a:t>
            </a:r>
            <a:endParaRPr kumimoji="1" lang="en-US" altLang="ja-JP" sz="1100" dirty="0" smtClean="0">
              <a:solidFill>
                <a:schemeClr val="tx1">
                  <a:lumMod val="85000"/>
                  <a:lumOff val="15000"/>
                </a:schemeClr>
              </a:solidFill>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1100" dirty="0" smtClean="0">
                <a:solidFill>
                  <a:schemeClr val="tx1">
                    <a:lumMod val="85000"/>
                    <a:lumOff val="15000"/>
                  </a:schemeClr>
                </a:solidFill>
                <a:latin typeface="メイリオ" panose="020B0604030504040204" pitchFamily="50" charset="-128"/>
                <a:ea typeface="メイリオ" panose="020B0604030504040204" pitchFamily="50" charset="-128"/>
                <a:cs typeface="メイリオ" panose="020B0604030504040204" pitchFamily="50" charset="-128"/>
              </a:rPr>
              <a:t>　</a:t>
            </a:r>
            <a:r>
              <a:rPr lang="en-US" altLang="ja-JP" sz="1100" dirty="0" smtClean="0">
                <a:solidFill>
                  <a:schemeClr val="tx1">
                    <a:lumMod val="85000"/>
                    <a:lumOff val="15000"/>
                  </a:schemeClr>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100" dirty="0" smtClean="0">
                <a:solidFill>
                  <a:schemeClr val="tx1">
                    <a:lumMod val="85000"/>
                    <a:lumOff val="15000"/>
                  </a:schemeClr>
                </a:solidFill>
                <a:latin typeface="メイリオ" panose="020B0604030504040204" pitchFamily="50" charset="-128"/>
                <a:ea typeface="メイリオ" panose="020B0604030504040204" pitchFamily="50" charset="-128"/>
                <a:cs typeface="メイリオ" panose="020B0604030504040204" pitchFamily="50" charset="-128"/>
              </a:rPr>
              <a:t>分析は、単純な引き算であり、死亡率を考慮していない。</a:t>
            </a:r>
            <a:r>
              <a:rPr lang="en-US" altLang="ja-JP" sz="1100" dirty="0" smtClean="0">
                <a:solidFill>
                  <a:schemeClr val="tx1">
                    <a:lumMod val="85000"/>
                    <a:lumOff val="15000"/>
                  </a:schemeClr>
                </a:solidFill>
                <a:latin typeface="メイリオ" panose="020B0604030504040204" pitchFamily="50" charset="-128"/>
                <a:ea typeface="メイリオ" panose="020B0604030504040204" pitchFamily="50" charset="-128"/>
                <a:cs typeface="メイリオ" panose="020B0604030504040204" pitchFamily="50" charset="-128"/>
              </a:rPr>
              <a:t/>
            </a:r>
            <a:br>
              <a:rPr lang="en-US" altLang="ja-JP" sz="1100" dirty="0" smtClean="0">
                <a:solidFill>
                  <a:schemeClr val="tx1">
                    <a:lumMod val="85000"/>
                    <a:lumOff val="15000"/>
                  </a:schemeClr>
                </a:solidFill>
                <a:latin typeface="メイリオ" panose="020B0604030504040204" pitchFamily="50" charset="-128"/>
                <a:ea typeface="メイリオ" panose="020B0604030504040204" pitchFamily="50" charset="-128"/>
                <a:cs typeface="メイリオ" panose="020B0604030504040204" pitchFamily="50" charset="-128"/>
              </a:rPr>
            </a:br>
            <a:r>
              <a:rPr lang="ja-JP" altLang="en-US" sz="1100" dirty="0" smtClean="0">
                <a:solidFill>
                  <a:schemeClr val="tx1">
                    <a:lumMod val="85000"/>
                    <a:lumOff val="15000"/>
                  </a:schemeClr>
                </a:solidFill>
                <a:latin typeface="メイリオ" panose="020B0604030504040204" pitchFamily="50" charset="-128"/>
                <a:ea typeface="メイリオ" panose="020B0604030504040204" pitchFamily="50" charset="-128"/>
                <a:cs typeface="メイリオ" panose="020B0604030504040204" pitchFamily="50" charset="-128"/>
              </a:rPr>
              <a:t>　</a:t>
            </a:r>
            <a:r>
              <a:rPr lang="en-US" altLang="ja-JP" sz="1100" dirty="0" smtClean="0">
                <a:solidFill>
                  <a:schemeClr val="tx1">
                    <a:lumMod val="85000"/>
                    <a:lumOff val="15000"/>
                  </a:schemeClr>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100" dirty="0" smtClean="0">
                <a:solidFill>
                  <a:schemeClr val="tx1">
                    <a:lumMod val="85000"/>
                    <a:lumOff val="15000"/>
                  </a:schemeClr>
                </a:solidFill>
                <a:latin typeface="メイリオ" panose="020B0604030504040204" pitchFamily="50" charset="-128"/>
                <a:ea typeface="メイリオ" panose="020B0604030504040204" pitchFamily="50" charset="-128"/>
                <a:cs typeface="メイリオ" panose="020B0604030504040204" pitchFamily="50" charset="-128"/>
              </a:rPr>
              <a:t>また、国内統計のため、海外転出者も考慮していないが、両方とも大勢に影響を及ぼさないと考えられる</a:t>
            </a:r>
            <a:endParaRPr lang="en-US" altLang="ja-JP" sz="1100" dirty="0" smtClean="0">
              <a:solidFill>
                <a:schemeClr val="tx1">
                  <a:lumMod val="85000"/>
                  <a:lumOff val="15000"/>
                </a:schemeClr>
              </a:solidFill>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1100" dirty="0" smtClean="0">
                <a:solidFill>
                  <a:schemeClr val="tx1">
                    <a:lumMod val="85000"/>
                    <a:lumOff val="15000"/>
                  </a:schemeClr>
                </a:solidFill>
                <a:latin typeface="メイリオ" panose="020B0604030504040204" pitchFamily="50" charset="-128"/>
                <a:ea typeface="メイリオ" panose="020B0604030504040204" pitchFamily="50" charset="-128"/>
                <a:cs typeface="メイリオ" panose="020B0604030504040204" pitchFamily="50" charset="-128"/>
              </a:rPr>
              <a:t>・持ち家率（世帯）＝持ち家</a:t>
            </a:r>
            <a:r>
              <a:rPr lang="ja-JP" altLang="en-US" sz="1100" dirty="0">
                <a:solidFill>
                  <a:schemeClr val="tx1">
                    <a:lumMod val="85000"/>
                    <a:lumOff val="15000"/>
                  </a:schemeClr>
                </a:solidFill>
                <a:latin typeface="メイリオ" panose="020B0604030504040204" pitchFamily="50" charset="-128"/>
                <a:ea typeface="メイリオ" panose="020B0604030504040204" pitchFamily="50" charset="-128"/>
                <a:cs typeface="メイリオ" panose="020B0604030504040204" pitchFamily="50" charset="-128"/>
              </a:rPr>
              <a:t>世帯／総数（住居の種類・住宅の所有の関係</a:t>
            </a:r>
            <a:r>
              <a:rPr lang="ja-JP" altLang="en-US" sz="1100" dirty="0" smtClean="0">
                <a:solidFill>
                  <a:schemeClr val="tx1">
                    <a:lumMod val="85000"/>
                    <a:lumOff val="15000"/>
                  </a:schemeClr>
                </a:solidFill>
                <a:latin typeface="メイリオ" panose="020B0604030504040204" pitchFamily="50" charset="-128"/>
                <a:ea typeface="メイリオ" panose="020B0604030504040204" pitchFamily="50" charset="-128"/>
                <a:cs typeface="メイリオ" panose="020B0604030504040204" pitchFamily="50" charset="-128"/>
              </a:rPr>
              <a:t>）</a:t>
            </a:r>
            <a:endParaRPr lang="en-US" altLang="ja-JP" sz="1100" dirty="0" smtClean="0">
              <a:solidFill>
                <a:schemeClr val="tx1">
                  <a:lumMod val="85000"/>
                  <a:lumOff val="15000"/>
                </a:schemeClr>
              </a:solidFill>
              <a:latin typeface="メイリオ" panose="020B0604030504040204" pitchFamily="50" charset="-128"/>
              <a:ea typeface="メイリオ" panose="020B0604030504040204" pitchFamily="50" charset="-128"/>
              <a:cs typeface="メイリオ" panose="020B0604030504040204" pitchFamily="50" charset="-128"/>
            </a:endParaRPr>
          </a:p>
          <a:p>
            <a:r>
              <a:rPr kumimoji="1" lang="ja-JP" altLang="en-US" sz="1100" dirty="0" smtClean="0">
                <a:solidFill>
                  <a:schemeClr val="tx1">
                    <a:lumMod val="85000"/>
                    <a:lumOff val="15000"/>
                  </a:schemeClr>
                </a:solidFill>
                <a:latin typeface="メイリオ" panose="020B0604030504040204" pitchFamily="50" charset="-128"/>
                <a:ea typeface="メイリオ" panose="020B0604030504040204" pitchFamily="50" charset="-128"/>
                <a:cs typeface="メイリオ" panose="020B0604030504040204" pitchFamily="50" charset="-128"/>
              </a:rPr>
              <a:t>◇その他</a:t>
            </a:r>
            <a:r>
              <a:rPr lang="ja-JP" altLang="en-US" sz="1100" dirty="0" smtClean="0">
                <a:solidFill>
                  <a:schemeClr val="tx1">
                    <a:lumMod val="85000"/>
                    <a:lumOff val="15000"/>
                  </a:schemeClr>
                </a:solidFill>
                <a:latin typeface="メイリオ" panose="020B0604030504040204" pitchFamily="50" charset="-128"/>
                <a:ea typeface="メイリオ" panose="020B0604030504040204" pitchFamily="50" charset="-128"/>
                <a:cs typeface="メイリオ" panose="020B0604030504040204" pitchFamily="50" charset="-128"/>
              </a:rPr>
              <a:t>：</a:t>
            </a:r>
            <a:endParaRPr lang="en-US" altLang="ja-JP" sz="1100" dirty="0" smtClean="0">
              <a:solidFill>
                <a:schemeClr val="tx1">
                  <a:lumMod val="85000"/>
                  <a:lumOff val="15000"/>
                </a:schemeClr>
              </a:solidFill>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1100" dirty="0">
                <a:solidFill>
                  <a:schemeClr val="tx1">
                    <a:lumMod val="85000"/>
                    <a:lumOff val="15000"/>
                  </a:schemeClr>
                </a:solidFill>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1100" dirty="0" smtClean="0">
                <a:solidFill>
                  <a:schemeClr val="tx1">
                    <a:lumMod val="85000"/>
                    <a:lumOff val="15000"/>
                  </a:schemeClr>
                </a:solidFill>
                <a:latin typeface="メイリオ" panose="020B0604030504040204" pitchFamily="50" charset="-128"/>
                <a:ea typeface="メイリオ" panose="020B0604030504040204" pitchFamily="50" charset="-128"/>
                <a:cs typeface="メイリオ" panose="020B0604030504040204" pitchFamily="50" charset="-128"/>
              </a:rPr>
              <a:t>国勢調査から直接データを得られていない市町村については、分析対象から除外した</a:t>
            </a:r>
            <a:endParaRPr lang="en-US" altLang="ja-JP" sz="1100" dirty="0" smtClean="0">
              <a:solidFill>
                <a:schemeClr val="tx1">
                  <a:lumMod val="85000"/>
                  <a:lumOff val="15000"/>
                </a:schemeClr>
              </a:solidFill>
              <a:latin typeface="メイリオ" panose="020B0604030504040204" pitchFamily="50" charset="-128"/>
              <a:ea typeface="メイリオ" panose="020B0604030504040204" pitchFamily="50" charset="-128"/>
              <a:cs typeface="メイリオ" panose="020B0604030504040204" pitchFamily="50" charset="-128"/>
            </a:endParaRPr>
          </a:p>
          <a:p>
            <a:r>
              <a:rPr kumimoji="1" lang="ja-JP" altLang="en-US" sz="1100" dirty="0">
                <a:solidFill>
                  <a:schemeClr val="tx1">
                    <a:lumMod val="85000"/>
                    <a:lumOff val="15000"/>
                  </a:schemeClr>
                </a:solidFill>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1100" dirty="0">
                <a:solidFill>
                  <a:schemeClr val="tx1">
                    <a:lumMod val="85000"/>
                    <a:lumOff val="15000"/>
                  </a:schemeClr>
                </a:solidFill>
                <a:latin typeface="メイリオ" panose="020B0604030504040204" pitchFamily="50" charset="-128"/>
                <a:ea typeface="メイリオ" panose="020B0604030504040204" pitchFamily="50" charset="-128"/>
                <a:cs typeface="メイリオ" panose="020B0604030504040204" pitchFamily="50" charset="-128"/>
              </a:rPr>
              <a:t>合併の影響を考慮していない（</a:t>
            </a:r>
            <a:r>
              <a:rPr lang="en-US" altLang="ja-JP" sz="1100" dirty="0">
                <a:solidFill>
                  <a:schemeClr val="tx1">
                    <a:lumMod val="85000"/>
                    <a:lumOff val="15000"/>
                  </a:schemeClr>
                </a:solidFill>
                <a:latin typeface="メイリオ" panose="020B0604030504040204" pitchFamily="50" charset="-128"/>
                <a:ea typeface="メイリオ" panose="020B0604030504040204" pitchFamily="50" charset="-128"/>
                <a:cs typeface="メイリオ" panose="020B0604030504040204" pitchFamily="50" charset="-128"/>
              </a:rPr>
              <a:t>H22-H27</a:t>
            </a:r>
            <a:r>
              <a:rPr lang="ja-JP" altLang="en-US" sz="1100" dirty="0">
                <a:solidFill>
                  <a:schemeClr val="tx1">
                    <a:lumMod val="85000"/>
                    <a:lumOff val="15000"/>
                  </a:schemeClr>
                </a:solidFill>
                <a:latin typeface="メイリオ" panose="020B0604030504040204" pitchFamily="50" charset="-128"/>
                <a:ea typeface="メイリオ" panose="020B0604030504040204" pitchFamily="50" charset="-128"/>
                <a:cs typeface="メイリオ" panose="020B0604030504040204" pitchFamily="50" charset="-128"/>
              </a:rPr>
              <a:t>間で合併によって人口が増加した市の</a:t>
            </a:r>
            <a:r>
              <a:rPr lang="en-US" altLang="ja-JP" sz="1100" dirty="0">
                <a:solidFill>
                  <a:schemeClr val="tx1">
                    <a:lumMod val="85000"/>
                    <a:lumOff val="15000"/>
                  </a:schemeClr>
                </a:solidFill>
                <a:latin typeface="メイリオ" panose="020B0604030504040204" pitchFamily="50" charset="-128"/>
                <a:ea typeface="メイリオ" panose="020B0604030504040204" pitchFamily="50" charset="-128"/>
                <a:cs typeface="メイリオ" panose="020B0604030504040204" pitchFamily="50" charset="-128"/>
              </a:rPr>
              <a:t>H22</a:t>
            </a:r>
            <a:r>
              <a:rPr lang="ja-JP" altLang="en-US" sz="1100" dirty="0">
                <a:solidFill>
                  <a:schemeClr val="tx1">
                    <a:lumMod val="85000"/>
                    <a:lumOff val="15000"/>
                  </a:schemeClr>
                </a:solidFill>
                <a:latin typeface="メイリオ" panose="020B0604030504040204" pitchFamily="50" charset="-128"/>
                <a:ea typeface="メイリオ" panose="020B0604030504040204" pitchFamily="50" charset="-128"/>
                <a:cs typeface="メイリオ" panose="020B0604030504040204" pitchFamily="50" charset="-128"/>
              </a:rPr>
              <a:t>年時点の合併前旧市町村の人口を無視している</a:t>
            </a:r>
            <a:r>
              <a:rPr lang="ja-JP" altLang="en-US" sz="1100" dirty="0" smtClean="0">
                <a:solidFill>
                  <a:schemeClr val="tx1">
                    <a:lumMod val="85000"/>
                    <a:lumOff val="15000"/>
                  </a:schemeClr>
                </a:solidFill>
                <a:latin typeface="メイリオ" panose="020B0604030504040204" pitchFamily="50" charset="-128"/>
                <a:ea typeface="メイリオ" panose="020B0604030504040204" pitchFamily="50" charset="-128"/>
                <a:cs typeface="メイリオ" panose="020B0604030504040204" pitchFamily="50" charset="-128"/>
              </a:rPr>
              <a:t>）</a:t>
            </a:r>
            <a:endParaRPr kumimoji="1" lang="ja-JP" altLang="en-US" sz="1100" dirty="0">
              <a:solidFill>
                <a:schemeClr val="tx1">
                  <a:lumMod val="85000"/>
                  <a:lumOff val="15000"/>
                </a:schemeClr>
              </a:solidFill>
              <a:latin typeface="メイリオ" panose="020B0604030504040204" pitchFamily="50" charset="-128"/>
              <a:ea typeface="メイリオ" panose="020B0604030504040204" pitchFamily="50" charset="-128"/>
              <a:cs typeface="メイリオ" panose="020B0604030504040204" pitchFamily="50" charset="-128"/>
            </a:endParaRPr>
          </a:p>
        </p:txBody>
      </p:sp>
    </p:spTree>
    <p:extLst>
      <p:ext uri="{BB962C8B-B14F-4D97-AF65-F5344CB8AC3E}">
        <p14:creationId xmlns:p14="http://schemas.microsoft.com/office/powerpoint/2010/main" val="409038173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z="2000" dirty="0"/>
              <a:t>持ち家率（世帯）</a:t>
            </a:r>
            <a:r>
              <a:rPr lang="en-US" altLang="ja-JP" sz="2000" dirty="0" smtClean="0"/>
              <a:t>×</a:t>
            </a:r>
            <a:r>
              <a:rPr lang="ja-JP" altLang="en-US" sz="2000" dirty="0" smtClean="0"/>
              <a:t>人口増減率（</a:t>
            </a:r>
            <a:r>
              <a:rPr lang="en-US" altLang="ja-JP" sz="2000" dirty="0"/>
              <a:t>20-39</a:t>
            </a:r>
            <a:r>
              <a:rPr lang="ja-JP" altLang="en-US" sz="2000" dirty="0"/>
              <a:t>歳）</a:t>
            </a:r>
            <a:r>
              <a:rPr lang="ja-JP" altLang="en-US" sz="2000" dirty="0" smtClean="0"/>
              <a:t>　</a:t>
            </a:r>
            <a:r>
              <a:rPr lang="ja-JP" altLang="en-US" sz="2000" dirty="0"/>
              <a:t>全国の市と特別区</a:t>
            </a:r>
            <a:endParaRPr kumimoji="1" lang="ja-JP" altLang="en-US" sz="2000" dirty="0"/>
          </a:p>
        </p:txBody>
      </p:sp>
      <p:sp>
        <p:nvSpPr>
          <p:cNvPr id="3" name="コンテンツ プレースホルダー 2"/>
          <p:cNvSpPr>
            <a:spLocks noGrp="1"/>
          </p:cNvSpPr>
          <p:nvPr>
            <p:ph idx="1"/>
          </p:nvPr>
        </p:nvSpPr>
        <p:spPr/>
        <p:txBody>
          <a:bodyPr/>
          <a:lstStyle/>
          <a:p>
            <a:r>
              <a:rPr kumimoji="1" lang="ja-JP" altLang="en-US" dirty="0" smtClean="0"/>
              <a:t>持ち家率</a:t>
            </a:r>
            <a:r>
              <a:rPr lang="ja-JP" altLang="en-US" dirty="0"/>
              <a:t>が</a:t>
            </a:r>
            <a:r>
              <a:rPr kumimoji="1" lang="ja-JP" altLang="en-US" dirty="0" smtClean="0"/>
              <a:t>高い自治体は人口流出傾向にあります。貸家が少なく転入者が気軽に住む場所が少ない、または人口流入が少ないので貸家に住む人がいないと考えられます。</a:t>
            </a:r>
            <a:endParaRPr kumimoji="1" lang="en-US" altLang="ja-JP" dirty="0" smtClean="0"/>
          </a:p>
          <a:p>
            <a:pPr lvl="1"/>
            <a:r>
              <a:rPr lang="ja-JP" altLang="en-US" dirty="0"/>
              <a:t>当該散布図は</a:t>
            </a:r>
            <a:r>
              <a:rPr lang="ja-JP" altLang="en-US" dirty="0" smtClean="0"/>
              <a:t>、人口１万人未満の市も、人口数百万人の大都市も同じ</a:t>
            </a:r>
            <a:r>
              <a:rPr lang="ja-JP" altLang="en-US" dirty="0"/>
              <a:t>１単位として作成しています。そのため、全国平均値が全ての点の真ん中に来ません</a:t>
            </a:r>
            <a:r>
              <a:rPr lang="ja-JP" altLang="en-US" dirty="0" smtClean="0"/>
              <a:t>。</a:t>
            </a:r>
            <a:endParaRPr lang="ja-JP" altLang="en-US" dirty="0"/>
          </a:p>
        </p:txBody>
      </p:sp>
      <p:sp>
        <p:nvSpPr>
          <p:cNvPr id="4" name="スライド番号プレースホルダー 3"/>
          <p:cNvSpPr>
            <a:spLocks noGrp="1"/>
          </p:cNvSpPr>
          <p:nvPr>
            <p:ph type="sldNum" sz="quarter" idx="12"/>
          </p:nvPr>
        </p:nvSpPr>
        <p:spPr/>
        <p:txBody>
          <a:bodyPr/>
          <a:lstStyle/>
          <a:p>
            <a:fld id="{32561E9F-1250-4501-B953-B78836680886}" type="slidenum">
              <a:rPr lang="ja-JP" altLang="en-US" smtClean="0"/>
              <a:pPr/>
              <a:t>22</a:t>
            </a:fld>
            <a:endParaRPr lang="ja-JP" altLang="en-US" dirty="0"/>
          </a:p>
        </p:txBody>
      </p:sp>
      <p:pic>
        <p:nvPicPr>
          <p:cNvPr id="5" name="図 4"/>
          <p:cNvPicPr>
            <a:picLocks noChangeAspect="1"/>
          </p:cNvPicPr>
          <p:nvPr/>
        </p:nvPicPr>
        <p:blipFill>
          <a:blip r:embed="rId2"/>
          <a:stretch>
            <a:fillRect/>
          </a:stretch>
        </p:blipFill>
        <p:spPr>
          <a:xfrm>
            <a:off x="1356359" y="2194342"/>
            <a:ext cx="7117080" cy="4663658"/>
          </a:xfrm>
          <a:prstGeom prst="rect">
            <a:avLst/>
          </a:prstGeom>
        </p:spPr>
      </p:pic>
      <p:sp>
        <p:nvSpPr>
          <p:cNvPr id="10" name="四角形吹き出し 9"/>
          <p:cNvSpPr/>
          <p:nvPr/>
        </p:nvSpPr>
        <p:spPr>
          <a:xfrm>
            <a:off x="7086600" y="2235200"/>
            <a:ext cx="1479369" cy="900681"/>
          </a:xfrm>
          <a:prstGeom prst="wedgeRectCallout">
            <a:avLst>
              <a:gd name="adj1" fmla="val -64107"/>
              <a:gd name="adj2" fmla="val 69152"/>
            </a:avLst>
          </a:prstGeom>
          <a:noFill/>
          <a:ln>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000" dirty="0" smtClean="0">
                <a:solidFill>
                  <a:sysClr val="windowText" lastClr="000000"/>
                </a:solidFill>
                <a:latin typeface="メイリオ" panose="020B0604030504040204" pitchFamily="50" charset="-128"/>
                <a:ea typeface="メイリオ" panose="020B0604030504040204" pitchFamily="50" charset="-128"/>
                <a:cs typeface="メイリオ" panose="020B0604030504040204" pitchFamily="50" charset="-128"/>
              </a:rPr>
              <a:t>全体的に右肩下がり、つまり、人口移動がプラスなら持ち家率が低い傾向にあります</a:t>
            </a:r>
            <a:endParaRPr lang="ja-JP" altLang="en-US" sz="1000" dirty="0">
              <a:solidFill>
                <a:sysClr val="windowText" lastClr="000000"/>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1" name="四角形吹き出し 10"/>
          <p:cNvSpPr/>
          <p:nvPr/>
        </p:nvSpPr>
        <p:spPr>
          <a:xfrm>
            <a:off x="616674" y="2171197"/>
            <a:ext cx="1479369" cy="895107"/>
          </a:xfrm>
          <a:prstGeom prst="wedgeRectCallout">
            <a:avLst>
              <a:gd name="adj1" fmla="val 152327"/>
              <a:gd name="adj2" fmla="val 27420"/>
            </a:avLst>
          </a:prstGeom>
          <a:noFill/>
          <a:ln>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000" dirty="0" smtClean="0">
                <a:solidFill>
                  <a:sysClr val="windowText" lastClr="000000"/>
                </a:solidFill>
                <a:latin typeface="メイリオ" panose="020B0604030504040204" pitchFamily="50" charset="-128"/>
                <a:ea typeface="メイリオ" panose="020B0604030504040204" pitchFamily="50" charset="-128"/>
                <a:cs typeface="メイリオ" panose="020B0604030504040204" pitchFamily="50" charset="-128"/>
              </a:rPr>
              <a:t>氷見市は全国の市で３番目に持ち家率が高いです。</a:t>
            </a:r>
            <a:endParaRPr lang="en-US" altLang="ja-JP" sz="1000" dirty="0" smtClean="0">
              <a:solidFill>
                <a:sysClr val="windowText" lastClr="000000"/>
              </a:solidFill>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1000" dirty="0" smtClean="0">
                <a:solidFill>
                  <a:sysClr val="windowText" lastClr="000000"/>
                </a:solidFill>
                <a:latin typeface="メイリオ" panose="020B0604030504040204" pitchFamily="50" charset="-128"/>
                <a:ea typeface="メイリオ" panose="020B0604030504040204" pitchFamily="50" charset="-128"/>
                <a:cs typeface="メイリオ" panose="020B0604030504040204" pitchFamily="50" charset="-128"/>
              </a:rPr>
              <a:t>１番＝南房総市</a:t>
            </a:r>
            <a:endParaRPr lang="en-US" altLang="ja-JP" sz="1000" dirty="0" smtClean="0">
              <a:solidFill>
                <a:sysClr val="windowText" lastClr="000000"/>
              </a:solidFill>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1000" dirty="0" smtClean="0">
                <a:solidFill>
                  <a:sysClr val="windowText" lastClr="000000"/>
                </a:solidFill>
                <a:latin typeface="メイリオ" panose="020B0604030504040204" pitchFamily="50" charset="-128"/>
                <a:ea typeface="メイリオ" panose="020B0604030504040204" pitchFamily="50" charset="-128"/>
                <a:cs typeface="メイリオ" panose="020B0604030504040204" pitchFamily="50" charset="-128"/>
              </a:rPr>
              <a:t>２番＝珠洲市</a:t>
            </a:r>
            <a:endParaRPr lang="ja-JP" altLang="en-US" sz="1000" dirty="0">
              <a:solidFill>
                <a:sysClr val="windowText" lastClr="000000"/>
              </a:solidFill>
              <a:latin typeface="メイリオ" panose="020B0604030504040204" pitchFamily="50" charset="-128"/>
              <a:ea typeface="メイリオ" panose="020B0604030504040204" pitchFamily="50" charset="-128"/>
              <a:cs typeface="メイリオ" panose="020B0604030504040204" pitchFamily="50" charset="-128"/>
            </a:endParaRPr>
          </a:p>
        </p:txBody>
      </p:sp>
    </p:spTree>
    <p:extLst>
      <p:ext uri="{BB962C8B-B14F-4D97-AF65-F5344CB8AC3E}">
        <p14:creationId xmlns:p14="http://schemas.microsoft.com/office/powerpoint/2010/main" val="334451449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z="2000" dirty="0"/>
              <a:t>持ち家率（世帯）</a:t>
            </a:r>
            <a:r>
              <a:rPr lang="en-US" altLang="ja-JP" sz="2000" dirty="0" smtClean="0"/>
              <a:t>×</a:t>
            </a:r>
            <a:r>
              <a:rPr lang="ja-JP" altLang="en-US" sz="2000" dirty="0" smtClean="0"/>
              <a:t>人口増減率（</a:t>
            </a:r>
            <a:r>
              <a:rPr lang="en-US" altLang="ja-JP" sz="2000" dirty="0"/>
              <a:t>20-39</a:t>
            </a:r>
            <a:r>
              <a:rPr lang="ja-JP" altLang="en-US" sz="2000" dirty="0"/>
              <a:t>歳）</a:t>
            </a:r>
            <a:r>
              <a:rPr lang="ja-JP" altLang="en-US" sz="2000" dirty="0" smtClean="0"/>
              <a:t>　北陸の各市</a:t>
            </a:r>
            <a:endParaRPr kumimoji="1" lang="ja-JP" altLang="en-US" sz="2000" dirty="0"/>
          </a:p>
        </p:txBody>
      </p:sp>
      <p:sp>
        <p:nvSpPr>
          <p:cNvPr id="3" name="コンテンツ プレースホルダー 2"/>
          <p:cNvSpPr>
            <a:spLocks noGrp="1"/>
          </p:cNvSpPr>
          <p:nvPr>
            <p:ph idx="1"/>
          </p:nvPr>
        </p:nvSpPr>
        <p:spPr/>
        <p:txBody>
          <a:bodyPr/>
          <a:lstStyle/>
          <a:p>
            <a:r>
              <a:rPr kumimoji="1" lang="ja-JP" altLang="en-US" dirty="0" smtClean="0"/>
              <a:t>北陸の各市の持ち家率は金沢市を除いて全国平均よりも高い</a:t>
            </a:r>
            <a:r>
              <a:rPr lang="ja-JP" altLang="en-US" dirty="0"/>
              <a:t>です</a:t>
            </a:r>
            <a:r>
              <a:rPr lang="ja-JP" altLang="en-US" dirty="0" smtClean="0"/>
              <a:t>。人口</a:t>
            </a:r>
            <a:r>
              <a:rPr lang="ja-JP" altLang="en-US" dirty="0"/>
              <a:t>移動がプラスの自治体は持ち家率が低い傾向にあります</a:t>
            </a:r>
            <a:r>
              <a:rPr lang="ja-JP" altLang="en-US" dirty="0" smtClean="0"/>
              <a:t>。氷見市は北陸の各市の中でも特に持ち家率が高いです。</a:t>
            </a:r>
            <a:endParaRPr lang="ja-JP" altLang="en-US" dirty="0"/>
          </a:p>
          <a:p>
            <a:endParaRPr kumimoji="1" lang="ja-JP" altLang="en-US" dirty="0"/>
          </a:p>
        </p:txBody>
      </p:sp>
      <p:sp>
        <p:nvSpPr>
          <p:cNvPr id="4" name="スライド番号プレースホルダー 3"/>
          <p:cNvSpPr>
            <a:spLocks noGrp="1"/>
          </p:cNvSpPr>
          <p:nvPr>
            <p:ph type="sldNum" sz="quarter" idx="12"/>
          </p:nvPr>
        </p:nvSpPr>
        <p:spPr/>
        <p:txBody>
          <a:bodyPr/>
          <a:lstStyle/>
          <a:p>
            <a:fld id="{32561E9F-1250-4501-B953-B78836680886}" type="slidenum">
              <a:rPr lang="ja-JP" altLang="en-US" smtClean="0"/>
              <a:pPr/>
              <a:t>23</a:t>
            </a:fld>
            <a:endParaRPr lang="ja-JP" altLang="en-US" dirty="0"/>
          </a:p>
        </p:txBody>
      </p:sp>
      <p:pic>
        <p:nvPicPr>
          <p:cNvPr id="6" name="図 5"/>
          <p:cNvPicPr>
            <a:picLocks noChangeAspect="1"/>
          </p:cNvPicPr>
          <p:nvPr/>
        </p:nvPicPr>
        <p:blipFill>
          <a:blip r:embed="rId2"/>
          <a:stretch>
            <a:fillRect/>
          </a:stretch>
        </p:blipFill>
        <p:spPr>
          <a:xfrm>
            <a:off x="697008" y="1901371"/>
            <a:ext cx="7578312" cy="4956629"/>
          </a:xfrm>
          <a:prstGeom prst="rect">
            <a:avLst/>
          </a:prstGeom>
        </p:spPr>
      </p:pic>
      <p:sp>
        <p:nvSpPr>
          <p:cNvPr id="7" name="四角形吹き出し 6"/>
          <p:cNvSpPr/>
          <p:nvPr/>
        </p:nvSpPr>
        <p:spPr>
          <a:xfrm>
            <a:off x="2230119" y="2240619"/>
            <a:ext cx="1479369" cy="612441"/>
          </a:xfrm>
          <a:prstGeom prst="wedgeRectCallout">
            <a:avLst>
              <a:gd name="adj1" fmla="val 120147"/>
              <a:gd name="adj2" fmla="val 12737"/>
            </a:avLst>
          </a:prstGeom>
          <a:noFill/>
          <a:ln>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000" dirty="0">
                <a:solidFill>
                  <a:sysClr val="windowText" lastClr="000000"/>
                </a:solidFill>
                <a:latin typeface="メイリオ" panose="020B0604030504040204" pitchFamily="50" charset="-128"/>
                <a:ea typeface="メイリオ" panose="020B0604030504040204" pitchFamily="50" charset="-128"/>
                <a:cs typeface="メイリオ" panose="020B0604030504040204" pitchFamily="50" charset="-128"/>
              </a:rPr>
              <a:t>珠洲</a:t>
            </a:r>
            <a:r>
              <a:rPr lang="ja-JP" altLang="en-US" sz="1000" dirty="0" smtClean="0">
                <a:solidFill>
                  <a:sysClr val="windowText" lastClr="000000"/>
                </a:solidFill>
                <a:latin typeface="メイリオ" panose="020B0604030504040204" pitchFamily="50" charset="-128"/>
                <a:ea typeface="メイリオ" panose="020B0604030504040204" pitchFamily="50" charset="-128"/>
                <a:cs typeface="メイリオ" panose="020B0604030504040204" pitchFamily="50" charset="-128"/>
              </a:rPr>
              <a:t>市に次いで２番目に持ち家率が高いです（全国の市で３位）</a:t>
            </a:r>
            <a:endParaRPr lang="ja-JP" altLang="en-US" sz="1000" dirty="0">
              <a:solidFill>
                <a:sysClr val="windowText" lastClr="000000"/>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8" name="四角形吹き出し 7"/>
          <p:cNvSpPr/>
          <p:nvPr/>
        </p:nvSpPr>
        <p:spPr>
          <a:xfrm>
            <a:off x="2514600" y="4833257"/>
            <a:ext cx="1479369" cy="900681"/>
          </a:xfrm>
          <a:prstGeom prst="wedgeRectCallout">
            <a:avLst>
              <a:gd name="adj1" fmla="val 77173"/>
              <a:gd name="adj2" fmla="val -50097"/>
            </a:avLst>
          </a:prstGeom>
          <a:noFill/>
          <a:ln>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000" dirty="0" smtClean="0">
                <a:solidFill>
                  <a:sysClr val="windowText" lastClr="000000"/>
                </a:solidFill>
                <a:latin typeface="メイリオ" panose="020B0604030504040204" pitchFamily="50" charset="-128"/>
                <a:ea typeface="メイリオ" panose="020B0604030504040204" pitchFamily="50" charset="-128"/>
                <a:cs typeface="メイリオ" panose="020B0604030504040204" pitchFamily="50" charset="-128"/>
              </a:rPr>
              <a:t>全体的に右肩下がり、つまり、人口移動がプラスなら持ち家率が低い傾向にあります</a:t>
            </a:r>
            <a:endParaRPr lang="ja-JP" altLang="en-US" sz="1000" dirty="0">
              <a:solidFill>
                <a:sysClr val="windowText" lastClr="000000"/>
              </a:solidFill>
              <a:latin typeface="メイリオ" panose="020B0604030504040204" pitchFamily="50" charset="-128"/>
              <a:ea typeface="メイリオ" panose="020B0604030504040204" pitchFamily="50" charset="-128"/>
              <a:cs typeface="メイリオ" panose="020B0604030504040204" pitchFamily="50" charset="-128"/>
            </a:endParaRPr>
          </a:p>
        </p:txBody>
      </p:sp>
    </p:spTree>
    <p:extLst>
      <p:ext uri="{BB962C8B-B14F-4D97-AF65-F5344CB8AC3E}">
        <p14:creationId xmlns:p14="http://schemas.microsoft.com/office/powerpoint/2010/main" val="1752573398"/>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z="2000" dirty="0"/>
              <a:t>持ち家率（世帯）</a:t>
            </a:r>
            <a:r>
              <a:rPr lang="en-US" altLang="ja-JP" sz="2000" dirty="0" smtClean="0"/>
              <a:t>×</a:t>
            </a:r>
            <a:r>
              <a:rPr lang="ja-JP" altLang="en-US" sz="2000" dirty="0" smtClean="0"/>
              <a:t>人口増減率（</a:t>
            </a:r>
            <a:r>
              <a:rPr lang="en-US" altLang="ja-JP" sz="2000" dirty="0"/>
              <a:t>20-39</a:t>
            </a:r>
            <a:r>
              <a:rPr lang="ja-JP" altLang="en-US" sz="2000" dirty="0"/>
              <a:t>歳）</a:t>
            </a:r>
            <a:r>
              <a:rPr lang="ja-JP" altLang="en-US" sz="2000" dirty="0" smtClean="0"/>
              <a:t>　</a:t>
            </a:r>
            <a:r>
              <a:rPr lang="ja-JP" altLang="en-US" sz="2000" dirty="0"/>
              <a:t>県内</a:t>
            </a:r>
            <a:r>
              <a:rPr lang="ja-JP" altLang="en-US" sz="2000" dirty="0" smtClean="0"/>
              <a:t>の各市町村</a:t>
            </a:r>
            <a:endParaRPr kumimoji="1" lang="ja-JP" altLang="en-US" sz="2000" dirty="0"/>
          </a:p>
        </p:txBody>
      </p:sp>
      <p:sp>
        <p:nvSpPr>
          <p:cNvPr id="3" name="コンテンツ プレースホルダー 2"/>
          <p:cNvSpPr>
            <a:spLocks noGrp="1"/>
          </p:cNvSpPr>
          <p:nvPr>
            <p:ph idx="1"/>
          </p:nvPr>
        </p:nvSpPr>
        <p:spPr/>
        <p:txBody>
          <a:bodyPr/>
          <a:lstStyle/>
          <a:p>
            <a:r>
              <a:rPr kumimoji="1" lang="ja-JP" altLang="en-US" dirty="0" smtClean="0"/>
              <a:t>県内の各市町村の持ち家率は全国平均よりも高い</a:t>
            </a:r>
            <a:r>
              <a:rPr lang="ja-JP" altLang="en-US" dirty="0"/>
              <a:t>です。人口移動がプラスの自治体は持ち家率が低い傾向にあります。氷見市は北陸の各市の中でも特に持ち家率が高いです。</a:t>
            </a:r>
          </a:p>
          <a:p>
            <a:endParaRPr kumimoji="1" lang="ja-JP" altLang="en-US" dirty="0"/>
          </a:p>
        </p:txBody>
      </p:sp>
      <p:sp>
        <p:nvSpPr>
          <p:cNvPr id="4" name="スライド番号プレースホルダー 3"/>
          <p:cNvSpPr>
            <a:spLocks noGrp="1"/>
          </p:cNvSpPr>
          <p:nvPr>
            <p:ph type="sldNum" sz="quarter" idx="12"/>
          </p:nvPr>
        </p:nvSpPr>
        <p:spPr/>
        <p:txBody>
          <a:bodyPr/>
          <a:lstStyle/>
          <a:p>
            <a:fld id="{32561E9F-1250-4501-B953-B78836680886}" type="slidenum">
              <a:rPr lang="ja-JP" altLang="en-US" smtClean="0"/>
              <a:pPr/>
              <a:t>24</a:t>
            </a:fld>
            <a:endParaRPr lang="ja-JP" altLang="en-US" dirty="0"/>
          </a:p>
        </p:txBody>
      </p:sp>
      <p:pic>
        <p:nvPicPr>
          <p:cNvPr id="5" name="図 4"/>
          <p:cNvPicPr>
            <a:picLocks noChangeAspect="1"/>
          </p:cNvPicPr>
          <p:nvPr/>
        </p:nvPicPr>
        <p:blipFill>
          <a:blip r:embed="rId2"/>
          <a:stretch>
            <a:fillRect/>
          </a:stretch>
        </p:blipFill>
        <p:spPr>
          <a:xfrm>
            <a:off x="727294" y="1717170"/>
            <a:ext cx="7654705" cy="5008472"/>
          </a:xfrm>
          <a:prstGeom prst="rect">
            <a:avLst/>
          </a:prstGeom>
        </p:spPr>
      </p:pic>
      <p:sp>
        <p:nvSpPr>
          <p:cNvPr id="7" name="四角形吹き出し 6"/>
          <p:cNvSpPr/>
          <p:nvPr/>
        </p:nvSpPr>
        <p:spPr>
          <a:xfrm>
            <a:off x="2514600" y="4833257"/>
            <a:ext cx="1479369" cy="900681"/>
          </a:xfrm>
          <a:prstGeom prst="wedgeRectCallout">
            <a:avLst>
              <a:gd name="adj1" fmla="val 77173"/>
              <a:gd name="adj2" fmla="val -50097"/>
            </a:avLst>
          </a:prstGeom>
          <a:noFill/>
          <a:ln>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000" dirty="0" smtClean="0">
                <a:solidFill>
                  <a:sysClr val="windowText" lastClr="000000"/>
                </a:solidFill>
                <a:latin typeface="メイリオ" panose="020B0604030504040204" pitchFamily="50" charset="-128"/>
                <a:ea typeface="メイリオ" panose="020B0604030504040204" pitchFamily="50" charset="-128"/>
                <a:cs typeface="メイリオ" panose="020B0604030504040204" pitchFamily="50" charset="-128"/>
              </a:rPr>
              <a:t>全体的に右肩下がり、つまり、人口移動がプラスなら持ち家率が低い傾向にあります</a:t>
            </a:r>
            <a:endParaRPr lang="ja-JP" altLang="en-US" sz="1000" dirty="0">
              <a:solidFill>
                <a:sysClr val="windowText" lastClr="000000"/>
              </a:solidFill>
              <a:latin typeface="メイリオ" panose="020B0604030504040204" pitchFamily="50" charset="-128"/>
              <a:ea typeface="メイリオ" panose="020B0604030504040204" pitchFamily="50" charset="-128"/>
              <a:cs typeface="メイリオ" panose="020B0604030504040204" pitchFamily="50" charset="-128"/>
            </a:endParaRPr>
          </a:p>
        </p:txBody>
      </p:sp>
    </p:spTree>
    <p:extLst>
      <p:ext uri="{BB962C8B-B14F-4D97-AF65-F5344CB8AC3E}">
        <p14:creationId xmlns:p14="http://schemas.microsoft.com/office/powerpoint/2010/main" val="917709807"/>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図 4"/>
          <p:cNvPicPr>
            <a:picLocks noChangeAspect="1"/>
          </p:cNvPicPr>
          <p:nvPr/>
        </p:nvPicPr>
        <p:blipFill>
          <a:blip r:embed="rId2"/>
          <a:stretch>
            <a:fillRect/>
          </a:stretch>
        </p:blipFill>
        <p:spPr>
          <a:xfrm>
            <a:off x="700093" y="2119094"/>
            <a:ext cx="7243763" cy="4738905"/>
          </a:xfrm>
          <a:prstGeom prst="rect">
            <a:avLst/>
          </a:prstGeom>
        </p:spPr>
      </p:pic>
      <p:sp>
        <p:nvSpPr>
          <p:cNvPr id="2" name="タイトル 1"/>
          <p:cNvSpPr>
            <a:spLocks noGrp="1"/>
          </p:cNvSpPr>
          <p:nvPr>
            <p:ph type="title"/>
          </p:nvPr>
        </p:nvSpPr>
        <p:spPr/>
        <p:txBody>
          <a:bodyPr/>
          <a:lstStyle/>
          <a:p>
            <a:r>
              <a:rPr lang="ja-JP" altLang="en-US" sz="1800" dirty="0" smtClean="0"/>
              <a:t>空き家率（賃貸用、売却用等除く）（軒）</a:t>
            </a:r>
            <a:r>
              <a:rPr lang="en-US" altLang="ja-JP" sz="1800" dirty="0" smtClean="0"/>
              <a:t>×</a:t>
            </a:r>
            <a:r>
              <a:rPr lang="ja-JP" altLang="en-US" sz="1800" dirty="0"/>
              <a:t>空き家率（</a:t>
            </a:r>
            <a:r>
              <a:rPr lang="ja-JP" altLang="en-US" sz="1800" dirty="0" smtClean="0"/>
              <a:t>賃貸用）</a:t>
            </a:r>
            <a:r>
              <a:rPr lang="ja-JP" altLang="en-US" sz="1800" dirty="0"/>
              <a:t>（</a:t>
            </a:r>
            <a:r>
              <a:rPr lang="ja-JP" altLang="en-US" sz="1800" dirty="0" smtClean="0"/>
              <a:t>軒）県内の市町</a:t>
            </a:r>
            <a:endParaRPr kumimoji="1" lang="ja-JP" altLang="en-US" sz="1800" dirty="0"/>
          </a:p>
        </p:txBody>
      </p:sp>
      <p:sp>
        <p:nvSpPr>
          <p:cNvPr id="3" name="コンテンツ プレースホルダー 2"/>
          <p:cNvSpPr>
            <a:spLocks noGrp="1"/>
          </p:cNvSpPr>
          <p:nvPr>
            <p:ph idx="1"/>
          </p:nvPr>
        </p:nvSpPr>
        <p:spPr>
          <a:xfrm>
            <a:off x="-1" y="996226"/>
            <a:ext cx="9144000" cy="1199989"/>
          </a:xfrm>
        </p:spPr>
        <p:txBody>
          <a:bodyPr>
            <a:normAutofit fontScale="92500" lnSpcReduction="10000"/>
          </a:bodyPr>
          <a:lstStyle/>
          <a:p>
            <a:r>
              <a:rPr lang="ja-JP" altLang="en-US" dirty="0" smtClean="0"/>
              <a:t>氷見市の空き家は賃貸等に活用されていない傾向にあります。</a:t>
            </a:r>
            <a:endParaRPr lang="en-US" altLang="ja-JP" dirty="0" smtClean="0"/>
          </a:p>
          <a:p>
            <a:pPr lvl="1"/>
            <a:r>
              <a:rPr kumimoji="1" lang="ja-JP" altLang="en-US" dirty="0" smtClean="0"/>
              <a:t>氷見市の賃貸の需給状況について、不動産</a:t>
            </a:r>
            <a:r>
              <a:rPr kumimoji="1" lang="en-US" altLang="ja-JP" dirty="0" smtClean="0"/>
              <a:t>WEB</a:t>
            </a:r>
            <a:r>
              <a:rPr kumimoji="1" lang="ja-JP" altLang="en-US" dirty="0" smtClean="0"/>
              <a:t>サイトを見ると</a:t>
            </a:r>
            <a:r>
              <a:rPr lang="en-US" altLang="ja-JP" dirty="0" smtClean="0"/>
              <a:t>40</a:t>
            </a:r>
            <a:r>
              <a:rPr lang="ja-JP" altLang="en-US" dirty="0" smtClean="0"/>
              <a:t>軒</a:t>
            </a:r>
            <a:r>
              <a:rPr lang="ja-JP" altLang="en-US" dirty="0"/>
              <a:t>程度がすぐに貸しに出せる</a:t>
            </a:r>
            <a:r>
              <a:rPr lang="ja-JP" altLang="en-US" dirty="0" smtClean="0"/>
              <a:t>状態</a:t>
            </a:r>
            <a:r>
              <a:rPr lang="ja-JP" altLang="en-US" dirty="0"/>
              <a:t>にあります</a:t>
            </a:r>
            <a:r>
              <a:rPr lang="ja-JP" altLang="en-US" dirty="0" smtClean="0"/>
              <a:t>。つまり、供給は足りています。</a:t>
            </a:r>
            <a:endParaRPr lang="en-US" altLang="ja-JP" dirty="0" smtClean="0"/>
          </a:p>
          <a:p>
            <a:pPr lvl="1"/>
            <a:r>
              <a:rPr kumimoji="1" lang="ja-JP" altLang="en-US" dirty="0" smtClean="0"/>
              <a:t>不動産</a:t>
            </a:r>
            <a:r>
              <a:rPr kumimoji="1" lang="en-US" altLang="ja-JP" dirty="0" smtClean="0"/>
              <a:t>WEB</a:t>
            </a:r>
            <a:r>
              <a:rPr kumimoji="1" lang="ja-JP" altLang="en-US" dirty="0" smtClean="0"/>
              <a:t>サイトを見ると、賃貸に物件はほぼ全てが大手不動産会社が施工・運営する物件であり、それらの物件</a:t>
            </a:r>
            <a:r>
              <a:rPr lang="ja-JP" altLang="en-US" dirty="0"/>
              <a:t>の</a:t>
            </a:r>
            <a:r>
              <a:rPr kumimoji="1" lang="ja-JP" altLang="en-US" dirty="0" smtClean="0"/>
              <a:t>供給は足りています。</a:t>
            </a:r>
            <a:r>
              <a:rPr lang="ja-JP" altLang="en-US" dirty="0" smtClean="0"/>
              <a:t>足りないのは一軒家です。</a:t>
            </a:r>
            <a:endParaRPr kumimoji="1" lang="ja-JP" altLang="en-US" dirty="0"/>
          </a:p>
        </p:txBody>
      </p:sp>
      <p:sp>
        <p:nvSpPr>
          <p:cNvPr id="4" name="スライド番号プレースホルダー 3"/>
          <p:cNvSpPr>
            <a:spLocks noGrp="1"/>
          </p:cNvSpPr>
          <p:nvPr>
            <p:ph type="sldNum" sz="quarter" idx="12"/>
          </p:nvPr>
        </p:nvSpPr>
        <p:spPr/>
        <p:txBody>
          <a:bodyPr/>
          <a:lstStyle/>
          <a:p>
            <a:fld id="{32561E9F-1250-4501-B953-B78836680886}" type="slidenum">
              <a:rPr lang="ja-JP" altLang="en-US" smtClean="0"/>
              <a:pPr/>
              <a:t>25</a:t>
            </a:fld>
            <a:endParaRPr lang="ja-JP" altLang="en-US" dirty="0"/>
          </a:p>
        </p:txBody>
      </p:sp>
      <p:sp>
        <p:nvSpPr>
          <p:cNvPr id="7" name="テキスト ボックス 6"/>
          <p:cNvSpPr txBox="1"/>
          <p:nvPr/>
        </p:nvSpPr>
        <p:spPr>
          <a:xfrm>
            <a:off x="1168400" y="6022975"/>
            <a:ext cx="3568700" cy="553998"/>
          </a:xfrm>
          <a:prstGeom prst="rect">
            <a:avLst/>
          </a:prstGeom>
          <a:noFill/>
        </p:spPr>
        <p:txBody>
          <a:bodyPr wrap="square" rtlCol="0">
            <a:spAutoFit/>
          </a:bodyPr>
          <a:lstStyle/>
          <a:p>
            <a:r>
              <a:rPr lang="en-US" altLang="ja-JP" sz="1000" dirty="0" smtClean="0">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000" dirty="0">
                <a:latin typeface="メイリオ" panose="020B0604030504040204" pitchFamily="50" charset="-128"/>
                <a:ea typeface="メイリオ" panose="020B0604030504040204" pitchFamily="50" charset="-128"/>
                <a:cs typeface="メイリオ" panose="020B0604030504040204" pitchFamily="50" charset="-128"/>
              </a:rPr>
              <a:t>縦軸の空き家率は平成</a:t>
            </a:r>
            <a:r>
              <a:rPr lang="en-US" altLang="ja-JP" sz="1000" dirty="0">
                <a:latin typeface="メイリオ" panose="020B0604030504040204" pitchFamily="50" charset="-128"/>
                <a:ea typeface="メイリオ" panose="020B0604030504040204" pitchFamily="50" charset="-128"/>
                <a:cs typeface="メイリオ" panose="020B0604030504040204" pitchFamily="50" charset="-128"/>
              </a:rPr>
              <a:t>25</a:t>
            </a:r>
            <a:r>
              <a:rPr lang="ja-JP" altLang="en-US" sz="1000" dirty="0">
                <a:latin typeface="メイリオ" panose="020B0604030504040204" pitchFamily="50" charset="-128"/>
                <a:ea typeface="メイリオ" panose="020B0604030504040204" pitchFamily="50" charset="-128"/>
                <a:cs typeface="メイリオ" panose="020B0604030504040204" pitchFamily="50" charset="-128"/>
              </a:rPr>
              <a:t>年住宅・土地統計調査 確報</a:t>
            </a:r>
            <a:r>
              <a:rPr lang="ja-JP" altLang="en-US" sz="1000" dirty="0" smtClean="0">
                <a:latin typeface="メイリオ" panose="020B0604030504040204" pitchFamily="50" charset="-128"/>
                <a:ea typeface="メイリオ" panose="020B0604030504040204" pitchFamily="50" charset="-128"/>
                <a:cs typeface="メイリオ" panose="020B0604030504040204" pitchFamily="50" charset="-128"/>
              </a:rPr>
              <a:t>集計の値を利用。分母は空き家を含む家全体。舟橋村と朝日町は統計に無いため除外</a:t>
            </a:r>
            <a:endParaRPr lang="en-US" altLang="ja-JP" sz="1000" dirty="0" smtClean="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8" name="四角形吹き出し 7"/>
          <p:cNvSpPr/>
          <p:nvPr/>
        </p:nvSpPr>
        <p:spPr>
          <a:xfrm>
            <a:off x="6184900" y="3319084"/>
            <a:ext cx="2459050" cy="1240852"/>
          </a:xfrm>
          <a:prstGeom prst="wedgeRectCallout">
            <a:avLst>
              <a:gd name="adj1" fmla="val -16688"/>
              <a:gd name="adj2" fmla="val 93113"/>
            </a:avLst>
          </a:prstGeom>
          <a:noFill/>
          <a:ln>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000" dirty="0" smtClean="0">
                <a:solidFill>
                  <a:sysClr val="windowText" lastClr="000000"/>
                </a:solidFill>
                <a:latin typeface="メイリオ" panose="020B0604030504040204" pitchFamily="50" charset="-128"/>
                <a:ea typeface="メイリオ" panose="020B0604030504040204" pitchFamily="50" charset="-128"/>
                <a:cs typeface="メイリオ" panose="020B0604030504040204" pitchFamily="50" charset="-128"/>
              </a:rPr>
              <a:t>県内で比較すると、氷見市は横軸（賃貸や売却用以外の空き家）の率が高いです。この用途不明の空き家を賃貸用にすることによって氷見市の賃貸物件の魅力を高め、転入者（特に氷見暮らしに憧れを持っている人）の増加が期待できます。</a:t>
            </a:r>
            <a:endParaRPr lang="ja-JP" altLang="en-US" sz="1000" dirty="0">
              <a:solidFill>
                <a:sysClr val="windowText" lastClr="000000"/>
              </a:solidFill>
              <a:latin typeface="メイリオ" panose="020B0604030504040204" pitchFamily="50" charset="-128"/>
              <a:ea typeface="メイリオ" panose="020B0604030504040204" pitchFamily="50" charset="-128"/>
              <a:cs typeface="メイリオ" panose="020B0604030504040204" pitchFamily="50" charset="-128"/>
            </a:endParaRPr>
          </a:p>
        </p:txBody>
      </p:sp>
    </p:spTree>
    <p:extLst>
      <p:ext uri="{BB962C8B-B14F-4D97-AF65-F5344CB8AC3E}">
        <p14:creationId xmlns:p14="http://schemas.microsoft.com/office/powerpoint/2010/main" val="42371755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19100" y="3164783"/>
            <a:ext cx="8391071" cy="633047"/>
          </a:xfrm>
        </p:spPr>
        <p:txBody>
          <a:bodyPr/>
          <a:lstStyle/>
          <a:p>
            <a:r>
              <a:rPr lang="ja-JP" altLang="en-US" sz="2400" dirty="0" smtClean="0"/>
              <a:t>配偶</a:t>
            </a:r>
            <a:r>
              <a:rPr lang="ja-JP" altLang="en-US" sz="2400" dirty="0"/>
              <a:t>経験者あたり出生係数</a:t>
            </a:r>
            <a:r>
              <a:rPr lang="en-US" altLang="ja-JP" sz="2400" dirty="0" smtClean="0"/>
              <a:t>×</a:t>
            </a:r>
            <a:r>
              <a:rPr lang="ja-JP" altLang="en-US" sz="2400" dirty="0" smtClean="0"/>
              <a:t>配偶経験率　</a:t>
            </a:r>
            <a:r>
              <a:rPr lang="en-US" altLang="ja-JP" sz="2400" dirty="0" smtClean="0"/>
              <a:t>20-39</a:t>
            </a:r>
            <a:r>
              <a:rPr lang="ja-JP" altLang="en-US" sz="2400" dirty="0" smtClean="0"/>
              <a:t>歳女性</a:t>
            </a:r>
            <a:endParaRPr kumimoji="1" lang="ja-JP" altLang="en-US" sz="2400" dirty="0"/>
          </a:p>
        </p:txBody>
      </p:sp>
      <p:sp>
        <p:nvSpPr>
          <p:cNvPr id="3" name="スライド番号プレースホルダー 2"/>
          <p:cNvSpPr>
            <a:spLocks noGrp="1"/>
          </p:cNvSpPr>
          <p:nvPr>
            <p:ph type="sldNum" sz="quarter" idx="12"/>
          </p:nvPr>
        </p:nvSpPr>
        <p:spPr/>
        <p:txBody>
          <a:bodyPr/>
          <a:lstStyle/>
          <a:p>
            <a:fld id="{32561E9F-1250-4501-B953-B78836680886}" type="slidenum">
              <a:rPr lang="ja-JP" altLang="en-US" smtClean="0"/>
              <a:pPr/>
              <a:t>26</a:t>
            </a:fld>
            <a:endParaRPr lang="ja-JP" altLang="en-US" dirty="0"/>
          </a:p>
        </p:txBody>
      </p:sp>
      <p:sp>
        <p:nvSpPr>
          <p:cNvPr id="4" name="テキスト ボックス 3"/>
          <p:cNvSpPr txBox="1"/>
          <p:nvPr/>
        </p:nvSpPr>
        <p:spPr>
          <a:xfrm>
            <a:off x="623888" y="3858928"/>
            <a:ext cx="8011884" cy="2292935"/>
          </a:xfrm>
          <a:prstGeom prst="rect">
            <a:avLst/>
          </a:prstGeom>
          <a:noFill/>
          <a:ln w="12700">
            <a:solidFill>
              <a:schemeClr val="tx1"/>
            </a:solidFill>
            <a:prstDash val="dash"/>
          </a:ln>
        </p:spPr>
        <p:txBody>
          <a:bodyPr wrap="square" rtlCol="0">
            <a:spAutoFit/>
          </a:bodyPr>
          <a:lstStyle/>
          <a:p>
            <a:r>
              <a:rPr kumimoji="1" lang="ja-JP" altLang="en-US" sz="1100" dirty="0" smtClean="0">
                <a:solidFill>
                  <a:schemeClr val="tx1">
                    <a:lumMod val="85000"/>
                    <a:lumOff val="15000"/>
                  </a:schemeClr>
                </a:solidFill>
                <a:latin typeface="メイリオ" panose="020B0604030504040204" pitchFamily="50" charset="-128"/>
                <a:ea typeface="メイリオ" panose="020B0604030504040204" pitchFamily="50" charset="-128"/>
                <a:cs typeface="メイリオ" panose="020B0604030504040204" pitchFamily="50" charset="-128"/>
              </a:rPr>
              <a:t>◇利用データ：</a:t>
            </a:r>
            <a:r>
              <a:rPr lang="en-US" altLang="ja-JP" sz="1100" dirty="0">
                <a:solidFill>
                  <a:schemeClr val="tx1">
                    <a:lumMod val="85000"/>
                    <a:lumOff val="15000"/>
                  </a:schemeClr>
                </a:solidFill>
                <a:latin typeface="メイリオ" panose="020B0604030504040204" pitchFamily="50" charset="-128"/>
                <a:ea typeface="メイリオ" panose="020B0604030504040204" pitchFamily="50" charset="-128"/>
                <a:cs typeface="メイリオ" panose="020B0604030504040204" pitchFamily="50" charset="-128"/>
              </a:rPr>
              <a:t> H27</a:t>
            </a:r>
            <a:r>
              <a:rPr lang="ja-JP" altLang="en-US" sz="1100" dirty="0">
                <a:solidFill>
                  <a:schemeClr val="tx1">
                    <a:lumMod val="85000"/>
                    <a:lumOff val="15000"/>
                  </a:schemeClr>
                </a:solidFill>
                <a:latin typeface="メイリオ" panose="020B0604030504040204" pitchFamily="50" charset="-128"/>
                <a:ea typeface="メイリオ" panose="020B0604030504040204" pitchFamily="50" charset="-128"/>
                <a:cs typeface="メイリオ" panose="020B0604030504040204" pitchFamily="50" charset="-128"/>
              </a:rPr>
              <a:t>年</a:t>
            </a:r>
            <a:r>
              <a:rPr kumimoji="1" lang="ja-JP" altLang="en-US" sz="1100" dirty="0" smtClean="0">
                <a:solidFill>
                  <a:schemeClr val="tx1">
                    <a:lumMod val="85000"/>
                    <a:lumOff val="15000"/>
                  </a:schemeClr>
                </a:solidFill>
                <a:latin typeface="メイリオ" panose="020B0604030504040204" pitchFamily="50" charset="-128"/>
                <a:ea typeface="メイリオ" panose="020B0604030504040204" pitchFamily="50" charset="-128"/>
                <a:cs typeface="メイリオ" panose="020B0604030504040204" pitchFamily="50" charset="-128"/>
              </a:rPr>
              <a:t>国勢調査</a:t>
            </a:r>
            <a:endParaRPr kumimoji="1" lang="en-US" altLang="ja-JP" sz="1100" dirty="0" smtClean="0">
              <a:solidFill>
                <a:schemeClr val="tx1">
                  <a:lumMod val="85000"/>
                  <a:lumOff val="15000"/>
                </a:schemeClr>
              </a:solidFill>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1100" dirty="0" smtClean="0">
                <a:solidFill>
                  <a:schemeClr val="tx1">
                    <a:lumMod val="85000"/>
                    <a:lumOff val="15000"/>
                  </a:schemeClr>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100" dirty="0">
                <a:solidFill>
                  <a:schemeClr val="tx1">
                    <a:lumMod val="85000"/>
                    <a:lumOff val="15000"/>
                  </a:schemeClr>
                </a:solidFill>
                <a:latin typeface="メイリオ" panose="020B0604030504040204" pitchFamily="50" charset="-128"/>
                <a:ea typeface="メイリオ" panose="020B0604030504040204" pitchFamily="50" charset="-128"/>
                <a:cs typeface="メイリオ" panose="020B0604030504040204" pitchFamily="50" charset="-128"/>
              </a:rPr>
              <a:t>用語の定義：</a:t>
            </a:r>
            <a:endParaRPr lang="en-US" altLang="ja-JP" sz="1100" dirty="0">
              <a:solidFill>
                <a:schemeClr val="tx1">
                  <a:lumMod val="85000"/>
                  <a:lumOff val="15000"/>
                </a:schemeClr>
              </a:solidFill>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1100" dirty="0" smtClean="0">
                <a:solidFill>
                  <a:schemeClr val="tx1">
                    <a:lumMod val="85000"/>
                    <a:lumOff val="15000"/>
                  </a:schemeClr>
                </a:solidFill>
                <a:latin typeface="メイリオ" panose="020B0604030504040204" pitchFamily="50" charset="-128"/>
                <a:ea typeface="メイリオ" panose="020B0604030504040204" pitchFamily="50" charset="-128"/>
                <a:cs typeface="メイリオ" panose="020B0604030504040204" pitchFamily="50" charset="-128"/>
              </a:rPr>
              <a:t>・配偶経験率＝（</a:t>
            </a:r>
            <a:r>
              <a:rPr lang="en-US" altLang="ja-JP" sz="1100" dirty="0" smtClean="0">
                <a:solidFill>
                  <a:schemeClr val="tx1">
                    <a:lumMod val="85000"/>
                    <a:lumOff val="15000"/>
                  </a:schemeClr>
                </a:solidFill>
                <a:latin typeface="メイリオ" panose="020B0604030504040204" pitchFamily="50" charset="-128"/>
                <a:ea typeface="メイリオ" panose="020B0604030504040204" pitchFamily="50" charset="-128"/>
                <a:cs typeface="メイリオ" panose="020B0604030504040204" pitchFamily="50" charset="-128"/>
              </a:rPr>
              <a:t>H27</a:t>
            </a:r>
            <a:r>
              <a:rPr lang="ja-JP" altLang="en-US" sz="1100" dirty="0">
                <a:solidFill>
                  <a:schemeClr val="tx1">
                    <a:lumMod val="85000"/>
                    <a:lumOff val="15000"/>
                  </a:schemeClr>
                </a:solidFill>
                <a:latin typeface="メイリオ" panose="020B0604030504040204" pitchFamily="50" charset="-128"/>
                <a:ea typeface="メイリオ" panose="020B0604030504040204" pitchFamily="50" charset="-128"/>
                <a:cs typeface="メイリオ" panose="020B0604030504040204" pitchFamily="50" charset="-128"/>
              </a:rPr>
              <a:t>年の</a:t>
            </a:r>
            <a:r>
              <a:rPr lang="en-US" altLang="ja-JP" sz="1100" dirty="0">
                <a:solidFill>
                  <a:schemeClr val="tx1">
                    <a:lumMod val="85000"/>
                    <a:lumOff val="15000"/>
                  </a:schemeClr>
                </a:solidFill>
                <a:latin typeface="メイリオ" panose="020B0604030504040204" pitchFamily="50" charset="-128"/>
                <a:ea typeface="メイリオ" panose="020B0604030504040204" pitchFamily="50" charset="-128"/>
                <a:cs typeface="メイリオ" panose="020B0604030504040204" pitchFamily="50" charset="-128"/>
              </a:rPr>
              <a:t>20</a:t>
            </a:r>
            <a:r>
              <a:rPr lang="ja-JP" altLang="en-US" sz="1100" dirty="0">
                <a:solidFill>
                  <a:schemeClr val="tx1">
                    <a:lumMod val="85000"/>
                    <a:lumOff val="15000"/>
                  </a:schemeClr>
                </a:solidFill>
                <a:latin typeface="メイリオ" panose="020B0604030504040204" pitchFamily="50" charset="-128"/>
                <a:ea typeface="メイリオ" panose="020B0604030504040204" pitchFamily="50" charset="-128"/>
                <a:cs typeface="メイリオ" panose="020B0604030504040204" pitchFamily="50" charset="-128"/>
              </a:rPr>
              <a:t>～</a:t>
            </a:r>
            <a:r>
              <a:rPr lang="en-US" altLang="ja-JP" sz="1100" dirty="0">
                <a:solidFill>
                  <a:schemeClr val="tx1">
                    <a:lumMod val="85000"/>
                    <a:lumOff val="15000"/>
                  </a:schemeClr>
                </a:solidFill>
                <a:latin typeface="メイリオ" panose="020B0604030504040204" pitchFamily="50" charset="-128"/>
                <a:ea typeface="メイリオ" panose="020B0604030504040204" pitchFamily="50" charset="-128"/>
                <a:cs typeface="メイリオ" panose="020B0604030504040204" pitchFamily="50" charset="-128"/>
              </a:rPr>
              <a:t>39</a:t>
            </a:r>
            <a:r>
              <a:rPr lang="ja-JP" altLang="en-US" sz="1100" dirty="0">
                <a:solidFill>
                  <a:schemeClr val="tx1">
                    <a:lumMod val="85000"/>
                    <a:lumOff val="15000"/>
                  </a:schemeClr>
                </a:solidFill>
                <a:latin typeface="メイリオ" panose="020B0604030504040204" pitchFamily="50" charset="-128"/>
                <a:ea typeface="メイリオ" panose="020B0604030504040204" pitchFamily="50" charset="-128"/>
                <a:cs typeface="メイリオ" panose="020B0604030504040204" pitchFamily="50" charset="-128"/>
              </a:rPr>
              <a:t>歳女性総数のうち、有配偶、死別、</a:t>
            </a:r>
            <a:r>
              <a:rPr lang="ja-JP" altLang="en-US" sz="1100" dirty="0" smtClean="0">
                <a:solidFill>
                  <a:schemeClr val="tx1">
                    <a:lumMod val="85000"/>
                    <a:lumOff val="15000"/>
                  </a:schemeClr>
                </a:solidFill>
                <a:latin typeface="メイリオ" panose="020B0604030504040204" pitchFamily="50" charset="-128"/>
                <a:ea typeface="メイリオ" panose="020B0604030504040204" pitchFamily="50" charset="-128"/>
                <a:cs typeface="メイリオ" panose="020B0604030504040204" pitchFamily="50" charset="-128"/>
              </a:rPr>
              <a:t>離別者）／（</a:t>
            </a:r>
            <a:r>
              <a:rPr lang="en-US" altLang="ja-JP" sz="1100" dirty="0" smtClean="0">
                <a:solidFill>
                  <a:schemeClr val="tx1">
                    <a:lumMod val="85000"/>
                    <a:lumOff val="15000"/>
                  </a:schemeClr>
                </a:solidFill>
                <a:latin typeface="メイリオ" panose="020B0604030504040204" pitchFamily="50" charset="-128"/>
                <a:ea typeface="メイリオ" panose="020B0604030504040204" pitchFamily="50" charset="-128"/>
                <a:cs typeface="メイリオ" panose="020B0604030504040204" pitchFamily="50" charset="-128"/>
              </a:rPr>
              <a:t>H27</a:t>
            </a:r>
            <a:r>
              <a:rPr lang="ja-JP" altLang="en-US" sz="1100" dirty="0">
                <a:solidFill>
                  <a:schemeClr val="tx1">
                    <a:lumMod val="85000"/>
                    <a:lumOff val="15000"/>
                  </a:schemeClr>
                </a:solidFill>
                <a:latin typeface="メイリオ" panose="020B0604030504040204" pitchFamily="50" charset="-128"/>
                <a:ea typeface="メイリオ" panose="020B0604030504040204" pitchFamily="50" charset="-128"/>
                <a:cs typeface="メイリオ" panose="020B0604030504040204" pitchFamily="50" charset="-128"/>
              </a:rPr>
              <a:t>年</a:t>
            </a:r>
            <a:r>
              <a:rPr lang="ja-JP" altLang="en-US" sz="1100" dirty="0" smtClean="0">
                <a:solidFill>
                  <a:schemeClr val="tx1">
                    <a:lumMod val="85000"/>
                    <a:lumOff val="15000"/>
                  </a:schemeClr>
                </a:solidFill>
                <a:latin typeface="メイリオ" panose="020B0604030504040204" pitchFamily="50" charset="-128"/>
                <a:ea typeface="メイリオ" panose="020B0604030504040204" pitchFamily="50" charset="-128"/>
                <a:cs typeface="メイリオ" panose="020B0604030504040204" pitchFamily="50" charset="-128"/>
              </a:rPr>
              <a:t>の</a:t>
            </a:r>
            <a:r>
              <a:rPr lang="en-US" altLang="ja-JP" sz="1100" dirty="0" smtClean="0">
                <a:solidFill>
                  <a:schemeClr val="tx1">
                    <a:lumMod val="85000"/>
                    <a:lumOff val="15000"/>
                  </a:schemeClr>
                </a:solidFill>
                <a:latin typeface="メイリオ" panose="020B0604030504040204" pitchFamily="50" charset="-128"/>
                <a:ea typeface="メイリオ" panose="020B0604030504040204" pitchFamily="50" charset="-128"/>
                <a:cs typeface="メイリオ" panose="020B0604030504040204" pitchFamily="50" charset="-128"/>
              </a:rPr>
              <a:t>20</a:t>
            </a:r>
            <a:r>
              <a:rPr lang="ja-JP" altLang="en-US" sz="1100" dirty="0" smtClean="0">
                <a:solidFill>
                  <a:schemeClr val="tx1">
                    <a:lumMod val="85000"/>
                    <a:lumOff val="15000"/>
                  </a:schemeClr>
                </a:solidFill>
                <a:latin typeface="メイリオ" panose="020B0604030504040204" pitchFamily="50" charset="-128"/>
                <a:ea typeface="メイリオ" panose="020B0604030504040204" pitchFamily="50" charset="-128"/>
                <a:cs typeface="メイリオ" panose="020B0604030504040204" pitchFamily="50" charset="-128"/>
              </a:rPr>
              <a:t>～</a:t>
            </a:r>
            <a:r>
              <a:rPr lang="en-US" altLang="ja-JP" sz="1100" dirty="0" smtClean="0">
                <a:solidFill>
                  <a:schemeClr val="tx1">
                    <a:lumMod val="85000"/>
                    <a:lumOff val="15000"/>
                  </a:schemeClr>
                </a:solidFill>
                <a:latin typeface="メイリオ" panose="020B0604030504040204" pitchFamily="50" charset="-128"/>
                <a:ea typeface="メイリオ" panose="020B0604030504040204" pitchFamily="50" charset="-128"/>
                <a:cs typeface="メイリオ" panose="020B0604030504040204" pitchFamily="50" charset="-128"/>
              </a:rPr>
              <a:t>39</a:t>
            </a:r>
            <a:r>
              <a:rPr lang="ja-JP" altLang="en-US" sz="1100" dirty="0" smtClean="0">
                <a:solidFill>
                  <a:schemeClr val="tx1">
                    <a:lumMod val="85000"/>
                    <a:lumOff val="15000"/>
                  </a:schemeClr>
                </a:solidFill>
                <a:latin typeface="メイリオ" panose="020B0604030504040204" pitchFamily="50" charset="-128"/>
                <a:ea typeface="メイリオ" panose="020B0604030504040204" pitchFamily="50" charset="-128"/>
                <a:cs typeface="メイリオ" panose="020B0604030504040204" pitchFamily="50" charset="-128"/>
              </a:rPr>
              <a:t>歳女性総数）</a:t>
            </a:r>
            <a:endParaRPr lang="en-US" altLang="ja-JP" sz="1100" dirty="0" smtClean="0">
              <a:solidFill>
                <a:schemeClr val="tx1">
                  <a:lumMod val="85000"/>
                  <a:lumOff val="15000"/>
                </a:schemeClr>
              </a:solidFill>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1100" dirty="0" smtClean="0">
                <a:solidFill>
                  <a:schemeClr val="tx1">
                    <a:lumMod val="85000"/>
                    <a:lumOff val="15000"/>
                  </a:schemeClr>
                </a:solidFill>
                <a:latin typeface="メイリオ" panose="020B0604030504040204" pitchFamily="50" charset="-128"/>
                <a:ea typeface="メイリオ" panose="020B0604030504040204" pitchFamily="50" charset="-128"/>
                <a:cs typeface="メイリオ" panose="020B0604030504040204" pitchFamily="50" charset="-128"/>
              </a:rPr>
              <a:t>・配偶経験者あたり出生</a:t>
            </a:r>
            <a:r>
              <a:rPr lang="ja-JP" altLang="en-US" sz="1100" dirty="0">
                <a:solidFill>
                  <a:schemeClr val="tx1">
                    <a:lumMod val="85000"/>
                    <a:lumOff val="15000"/>
                  </a:schemeClr>
                </a:solidFill>
                <a:latin typeface="メイリオ" panose="020B0604030504040204" pitchFamily="50" charset="-128"/>
                <a:ea typeface="メイリオ" panose="020B0604030504040204" pitchFamily="50" charset="-128"/>
                <a:cs typeface="メイリオ" panose="020B0604030504040204" pitchFamily="50" charset="-128"/>
              </a:rPr>
              <a:t>係数＝（</a:t>
            </a:r>
            <a:r>
              <a:rPr lang="en-US" altLang="ja-JP" sz="1100" dirty="0">
                <a:solidFill>
                  <a:schemeClr val="tx1">
                    <a:lumMod val="85000"/>
                    <a:lumOff val="15000"/>
                  </a:schemeClr>
                </a:solidFill>
                <a:latin typeface="メイリオ" panose="020B0604030504040204" pitchFamily="50" charset="-128"/>
                <a:ea typeface="メイリオ" panose="020B0604030504040204" pitchFamily="50" charset="-128"/>
                <a:cs typeface="メイリオ" panose="020B0604030504040204" pitchFamily="50" charset="-128"/>
              </a:rPr>
              <a:t>0</a:t>
            </a:r>
            <a:r>
              <a:rPr lang="ja-JP" altLang="en-US" sz="1100" dirty="0">
                <a:solidFill>
                  <a:schemeClr val="tx1">
                    <a:lumMod val="85000"/>
                    <a:lumOff val="15000"/>
                  </a:schemeClr>
                </a:solidFill>
                <a:latin typeface="メイリオ" panose="020B0604030504040204" pitchFamily="50" charset="-128"/>
                <a:ea typeface="メイリオ" panose="020B0604030504040204" pitchFamily="50" charset="-128"/>
                <a:cs typeface="メイリオ" panose="020B0604030504040204" pitchFamily="50" charset="-128"/>
              </a:rPr>
              <a:t>～</a:t>
            </a:r>
            <a:r>
              <a:rPr lang="en-US" altLang="ja-JP" sz="1100" dirty="0">
                <a:solidFill>
                  <a:schemeClr val="tx1">
                    <a:lumMod val="85000"/>
                    <a:lumOff val="15000"/>
                  </a:schemeClr>
                </a:solidFill>
                <a:latin typeface="メイリオ" panose="020B0604030504040204" pitchFamily="50" charset="-128"/>
                <a:ea typeface="メイリオ" panose="020B0604030504040204" pitchFamily="50" charset="-128"/>
                <a:cs typeface="メイリオ" panose="020B0604030504040204" pitchFamily="50" charset="-128"/>
              </a:rPr>
              <a:t>4</a:t>
            </a:r>
            <a:r>
              <a:rPr lang="ja-JP" altLang="en-US" sz="1100" dirty="0">
                <a:solidFill>
                  <a:schemeClr val="tx1">
                    <a:lumMod val="85000"/>
                    <a:lumOff val="15000"/>
                  </a:schemeClr>
                </a:solidFill>
                <a:latin typeface="メイリオ" panose="020B0604030504040204" pitchFamily="50" charset="-128"/>
                <a:ea typeface="メイリオ" panose="020B0604030504040204" pitchFamily="50" charset="-128"/>
                <a:cs typeface="メイリオ" panose="020B0604030504040204" pitchFamily="50" charset="-128"/>
              </a:rPr>
              <a:t>歳</a:t>
            </a:r>
            <a:r>
              <a:rPr lang="ja-JP" altLang="en-US" sz="1100" dirty="0" smtClean="0">
                <a:solidFill>
                  <a:schemeClr val="tx1">
                    <a:lumMod val="85000"/>
                    <a:lumOff val="15000"/>
                  </a:schemeClr>
                </a:solidFill>
                <a:latin typeface="メイリオ" panose="020B0604030504040204" pitchFamily="50" charset="-128"/>
                <a:ea typeface="メイリオ" panose="020B0604030504040204" pitchFamily="50" charset="-128"/>
                <a:cs typeface="メイリオ" panose="020B0604030504040204" pitchFamily="50" charset="-128"/>
              </a:rPr>
              <a:t>の子ども数</a:t>
            </a:r>
            <a:r>
              <a:rPr lang="en-US" altLang="ja-JP" sz="1100" dirty="0">
                <a:solidFill>
                  <a:schemeClr val="tx1">
                    <a:lumMod val="85000"/>
                    <a:lumOff val="15000"/>
                  </a:schemeClr>
                </a:solidFill>
                <a:latin typeface="メイリオ" panose="020B0604030504040204" pitchFamily="50" charset="-128"/>
                <a:ea typeface="メイリオ" panose="020B0604030504040204" pitchFamily="50" charset="-128"/>
                <a:cs typeface="メイリオ" panose="020B0604030504040204" pitchFamily="50" charset="-128"/>
              </a:rPr>
              <a:t>÷5</a:t>
            </a:r>
            <a:r>
              <a:rPr lang="ja-JP" altLang="en-US" sz="1100" dirty="0">
                <a:solidFill>
                  <a:schemeClr val="tx1">
                    <a:lumMod val="85000"/>
                    <a:lumOff val="15000"/>
                  </a:schemeClr>
                </a:solidFill>
                <a:latin typeface="メイリオ" panose="020B0604030504040204" pitchFamily="50" charset="-128"/>
                <a:ea typeface="メイリオ" panose="020B0604030504040204" pitchFamily="50" charset="-128"/>
                <a:cs typeface="メイリオ" panose="020B0604030504040204" pitchFamily="50" charset="-128"/>
              </a:rPr>
              <a:t>）／（</a:t>
            </a:r>
            <a:r>
              <a:rPr lang="en-US" altLang="ja-JP" sz="1100" dirty="0">
                <a:solidFill>
                  <a:schemeClr val="tx1">
                    <a:lumMod val="85000"/>
                    <a:lumOff val="15000"/>
                  </a:schemeClr>
                </a:solidFill>
                <a:latin typeface="メイリオ" panose="020B0604030504040204" pitchFamily="50" charset="-128"/>
                <a:ea typeface="メイリオ" panose="020B0604030504040204" pitchFamily="50" charset="-128"/>
                <a:cs typeface="メイリオ" panose="020B0604030504040204" pitchFamily="50" charset="-128"/>
              </a:rPr>
              <a:t>20</a:t>
            </a:r>
            <a:r>
              <a:rPr lang="ja-JP" altLang="en-US" sz="1100" dirty="0">
                <a:solidFill>
                  <a:schemeClr val="tx1">
                    <a:lumMod val="85000"/>
                    <a:lumOff val="15000"/>
                  </a:schemeClr>
                </a:solidFill>
                <a:latin typeface="メイリオ" panose="020B0604030504040204" pitchFamily="50" charset="-128"/>
                <a:ea typeface="メイリオ" panose="020B0604030504040204" pitchFamily="50" charset="-128"/>
                <a:cs typeface="メイリオ" panose="020B0604030504040204" pitchFamily="50" charset="-128"/>
              </a:rPr>
              <a:t>～</a:t>
            </a:r>
            <a:r>
              <a:rPr lang="en-US" altLang="ja-JP" sz="1100" dirty="0">
                <a:solidFill>
                  <a:schemeClr val="tx1">
                    <a:lumMod val="85000"/>
                    <a:lumOff val="15000"/>
                  </a:schemeClr>
                </a:solidFill>
                <a:latin typeface="メイリオ" panose="020B0604030504040204" pitchFamily="50" charset="-128"/>
                <a:ea typeface="メイリオ" panose="020B0604030504040204" pitchFamily="50" charset="-128"/>
                <a:cs typeface="メイリオ" panose="020B0604030504040204" pitchFamily="50" charset="-128"/>
              </a:rPr>
              <a:t>39</a:t>
            </a:r>
            <a:r>
              <a:rPr lang="ja-JP" altLang="en-US" sz="1100" dirty="0">
                <a:solidFill>
                  <a:schemeClr val="tx1">
                    <a:lumMod val="85000"/>
                    <a:lumOff val="15000"/>
                  </a:schemeClr>
                </a:solidFill>
                <a:latin typeface="メイリオ" panose="020B0604030504040204" pitchFamily="50" charset="-128"/>
                <a:ea typeface="メイリオ" panose="020B0604030504040204" pitchFamily="50" charset="-128"/>
                <a:cs typeface="メイリオ" panose="020B0604030504040204" pitchFamily="50" charset="-128"/>
              </a:rPr>
              <a:t>歳</a:t>
            </a:r>
            <a:r>
              <a:rPr lang="ja-JP" altLang="en-US" sz="1100" dirty="0" smtClean="0">
                <a:solidFill>
                  <a:schemeClr val="tx1">
                    <a:lumMod val="85000"/>
                    <a:lumOff val="15000"/>
                  </a:schemeClr>
                </a:solidFill>
                <a:latin typeface="メイリオ" panose="020B0604030504040204" pitchFamily="50" charset="-128"/>
                <a:ea typeface="メイリオ" panose="020B0604030504040204" pitchFamily="50" charset="-128"/>
                <a:cs typeface="メイリオ" panose="020B0604030504040204" pitchFamily="50" charset="-128"/>
              </a:rPr>
              <a:t>の有配偶経験女性数</a:t>
            </a:r>
            <a:r>
              <a:rPr lang="en-US" altLang="ja-JP" sz="1100" dirty="0">
                <a:solidFill>
                  <a:schemeClr val="tx1">
                    <a:lumMod val="85000"/>
                    <a:lumOff val="15000"/>
                  </a:schemeClr>
                </a:solidFill>
                <a:latin typeface="メイリオ" panose="020B0604030504040204" pitchFamily="50" charset="-128"/>
                <a:ea typeface="メイリオ" panose="020B0604030504040204" pitchFamily="50" charset="-128"/>
                <a:cs typeface="メイリオ" panose="020B0604030504040204" pitchFamily="50" charset="-128"/>
              </a:rPr>
              <a:t>÷20</a:t>
            </a:r>
            <a:r>
              <a:rPr lang="ja-JP" altLang="en-US" sz="1100" dirty="0">
                <a:solidFill>
                  <a:schemeClr val="tx1">
                    <a:lumMod val="85000"/>
                    <a:lumOff val="15000"/>
                  </a:schemeClr>
                </a:solidFill>
                <a:latin typeface="メイリオ" panose="020B0604030504040204" pitchFamily="50" charset="-128"/>
                <a:ea typeface="メイリオ" panose="020B0604030504040204" pitchFamily="50" charset="-128"/>
                <a:cs typeface="メイリオ" panose="020B0604030504040204" pitchFamily="50" charset="-128"/>
              </a:rPr>
              <a:t>）</a:t>
            </a:r>
            <a:endParaRPr lang="en-US" altLang="ja-JP" sz="1100" dirty="0">
              <a:solidFill>
                <a:schemeClr val="tx1">
                  <a:lumMod val="85000"/>
                  <a:lumOff val="15000"/>
                </a:schemeClr>
              </a:solidFill>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1100" dirty="0">
                <a:solidFill>
                  <a:schemeClr val="tx1">
                    <a:lumMod val="85000"/>
                    <a:lumOff val="15000"/>
                  </a:schemeClr>
                </a:solidFill>
                <a:latin typeface="メイリオ" panose="020B0604030504040204" pitchFamily="50" charset="-128"/>
                <a:ea typeface="メイリオ" panose="020B0604030504040204" pitchFamily="50" charset="-128"/>
                <a:cs typeface="メイリオ" panose="020B0604030504040204" pitchFamily="50" charset="-128"/>
              </a:rPr>
              <a:t>　</a:t>
            </a:r>
            <a:r>
              <a:rPr lang="en-US" altLang="ja-JP" sz="1100" dirty="0">
                <a:solidFill>
                  <a:schemeClr val="tx1">
                    <a:lumMod val="85000"/>
                    <a:lumOff val="15000"/>
                  </a:schemeClr>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100" dirty="0">
                <a:solidFill>
                  <a:schemeClr val="tx1">
                    <a:lumMod val="85000"/>
                    <a:lumOff val="15000"/>
                  </a:schemeClr>
                </a:solidFill>
                <a:latin typeface="メイリオ" panose="020B0604030504040204" pitchFamily="50" charset="-128"/>
                <a:ea typeface="メイリオ" panose="020B0604030504040204" pitchFamily="50" charset="-128"/>
                <a:cs typeface="メイリオ" panose="020B0604030504040204" pitchFamily="50" charset="-128"/>
              </a:rPr>
              <a:t>期間特殊出生率の計算に準じて計算しているが、若い人の分析を行いたいため、</a:t>
            </a:r>
            <a:r>
              <a:rPr lang="en-US" altLang="ja-JP" sz="1100" dirty="0">
                <a:solidFill>
                  <a:schemeClr val="tx1">
                    <a:lumMod val="85000"/>
                    <a:lumOff val="15000"/>
                  </a:schemeClr>
                </a:solidFill>
                <a:latin typeface="メイリオ" panose="020B0604030504040204" pitchFamily="50" charset="-128"/>
                <a:ea typeface="メイリオ" panose="020B0604030504040204" pitchFamily="50" charset="-128"/>
                <a:cs typeface="メイリオ" panose="020B0604030504040204" pitchFamily="50" charset="-128"/>
              </a:rPr>
              <a:t>15</a:t>
            </a:r>
            <a:r>
              <a:rPr lang="ja-JP" altLang="en-US" sz="1100" dirty="0">
                <a:solidFill>
                  <a:schemeClr val="tx1">
                    <a:lumMod val="85000"/>
                    <a:lumOff val="15000"/>
                  </a:schemeClr>
                </a:solidFill>
                <a:latin typeface="メイリオ" panose="020B0604030504040204" pitchFamily="50" charset="-128"/>
                <a:ea typeface="メイリオ" panose="020B0604030504040204" pitchFamily="50" charset="-128"/>
                <a:cs typeface="メイリオ" panose="020B0604030504040204" pitchFamily="50" charset="-128"/>
              </a:rPr>
              <a:t>～</a:t>
            </a:r>
            <a:r>
              <a:rPr lang="en-US" altLang="ja-JP" sz="1100" dirty="0">
                <a:solidFill>
                  <a:schemeClr val="tx1">
                    <a:lumMod val="85000"/>
                    <a:lumOff val="15000"/>
                  </a:schemeClr>
                </a:solidFill>
                <a:latin typeface="メイリオ" panose="020B0604030504040204" pitchFamily="50" charset="-128"/>
                <a:ea typeface="メイリオ" panose="020B0604030504040204" pitchFamily="50" charset="-128"/>
                <a:cs typeface="メイリオ" panose="020B0604030504040204" pitchFamily="50" charset="-128"/>
              </a:rPr>
              <a:t>49</a:t>
            </a:r>
            <a:r>
              <a:rPr lang="ja-JP" altLang="en-US" sz="1100" dirty="0">
                <a:solidFill>
                  <a:schemeClr val="tx1">
                    <a:lumMod val="85000"/>
                    <a:lumOff val="15000"/>
                  </a:schemeClr>
                </a:solidFill>
                <a:latin typeface="メイリオ" panose="020B0604030504040204" pitchFamily="50" charset="-128"/>
                <a:ea typeface="メイリオ" panose="020B0604030504040204" pitchFamily="50" charset="-128"/>
                <a:cs typeface="メイリオ" panose="020B0604030504040204" pitchFamily="50" charset="-128"/>
              </a:rPr>
              <a:t>歳ではなく</a:t>
            </a:r>
            <a:r>
              <a:rPr lang="en-US" altLang="ja-JP" sz="1100" dirty="0">
                <a:solidFill>
                  <a:schemeClr val="tx1">
                    <a:lumMod val="85000"/>
                    <a:lumOff val="15000"/>
                  </a:schemeClr>
                </a:solidFill>
                <a:latin typeface="メイリオ" panose="020B0604030504040204" pitchFamily="50" charset="-128"/>
                <a:ea typeface="メイリオ" panose="020B0604030504040204" pitchFamily="50" charset="-128"/>
                <a:cs typeface="メイリオ" panose="020B0604030504040204" pitchFamily="50" charset="-128"/>
              </a:rPr>
              <a:t>20</a:t>
            </a:r>
            <a:r>
              <a:rPr lang="ja-JP" altLang="en-US" sz="1100" dirty="0">
                <a:solidFill>
                  <a:schemeClr val="tx1">
                    <a:lumMod val="85000"/>
                    <a:lumOff val="15000"/>
                  </a:schemeClr>
                </a:solidFill>
                <a:latin typeface="メイリオ" panose="020B0604030504040204" pitchFamily="50" charset="-128"/>
                <a:ea typeface="メイリオ" panose="020B0604030504040204" pitchFamily="50" charset="-128"/>
                <a:cs typeface="メイリオ" panose="020B0604030504040204" pitchFamily="50" charset="-128"/>
              </a:rPr>
              <a:t>～</a:t>
            </a:r>
            <a:r>
              <a:rPr lang="en-US" altLang="ja-JP" sz="1100" dirty="0">
                <a:solidFill>
                  <a:schemeClr val="tx1">
                    <a:lumMod val="85000"/>
                    <a:lumOff val="15000"/>
                  </a:schemeClr>
                </a:solidFill>
                <a:latin typeface="メイリオ" panose="020B0604030504040204" pitchFamily="50" charset="-128"/>
                <a:ea typeface="メイリオ" panose="020B0604030504040204" pitchFamily="50" charset="-128"/>
                <a:cs typeface="メイリオ" panose="020B0604030504040204" pitchFamily="50" charset="-128"/>
              </a:rPr>
              <a:t>39</a:t>
            </a:r>
            <a:r>
              <a:rPr lang="ja-JP" altLang="en-US" sz="1100" dirty="0">
                <a:solidFill>
                  <a:schemeClr val="tx1">
                    <a:lumMod val="85000"/>
                    <a:lumOff val="15000"/>
                  </a:schemeClr>
                </a:solidFill>
                <a:latin typeface="メイリオ" panose="020B0604030504040204" pitchFamily="50" charset="-128"/>
                <a:ea typeface="メイリオ" panose="020B0604030504040204" pitchFamily="50" charset="-128"/>
                <a:cs typeface="メイリオ" panose="020B0604030504040204" pitchFamily="50" charset="-128"/>
              </a:rPr>
              <a:t>歳として</a:t>
            </a:r>
            <a:r>
              <a:rPr lang="ja-JP" altLang="en-US" sz="1100" dirty="0" smtClean="0">
                <a:solidFill>
                  <a:schemeClr val="tx1">
                    <a:lumMod val="85000"/>
                    <a:lumOff val="15000"/>
                  </a:schemeClr>
                </a:solidFill>
                <a:latin typeface="メイリオ" panose="020B0604030504040204" pitchFamily="50" charset="-128"/>
                <a:ea typeface="メイリオ" panose="020B0604030504040204" pitchFamily="50" charset="-128"/>
                <a:cs typeface="メイリオ" panose="020B0604030504040204" pitchFamily="50" charset="-128"/>
              </a:rPr>
              <a:t>いる</a:t>
            </a:r>
            <a:endParaRPr lang="en-US" altLang="ja-JP" sz="1100" dirty="0" smtClean="0">
              <a:solidFill>
                <a:schemeClr val="tx1">
                  <a:lumMod val="85000"/>
                  <a:lumOff val="15000"/>
                </a:schemeClr>
              </a:solidFill>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1100" dirty="0">
                <a:solidFill>
                  <a:schemeClr val="tx1">
                    <a:lumMod val="85000"/>
                    <a:lumOff val="15000"/>
                  </a:schemeClr>
                </a:solidFill>
                <a:latin typeface="メイリオ" panose="020B0604030504040204" pitchFamily="50" charset="-128"/>
                <a:ea typeface="メイリオ" panose="020B0604030504040204" pitchFamily="50" charset="-128"/>
                <a:cs typeface="メイリオ" panose="020B0604030504040204" pitchFamily="50" charset="-128"/>
              </a:rPr>
              <a:t>　</a:t>
            </a:r>
            <a:r>
              <a:rPr lang="en-US" altLang="ja-JP" sz="1100" dirty="0" smtClean="0">
                <a:solidFill>
                  <a:schemeClr val="tx1">
                    <a:lumMod val="85000"/>
                    <a:lumOff val="15000"/>
                  </a:schemeClr>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100" dirty="0" smtClean="0">
                <a:solidFill>
                  <a:schemeClr val="tx1">
                    <a:lumMod val="85000"/>
                    <a:lumOff val="15000"/>
                  </a:schemeClr>
                </a:solidFill>
                <a:latin typeface="メイリオ" panose="020B0604030504040204" pitchFamily="50" charset="-128"/>
                <a:ea typeface="メイリオ" panose="020B0604030504040204" pitchFamily="50" charset="-128"/>
                <a:cs typeface="メイリオ" panose="020B0604030504040204" pitchFamily="50" charset="-128"/>
              </a:rPr>
              <a:t>上記に加え、女性の数を有配偶経験（配偶者あり、死別、離別）のみに絞って算出している</a:t>
            </a:r>
            <a:endParaRPr lang="en-US" altLang="ja-JP" sz="1100" dirty="0">
              <a:solidFill>
                <a:schemeClr val="tx1">
                  <a:lumMod val="85000"/>
                  <a:lumOff val="15000"/>
                </a:schemeClr>
              </a:solidFill>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1100" dirty="0">
                <a:solidFill>
                  <a:schemeClr val="tx1">
                    <a:lumMod val="85000"/>
                    <a:lumOff val="15000"/>
                  </a:schemeClr>
                </a:solidFill>
                <a:latin typeface="メイリオ" panose="020B0604030504040204" pitchFamily="50" charset="-128"/>
                <a:ea typeface="メイリオ" panose="020B0604030504040204" pitchFamily="50" charset="-128"/>
                <a:cs typeface="メイリオ" panose="020B0604030504040204" pitchFamily="50" charset="-128"/>
              </a:rPr>
              <a:t>　</a:t>
            </a:r>
            <a:r>
              <a:rPr lang="en-US" altLang="ja-JP" sz="1100" dirty="0">
                <a:solidFill>
                  <a:schemeClr val="tx1">
                    <a:lumMod val="85000"/>
                    <a:lumOff val="15000"/>
                  </a:schemeClr>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100" dirty="0">
                <a:solidFill>
                  <a:schemeClr val="tx1">
                    <a:lumMod val="85000"/>
                    <a:lumOff val="15000"/>
                  </a:schemeClr>
                </a:solidFill>
                <a:latin typeface="メイリオ" panose="020B0604030504040204" pitchFamily="50" charset="-128"/>
                <a:ea typeface="メイリオ" panose="020B0604030504040204" pitchFamily="50" charset="-128"/>
                <a:cs typeface="メイリオ" panose="020B0604030504040204" pitchFamily="50" charset="-128"/>
              </a:rPr>
              <a:t>要は</a:t>
            </a:r>
            <a:r>
              <a:rPr lang="ja-JP" altLang="en-US" sz="1100" dirty="0" smtClean="0">
                <a:solidFill>
                  <a:schemeClr val="tx1">
                    <a:lumMod val="85000"/>
                    <a:lumOff val="15000"/>
                  </a:schemeClr>
                </a:solidFill>
                <a:latin typeface="メイリオ" panose="020B0604030504040204" pitchFamily="50" charset="-128"/>
                <a:ea typeface="メイリオ" panose="020B0604030504040204" pitchFamily="50" charset="-128"/>
                <a:cs typeface="メイリオ" panose="020B0604030504040204" pitchFamily="50" charset="-128"/>
              </a:rPr>
              <a:t>、結婚した人か結婚したことがある人が</a:t>
            </a:r>
            <a:r>
              <a:rPr lang="en-US" altLang="ja-JP" sz="1100" dirty="0" smtClean="0">
                <a:solidFill>
                  <a:schemeClr val="tx1">
                    <a:lumMod val="85000"/>
                    <a:lumOff val="15000"/>
                  </a:schemeClr>
                </a:solidFill>
                <a:latin typeface="メイリオ" panose="020B0604030504040204" pitchFamily="50" charset="-128"/>
                <a:ea typeface="メイリオ" panose="020B0604030504040204" pitchFamily="50" charset="-128"/>
                <a:cs typeface="メイリオ" panose="020B0604030504040204" pitchFamily="50" charset="-128"/>
              </a:rPr>
              <a:t>20-39</a:t>
            </a:r>
            <a:r>
              <a:rPr lang="ja-JP" altLang="en-US" sz="1100" dirty="0">
                <a:solidFill>
                  <a:schemeClr val="tx1">
                    <a:lumMod val="85000"/>
                    <a:lumOff val="15000"/>
                  </a:schemeClr>
                </a:solidFill>
                <a:latin typeface="メイリオ" panose="020B0604030504040204" pitchFamily="50" charset="-128"/>
                <a:ea typeface="メイリオ" panose="020B0604030504040204" pitchFamily="50" charset="-128"/>
                <a:cs typeface="メイリオ" panose="020B0604030504040204" pitchFamily="50" charset="-128"/>
              </a:rPr>
              <a:t>歳までの女性</a:t>
            </a:r>
            <a:r>
              <a:rPr lang="ja-JP" altLang="en-US" sz="1100" dirty="0" smtClean="0">
                <a:solidFill>
                  <a:schemeClr val="tx1">
                    <a:lumMod val="85000"/>
                    <a:lumOff val="15000"/>
                  </a:schemeClr>
                </a:solidFill>
                <a:latin typeface="メイリオ" panose="020B0604030504040204" pitchFamily="50" charset="-128"/>
                <a:ea typeface="メイリオ" panose="020B0604030504040204" pitchFamily="50" charset="-128"/>
                <a:cs typeface="メイリオ" panose="020B0604030504040204" pitchFamily="50" charset="-128"/>
              </a:rPr>
              <a:t>が子どもを</a:t>
            </a:r>
            <a:r>
              <a:rPr lang="ja-JP" altLang="en-US" sz="1100" dirty="0">
                <a:solidFill>
                  <a:schemeClr val="tx1">
                    <a:lumMod val="85000"/>
                    <a:lumOff val="15000"/>
                  </a:schemeClr>
                </a:solidFill>
                <a:latin typeface="メイリオ" panose="020B0604030504040204" pitchFamily="50" charset="-128"/>
                <a:ea typeface="メイリオ" panose="020B0604030504040204" pitchFamily="50" charset="-128"/>
                <a:cs typeface="メイリオ" panose="020B0604030504040204" pitchFamily="50" charset="-128"/>
              </a:rPr>
              <a:t>産むであろうという率を計算したもの</a:t>
            </a:r>
            <a:endParaRPr lang="en-US" altLang="ja-JP" sz="1100" dirty="0">
              <a:solidFill>
                <a:schemeClr val="tx1">
                  <a:lumMod val="85000"/>
                  <a:lumOff val="15000"/>
                </a:schemeClr>
              </a:solidFill>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1100" dirty="0">
                <a:solidFill>
                  <a:schemeClr val="tx1">
                    <a:lumMod val="85000"/>
                    <a:lumOff val="15000"/>
                  </a:schemeClr>
                </a:solidFill>
                <a:latin typeface="メイリオ" panose="020B0604030504040204" pitchFamily="50" charset="-128"/>
                <a:ea typeface="メイリオ" panose="020B0604030504040204" pitchFamily="50" charset="-128"/>
                <a:cs typeface="メイリオ" panose="020B0604030504040204" pitchFamily="50" charset="-128"/>
              </a:rPr>
              <a:t>　</a:t>
            </a:r>
            <a:r>
              <a:rPr lang="en-US" altLang="ja-JP" sz="1100" dirty="0">
                <a:solidFill>
                  <a:schemeClr val="tx1">
                    <a:lumMod val="85000"/>
                    <a:lumOff val="15000"/>
                  </a:schemeClr>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100" dirty="0">
                <a:solidFill>
                  <a:schemeClr val="tx1">
                    <a:lumMod val="85000"/>
                    <a:lumOff val="15000"/>
                  </a:schemeClr>
                </a:solidFill>
                <a:latin typeface="メイリオ" panose="020B0604030504040204" pitchFamily="50" charset="-128"/>
                <a:ea typeface="メイリオ" panose="020B0604030504040204" pitchFamily="50" charset="-128"/>
                <a:cs typeface="メイリオ" panose="020B0604030504040204" pitchFamily="50" charset="-128"/>
              </a:rPr>
              <a:t>数値は、絶対値ではなく相対的な比較として用いることを想定しており、相対的な比較の利用のために</a:t>
            </a:r>
            <a:r>
              <a:rPr lang="ja-JP" altLang="en-US" sz="1100" dirty="0" smtClean="0">
                <a:solidFill>
                  <a:schemeClr val="tx1">
                    <a:lumMod val="85000"/>
                    <a:lumOff val="15000"/>
                  </a:schemeClr>
                </a:solidFill>
                <a:latin typeface="メイリオ" panose="020B0604030504040204" pitchFamily="50" charset="-128"/>
                <a:ea typeface="メイリオ" panose="020B0604030504040204" pitchFamily="50" charset="-128"/>
                <a:cs typeface="メイリオ" panose="020B0604030504040204" pitchFamily="50" charset="-128"/>
              </a:rPr>
              <a:t>作成。</a:t>
            </a:r>
            <a:r>
              <a:rPr lang="en-US" altLang="ja-JP" sz="1100" dirty="0" smtClean="0">
                <a:solidFill>
                  <a:schemeClr val="tx1">
                    <a:lumMod val="85000"/>
                    <a:lumOff val="15000"/>
                  </a:schemeClr>
                </a:solidFill>
                <a:latin typeface="メイリオ" panose="020B0604030504040204" pitchFamily="50" charset="-128"/>
                <a:ea typeface="メイリオ" panose="020B0604030504040204" pitchFamily="50" charset="-128"/>
                <a:cs typeface="メイリオ" panose="020B0604030504040204" pitchFamily="50" charset="-128"/>
              </a:rPr>
              <a:t/>
            </a:r>
            <a:br>
              <a:rPr lang="en-US" altLang="ja-JP" sz="1100" dirty="0" smtClean="0">
                <a:solidFill>
                  <a:schemeClr val="tx1">
                    <a:lumMod val="85000"/>
                    <a:lumOff val="15000"/>
                  </a:schemeClr>
                </a:solidFill>
                <a:latin typeface="メイリオ" panose="020B0604030504040204" pitchFamily="50" charset="-128"/>
                <a:ea typeface="メイリオ" panose="020B0604030504040204" pitchFamily="50" charset="-128"/>
                <a:cs typeface="メイリオ" panose="020B0604030504040204" pitchFamily="50" charset="-128"/>
              </a:rPr>
            </a:br>
            <a:r>
              <a:rPr lang="ja-JP" altLang="en-US" sz="1100" dirty="0" smtClean="0">
                <a:solidFill>
                  <a:schemeClr val="tx1">
                    <a:lumMod val="85000"/>
                    <a:lumOff val="15000"/>
                  </a:schemeClr>
                </a:solidFill>
                <a:latin typeface="メイリオ" panose="020B0604030504040204" pitchFamily="50" charset="-128"/>
                <a:ea typeface="メイリオ" panose="020B0604030504040204" pitchFamily="50" charset="-128"/>
                <a:cs typeface="メイリオ" panose="020B0604030504040204" pitchFamily="50" charset="-128"/>
              </a:rPr>
              <a:t>　　その</a:t>
            </a:r>
            <a:r>
              <a:rPr lang="ja-JP" altLang="en-US" sz="1100" dirty="0">
                <a:solidFill>
                  <a:schemeClr val="tx1">
                    <a:lumMod val="85000"/>
                    <a:lumOff val="15000"/>
                  </a:schemeClr>
                </a:solidFill>
                <a:latin typeface="メイリオ" panose="020B0604030504040204" pitchFamily="50" charset="-128"/>
                <a:ea typeface="メイリオ" panose="020B0604030504040204" pitchFamily="50" charset="-128"/>
                <a:cs typeface="メイリオ" panose="020B0604030504040204" pitchFamily="50" charset="-128"/>
              </a:rPr>
              <a:t>ため</a:t>
            </a:r>
            <a:r>
              <a:rPr lang="ja-JP" altLang="en-US" sz="1100" dirty="0" smtClean="0">
                <a:solidFill>
                  <a:schemeClr val="tx1">
                    <a:lumMod val="85000"/>
                    <a:lumOff val="15000"/>
                  </a:schemeClr>
                </a:solidFill>
                <a:latin typeface="メイリオ" panose="020B0604030504040204" pitchFamily="50" charset="-128"/>
                <a:ea typeface="メイリオ" panose="020B0604030504040204" pitchFamily="50" charset="-128"/>
                <a:cs typeface="メイリオ" panose="020B0604030504040204" pitchFamily="50" charset="-128"/>
              </a:rPr>
              <a:t>、データの解釈については、相対的な比較のみを考える</a:t>
            </a:r>
            <a:endParaRPr lang="en-US" altLang="ja-JP" sz="1100" dirty="0">
              <a:solidFill>
                <a:schemeClr val="tx1">
                  <a:lumMod val="85000"/>
                  <a:lumOff val="15000"/>
                </a:schemeClr>
              </a:solidFill>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1100" dirty="0">
                <a:solidFill>
                  <a:schemeClr val="tx1">
                    <a:lumMod val="85000"/>
                    <a:lumOff val="15000"/>
                  </a:schemeClr>
                </a:solidFill>
                <a:latin typeface="メイリオ" panose="020B0604030504040204" pitchFamily="50" charset="-128"/>
                <a:ea typeface="メイリオ" panose="020B0604030504040204" pitchFamily="50" charset="-128"/>
                <a:cs typeface="メイリオ" panose="020B0604030504040204" pitchFamily="50" charset="-128"/>
              </a:rPr>
              <a:t>　</a:t>
            </a:r>
            <a:r>
              <a:rPr lang="en-US" altLang="ja-JP" sz="1100" dirty="0">
                <a:solidFill>
                  <a:schemeClr val="tx1">
                    <a:lumMod val="85000"/>
                    <a:lumOff val="15000"/>
                  </a:schemeClr>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100" dirty="0">
                <a:solidFill>
                  <a:schemeClr val="tx1">
                    <a:lumMod val="85000"/>
                    <a:lumOff val="15000"/>
                  </a:schemeClr>
                </a:solidFill>
                <a:latin typeface="メイリオ" panose="020B0604030504040204" pitchFamily="50" charset="-128"/>
                <a:ea typeface="メイリオ" panose="020B0604030504040204" pitchFamily="50" charset="-128"/>
                <a:cs typeface="メイリオ" panose="020B0604030504040204" pitchFamily="50" charset="-128"/>
              </a:rPr>
              <a:t>相対的な順位を考える際の留意点として、産んだ後に引っ越してきた人も数に入っているので、</a:t>
            </a:r>
            <a:r>
              <a:rPr lang="en-US" altLang="ja-JP" sz="1100" dirty="0">
                <a:solidFill>
                  <a:schemeClr val="tx1">
                    <a:lumMod val="85000"/>
                    <a:lumOff val="15000"/>
                  </a:schemeClr>
                </a:solidFill>
                <a:latin typeface="メイリオ" panose="020B0604030504040204" pitchFamily="50" charset="-128"/>
                <a:ea typeface="メイリオ" panose="020B0604030504040204" pitchFamily="50" charset="-128"/>
                <a:cs typeface="メイリオ" panose="020B0604030504040204" pitchFamily="50" charset="-128"/>
              </a:rPr>
              <a:t/>
            </a:r>
            <a:br>
              <a:rPr lang="en-US" altLang="ja-JP" sz="1100" dirty="0">
                <a:solidFill>
                  <a:schemeClr val="tx1">
                    <a:lumMod val="85000"/>
                    <a:lumOff val="15000"/>
                  </a:schemeClr>
                </a:solidFill>
                <a:latin typeface="メイリオ" panose="020B0604030504040204" pitchFamily="50" charset="-128"/>
                <a:ea typeface="メイリオ" panose="020B0604030504040204" pitchFamily="50" charset="-128"/>
                <a:cs typeface="メイリオ" panose="020B0604030504040204" pitchFamily="50" charset="-128"/>
              </a:rPr>
            </a:br>
            <a:r>
              <a:rPr lang="ja-JP" altLang="en-US" sz="1100" dirty="0">
                <a:solidFill>
                  <a:schemeClr val="tx1">
                    <a:lumMod val="85000"/>
                    <a:lumOff val="15000"/>
                  </a:schemeClr>
                </a:solidFill>
                <a:latin typeface="メイリオ" panose="020B0604030504040204" pitchFamily="50" charset="-128"/>
                <a:ea typeface="メイリオ" panose="020B0604030504040204" pitchFamily="50" charset="-128"/>
                <a:cs typeface="メイリオ" panose="020B0604030504040204" pitchFamily="50" charset="-128"/>
              </a:rPr>
              <a:t>　　子育て移住に積極的な自治体は、実際の出生率よりも高い割合が出ると考えられる</a:t>
            </a:r>
            <a:endParaRPr lang="en-US" altLang="ja-JP" sz="1100" dirty="0">
              <a:solidFill>
                <a:schemeClr val="tx1">
                  <a:lumMod val="85000"/>
                  <a:lumOff val="15000"/>
                </a:schemeClr>
              </a:solidFill>
              <a:latin typeface="メイリオ" panose="020B0604030504040204" pitchFamily="50" charset="-128"/>
              <a:ea typeface="メイリオ" panose="020B0604030504040204" pitchFamily="50" charset="-128"/>
              <a:cs typeface="メイリオ" panose="020B0604030504040204" pitchFamily="50" charset="-128"/>
            </a:endParaRPr>
          </a:p>
          <a:p>
            <a:r>
              <a:rPr kumimoji="1" lang="ja-JP" altLang="en-US" sz="1100" dirty="0" smtClean="0">
                <a:solidFill>
                  <a:schemeClr val="tx1">
                    <a:lumMod val="85000"/>
                    <a:lumOff val="15000"/>
                  </a:schemeClr>
                </a:solidFill>
                <a:latin typeface="メイリオ" panose="020B0604030504040204" pitchFamily="50" charset="-128"/>
                <a:ea typeface="メイリオ" panose="020B0604030504040204" pitchFamily="50" charset="-128"/>
                <a:cs typeface="メイリオ" panose="020B0604030504040204" pitchFamily="50" charset="-128"/>
              </a:rPr>
              <a:t>◇その他</a:t>
            </a:r>
            <a:r>
              <a:rPr lang="ja-JP" altLang="en-US" sz="1100" dirty="0" smtClean="0">
                <a:solidFill>
                  <a:schemeClr val="tx1">
                    <a:lumMod val="85000"/>
                    <a:lumOff val="15000"/>
                  </a:schemeClr>
                </a:solidFill>
                <a:latin typeface="メイリオ" panose="020B0604030504040204" pitchFamily="50" charset="-128"/>
                <a:ea typeface="メイリオ" panose="020B0604030504040204" pitchFamily="50" charset="-128"/>
                <a:cs typeface="メイリオ" panose="020B0604030504040204" pitchFamily="50" charset="-128"/>
              </a:rPr>
              <a:t>：</a:t>
            </a:r>
            <a:endParaRPr lang="en-US" altLang="ja-JP" sz="1100" dirty="0" smtClean="0">
              <a:solidFill>
                <a:schemeClr val="tx1">
                  <a:lumMod val="85000"/>
                  <a:lumOff val="15000"/>
                </a:schemeClr>
              </a:solidFill>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1100" dirty="0">
                <a:solidFill>
                  <a:schemeClr val="tx1">
                    <a:lumMod val="85000"/>
                    <a:lumOff val="15000"/>
                  </a:schemeClr>
                </a:solidFill>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1100" dirty="0" smtClean="0">
                <a:solidFill>
                  <a:schemeClr val="tx1">
                    <a:lumMod val="85000"/>
                    <a:lumOff val="15000"/>
                  </a:schemeClr>
                </a:solidFill>
                <a:latin typeface="メイリオ" panose="020B0604030504040204" pitchFamily="50" charset="-128"/>
                <a:ea typeface="メイリオ" panose="020B0604030504040204" pitchFamily="50" charset="-128"/>
                <a:cs typeface="メイリオ" panose="020B0604030504040204" pitchFamily="50" charset="-128"/>
              </a:rPr>
              <a:t>国勢調査から直接データを得られていない市町村については、分析対象から除外した</a:t>
            </a:r>
            <a:endParaRPr kumimoji="1" lang="ja-JP" altLang="en-US" sz="1100" dirty="0">
              <a:solidFill>
                <a:schemeClr val="tx1">
                  <a:lumMod val="85000"/>
                  <a:lumOff val="15000"/>
                </a:schemeClr>
              </a:solidFill>
              <a:latin typeface="メイリオ" panose="020B0604030504040204" pitchFamily="50" charset="-128"/>
              <a:ea typeface="メイリオ" panose="020B0604030504040204" pitchFamily="50" charset="-128"/>
              <a:cs typeface="メイリオ" panose="020B0604030504040204" pitchFamily="50" charset="-128"/>
            </a:endParaRPr>
          </a:p>
        </p:txBody>
      </p:sp>
    </p:spTree>
    <p:extLst>
      <p:ext uri="{BB962C8B-B14F-4D97-AF65-F5344CB8AC3E}">
        <p14:creationId xmlns:p14="http://schemas.microsoft.com/office/powerpoint/2010/main" val="3794286675"/>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図 8"/>
          <p:cNvPicPr>
            <a:picLocks noChangeAspect="1"/>
          </p:cNvPicPr>
          <p:nvPr/>
        </p:nvPicPr>
        <p:blipFill>
          <a:blip r:embed="rId2"/>
          <a:stretch>
            <a:fillRect/>
          </a:stretch>
        </p:blipFill>
        <p:spPr>
          <a:xfrm>
            <a:off x="1099911" y="2124542"/>
            <a:ext cx="6761389" cy="4415501"/>
          </a:xfrm>
          <a:prstGeom prst="rect">
            <a:avLst/>
          </a:prstGeom>
        </p:spPr>
      </p:pic>
      <p:sp>
        <p:nvSpPr>
          <p:cNvPr id="2" name="タイトル 1"/>
          <p:cNvSpPr>
            <a:spLocks noGrp="1"/>
          </p:cNvSpPr>
          <p:nvPr>
            <p:ph type="title"/>
          </p:nvPr>
        </p:nvSpPr>
        <p:spPr/>
        <p:txBody>
          <a:bodyPr/>
          <a:lstStyle/>
          <a:p>
            <a:r>
              <a:rPr kumimoji="1" lang="ja-JP" altLang="en-US" sz="1800" dirty="0" smtClean="0"/>
              <a:t>配偶経験者あたり出生係数</a:t>
            </a:r>
            <a:r>
              <a:rPr kumimoji="1" lang="en-US" altLang="ja-JP" sz="1800" dirty="0" smtClean="0"/>
              <a:t>×</a:t>
            </a:r>
            <a:r>
              <a:rPr kumimoji="1" lang="ja-JP" altLang="en-US" sz="1800" dirty="0" smtClean="0"/>
              <a:t>配偶経験率　</a:t>
            </a:r>
            <a:r>
              <a:rPr lang="en-US" altLang="ja-JP" sz="1800" dirty="0"/>
              <a:t>20-39</a:t>
            </a:r>
            <a:r>
              <a:rPr lang="ja-JP" altLang="en-US" sz="1800" dirty="0" smtClean="0"/>
              <a:t>歳女性</a:t>
            </a:r>
            <a:r>
              <a:rPr lang="ja-JP" altLang="en-US" sz="1800" dirty="0"/>
              <a:t>　全国の市と特別区</a:t>
            </a:r>
            <a:endParaRPr kumimoji="1" lang="ja-JP" altLang="en-US" sz="1800" dirty="0"/>
          </a:p>
        </p:txBody>
      </p:sp>
      <p:sp>
        <p:nvSpPr>
          <p:cNvPr id="3" name="コンテンツ プレースホルダー 2"/>
          <p:cNvSpPr>
            <a:spLocks noGrp="1"/>
          </p:cNvSpPr>
          <p:nvPr>
            <p:ph idx="1"/>
          </p:nvPr>
        </p:nvSpPr>
        <p:spPr/>
        <p:txBody>
          <a:bodyPr/>
          <a:lstStyle/>
          <a:p>
            <a:r>
              <a:rPr kumimoji="1" lang="ja-JP" altLang="en-US" dirty="0" smtClean="0"/>
              <a:t>富山県も氷見市も配偶経験率が全国平均よりも高いですが、氷見市は有配偶者あたり出生係数が全国平均よりも低いです。</a:t>
            </a:r>
            <a:endParaRPr kumimoji="1" lang="en-US" altLang="ja-JP" dirty="0" smtClean="0"/>
          </a:p>
          <a:p>
            <a:pPr lvl="1"/>
            <a:r>
              <a:rPr lang="ja-JP" altLang="en-US" dirty="0"/>
              <a:t>当該散布図は</a:t>
            </a:r>
            <a:r>
              <a:rPr lang="ja-JP" altLang="en-US" dirty="0" smtClean="0"/>
              <a:t>、人口１万人未満の市も、人口数百万人の大都市も同じ</a:t>
            </a:r>
            <a:r>
              <a:rPr lang="ja-JP" altLang="en-US" dirty="0"/>
              <a:t>１単位として作成しています。そのため、全国平均値が全ての点の真ん中に来ません。</a:t>
            </a:r>
          </a:p>
        </p:txBody>
      </p:sp>
      <p:sp>
        <p:nvSpPr>
          <p:cNvPr id="4" name="スライド番号プレースホルダー 3"/>
          <p:cNvSpPr>
            <a:spLocks noGrp="1"/>
          </p:cNvSpPr>
          <p:nvPr>
            <p:ph type="sldNum" sz="quarter" idx="12"/>
          </p:nvPr>
        </p:nvSpPr>
        <p:spPr/>
        <p:txBody>
          <a:bodyPr/>
          <a:lstStyle/>
          <a:p>
            <a:fld id="{32561E9F-1250-4501-B953-B78836680886}" type="slidenum">
              <a:rPr lang="ja-JP" altLang="en-US" smtClean="0"/>
              <a:pPr/>
              <a:t>27</a:t>
            </a:fld>
            <a:endParaRPr lang="ja-JP" altLang="en-US" dirty="0"/>
          </a:p>
        </p:txBody>
      </p:sp>
      <p:sp>
        <p:nvSpPr>
          <p:cNvPr id="7" name="正方形/長方形 6"/>
          <p:cNvSpPr/>
          <p:nvPr/>
        </p:nvSpPr>
        <p:spPr>
          <a:xfrm>
            <a:off x="1025181" y="2451100"/>
            <a:ext cx="371819" cy="41878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テキスト ボックス 7"/>
          <p:cNvSpPr txBox="1"/>
          <p:nvPr/>
        </p:nvSpPr>
        <p:spPr>
          <a:xfrm>
            <a:off x="1471730" y="6007100"/>
            <a:ext cx="2749471" cy="215444"/>
          </a:xfrm>
          <a:prstGeom prst="rect">
            <a:avLst/>
          </a:prstGeom>
          <a:noFill/>
        </p:spPr>
        <p:txBody>
          <a:bodyPr wrap="none" rtlCol="0">
            <a:spAutoFit/>
          </a:bodyPr>
          <a:lstStyle/>
          <a:p>
            <a:r>
              <a:rPr kumimoji="1" lang="en-US" altLang="ja-JP" sz="800" dirty="0" smtClean="0">
                <a:latin typeface="メイリオ" panose="020B0604030504040204" pitchFamily="50" charset="-128"/>
                <a:ea typeface="メイリオ" panose="020B0604030504040204" pitchFamily="50" charset="-128"/>
                <a:cs typeface="メイリオ" panose="020B0604030504040204" pitchFamily="50" charset="-128"/>
              </a:rPr>
              <a:t>※</a:t>
            </a:r>
            <a:r>
              <a:rPr kumimoji="1" lang="ja-JP" altLang="en-US" sz="800" dirty="0" smtClean="0">
                <a:latin typeface="メイリオ" panose="020B0604030504040204" pitchFamily="50" charset="-128"/>
                <a:ea typeface="メイリオ" panose="020B0604030504040204" pitchFamily="50" charset="-128"/>
                <a:cs typeface="メイリオ" panose="020B0604030504040204" pitchFamily="50" charset="-128"/>
              </a:rPr>
              <a:t>縦軸の絶対値は意味をなさないので非表示としている</a:t>
            </a:r>
            <a:endParaRPr kumimoji="1" lang="ja-JP" altLang="en-US" sz="800" dirty="0">
              <a:latin typeface="メイリオ" panose="020B0604030504040204" pitchFamily="50" charset="-128"/>
              <a:ea typeface="メイリオ" panose="020B0604030504040204" pitchFamily="50" charset="-128"/>
              <a:cs typeface="メイリオ" panose="020B0604030504040204" pitchFamily="50" charset="-128"/>
            </a:endParaRPr>
          </a:p>
        </p:txBody>
      </p:sp>
    </p:spTree>
    <p:extLst>
      <p:ext uri="{BB962C8B-B14F-4D97-AF65-F5344CB8AC3E}">
        <p14:creationId xmlns:p14="http://schemas.microsoft.com/office/powerpoint/2010/main" val="2625106974"/>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z="2000" dirty="0" smtClean="0"/>
              <a:t>有配偶経験者あたり出生係数</a:t>
            </a:r>
            <a:r>
              <a:rPr kumimoji="1" lang="en-US" altLang="ja-JP" sz="2000" dirty="0" smtClean="0"/>
              <a:t>×</a:t>
            </a:r>
            <a:r>
              <a:rPr kumimoji="1" lang="ja-JP" altLang="en-US" sz="2000" dirty="0" smtClean="0"/>
              <a:t>配偶経験率　</a:t>
            </a:r>
            <a:r>
              <a:rPr lang="en-US" altLang="ja-JP" sz="2000" dirty="0"/>
              <a:t>20-39</a:t>
            </a:r>
            <a:r>
              <a:rPr lang="ja-JP" altLang="en-US" sz="2000" dirty="0" smtClean="0"/>
              <a:t>歳女性</a:t>
            </a:r>
            <a:r>
              <a:rPr lang="ja-JP" altLang="en-US" sz="2000" dirty="0"/>
              <a:t>　</a:t>
            </a:r>
            <a:r>
              <a:rPr lang="ja-JP" altLang="en-US" sz="2000" dirty="0" smtClean="0"/>
              <a:t>北陸の各市</a:t>
            </a:r>
            <a:endParaRPr kumimoji="1" lang="ja-JP" altLang="en-US" sz="2000" dirty="0"/>
          </a:p>
        </p:txBody>
      </p:sp>
      <p:sp>
        <p:nvSpPr>
          <p:cNvPr id="3" name="コンテンツ プレースホルダー 2"/>
          <p:cNvSpPr>
            <a:spLocks noGrp="1"/>
          </p:cNvSpPr>
          <p:nvPr>
            <p:ph idx="1"/>
          </p:nvPr>
        </p:nvSpPr>
        <p:spPr>
          <a:xfrm>
            <a:off x="0" y="1105634"/>
            <a:ext cx="9144000" cy="1056995"/>
          </a:xfrm>
        </p:spPr>
        <p:txBody>
          <a:bodyPr/>
          <a:lstStyle/>
          <a:p>
            <a:r>
              <a:rPr kumimoji="1" lang="ja-JP" altLang="en-US" dirty="0" smtClean="0"/>
              <a:t>北陸地域の各市は全国平均よりも「結婚をする」傾向にあります。氷見市は、北陸各市の中で結婚した人が最も子どもを産まない可能性が高いです。</a:t>
            </a:r>
            <a:endParaRPr kumimoji="1" lang="ja-JP" altLang="en-US" dirty="0"/>
          </a:p>
        </p:txBody>
      </p:sp>
      <p:sp>
        <p:nvSpPr>
          <p:cNvPr id="4" name="スライド番号プレースホルダー 3"/>
          <p:cNvSpPr>
            <a:spLocks noGrp="1"/>
          </p:cNvSpPr>
          <p:nvPr>
            <p:ph type="sldNum" sz="quarter" idx="12"/>
          </p:nvPr>
        </p:nvSpPr>
        <p:spPr/>
        <p:txBody>
          <a:bodyPr/>
          <a:lstStyle/>
          <a:p>
            <a:fld id="{32561E9F-1250-4501-B953-B78836680886}" type="slidenum">
              <a:rPr lang="ja-JP" altLang="en-US" smtClean="0"/>
              <a:pPr/>
              <a:t>28</a:t>
            </a:fld>
            <a:endParaRPr lang="ja-JP" altLang="en-US" dirty="0"/>
          </a:p>
        </p:txBody>
      </p:sp>
      <p:pic>
        <p:nvPicPr>
          <p:cNvPr id="5" name="図 4"/>
          <p:cNvPicPr>
            <a:picLocks noChangeAspect="1"/>
          </p:cNvPicPr>
          <p:nvPr/>
        </p:nvPicPr>
        <p:blipFill>
          <a:blip r:embed="rId2"/>
          <a:stretch>
            <a:fillRect/>
          </a:stretch>
        </p:blipFill>
        <p:spPr>
          <a:xfrm>
            <a:off x="624116" y="1702552"/>
            <a:ext cx="7619999" cy="4979190"/>
          </a:xfrm>
          <a:prstGeom prst="rect">
            <a:avLst/>
          </a:prstGeom>
        </p:spPr>
      </p:pic>
      <p:sp>
        <p:nvSpPr>
          <p:cNvPr id="8" name="角丸四角形 7"/>
          <p:cNvSpPr/>
          <p:nvPr/>
        </p:nvSpPr>
        <p:spPr>
          <a:xfrm>
            <a:off x="2197099" y="4130085"/>
            <a:ext cx="462645" cy="391115"/>
          </a:xfrm>
          <a:prstGeom prst="roundRect">
            <a:avLst/>
          </a:prstGeom>
          <a:noFill/>
          <a:ln>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四角形吹き出し 8"/>
          <p:cNvSpPr/>
          <p:nvPr/>
        </p:nvSpPr>
        <p:spPr>
          <a:xfrm>
            <a:off x="1208315" y="4765281"/>
            <a:ext cx="1451429" cy="836189"/>
          </a:xfrm>
          <a:prstGeom prst="wedgeRectCallout">
            <a:avLst>
              <a:gd name="adj1" fmla="val 29579"/>
              <a:gd name="adj2" fmla="val -76461"/>
            </a:avLst>
          </a:prstGeom>
          <a:noFill/>
          <a:ln>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000" dirty="0">
                <a:solidFill>
                  <a:sysClr val="windowText" lastClr="000000"/>
                </a:solidFill>
                <a:latin typeface="メイリオ" panose="020B0604030504040204" pitchFamily="50" charset="-128"/>
                <a:ea typeface="メイリオ" panose="020B0604030504040204" pitchFamily="50" charset="-128"/>
                <a:cs typeface="メイリオ" panose="020B0604030504040204" pitchFamily="50" charset="-128"/>
              </a:rPr>
              <a:t>北陸</a:t>
            </a:r>
            <a:r>
              <a:rPr lang="ja-JP" altLang="en-US" sz="1000" dirty="0" smtClean="0">
                <a:solidFill>
                  <a:sysClr val="windowText" lastClr="000000"/>
                </a:solidFill>
                <a:latin typeface="メイリオ" panose="020B0604030504040204" pitchFamily="50" charset="-128"/>
                <a:ea typeface="メイリオ" panose="020B0604030504040204" pitchFamily="50" charset="-128"/>
                <a:cs typeface="メイリオ" panose="020B0604030504040204" pitchFamily="50" charset="-128"/>
              </a:rPr>
              <a:t>の各市は全国平均よりも配偶経験率が高い（＝未婚率が低い）です。</a:t>
            </a:r>
            <a:endParaRPr lang="ja-JP" altLang="en-US" sz="1000" dirty="0">
              <a:solidFill>
                <a:sysClr val="windowText" lastClr="000000"/>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0" name="角丸四角形 9"/>
          <p:cNvSpPr/>
          <p:nvPr/>
        </p:nvSpPr>
        <p:spPr>
          <a:xfrm>
            <a:off x="3276599" y="5678817"/>
            <a:ext cx="647701" cy="391115"/>
          </a:xfrm>
          <a:prstGeom prst="roundRect">
            <a:avLst/>
          </a:prstGeom>
          <a:noFill/>
          <a:ln>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 name="四角形吹き出し 10"/>
          <p:cNvSpPr/>
          <p:nvPr/>
        </p:nvSpPr>
        <p:spPr>
          <a:xfrm>
            <a:off x="4434115" y="5456279"/>
            <a:ext cx="1451429" cy="836189"/>
          </a:xfrm>
          <a:prstGeom prst="wedgeRectCallout">
            <a:avLst>
              <a:gd name="adj1" fmla="val -78046"/>
              <a:gd name="adj2" fmla="val -14190"/>
            </a:avLst>
          </a:prstGeom>
          <a:noFill/>
          <a:ln>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000" dirty="0" smtClean="0">
                <a:solidFill>
                  <a:sysClr val="windowText" lastClr="000000"/>
                </a:solidFill>
                <a:latin typeface="メイリオ" panose="020B0604030504040204" pitchFamily="50" charset="-128"/>
                <a:ea typeface="メイリオ" panose="020B0604030504040204" pitchFamily="50" charset="-128"/>
                <a:cs typeface="メイリオ" panose="020B0604030504040204" pitchFamily="50" charset="-128"/>
              </a:rPr>
              <a:t>結婚している人あたりの出生率は、北陸各市の中で氷見市が最低です。</a:t>
            </a:r>
            <a:endParaRPr lang="ja-JP" altLang="en-US" sz="1000" dirty="0">
              <a:solidFill>
                <a:sysClr val="windowText" lastClr="000000"/>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2" name="テキスト ボックス 11"/>
          <p:cNvSpPr txBox="1"/>
          <p:nvPr/>
        </p:nvSpPr>
        <p:spPr>
          <a:xfrm>
            <a:off x="624116" y="6588338"/>
            <a:ext cx="2749471" cy="215444"/>
          </a:xfrm>
          <a:prstGeom prst="rect">
            <a:avLst/>
          </a:prstGeom>
          <a:noFill/>
        </p:spPr>
        <p:txBody>
          <a:bodyPr wrap="none" rtlCol="0">
            <a:spAutoFit/>
          </a:bodyPr>
          <a:lstStyle/>
          <a:p>
            <a:r>
              <a:rPr kumimoji="1" lang="en-US" altLang="ja-JP" sz="800" dirty="0" smtClean="0">
                <a:latin typeface="メイリオ" panose="020B0604030504040204" pitchFamily="50" charset="-128"/>
                <a:ea typeface="メイリオ" panose="020B0604030504040204" pitchFamily="50" charset="-128"/>
                <a:cs typeface="メイリオ" panose="020B0604030504040204" pitchFamily="50" charset="-128"/>
              </a:rPr>
              <a:t>※</a:t>
            </a:r>
            <a:r>
              <a:rPr kumimoji="1" lang="ja-JP" altLang="en-US" sz="800" dirty="0" smtClean="0">
                <a:latin typeface="メイリオ" panose="020B0604030504040204" pitchFamily="50" charset="-128"/>
                <a:ea typeface="メイリオ" panose="020B0604030504040204" pitchFamily="50" charset="-128"/>
                <a:cs typeface="メイリオ" panose="020B0604030504040204" pitchFamily="50" charset="-128"/>
              </a:rPr>
              <a:t>縦軸の絶対値は意味をなさないので非表示としている</a:t>
            </a:r>
            <a:endParaRPr kumimoji="1" lang="ja-JP" altLang="en-US" sz="800"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3" name="正方形/長方形 12"/>
          <p:cNvSpPr/>
          <p:nvPr/>
        </p:nvSpPr>
        <p:spPr>
          <a:xfrm>
            <a:off x="624116" y="2066925"/>
            <a:ext cx="371819" cy="439937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85912889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smtClean="0"/>
              <a:t>本資料を総合戦略の見直しに活かす方向性</a:t>
            </a:r>
            <a:endParaRPr kumimoji="1" lang="ja-JP" altLang="en-US" dirty="0"/>
          </a:p>
        </p:txBody>
      </p:sp>
      <p:sp>
        <p:nvSpPr>
          <p:cNvPr id="3" name="コンテンツ プレースホルダー 2"/>
          <p:cNvSpPr>
            <a:spLocks noGrp="1"/>
          </p:cNvSpPr>
          <p:nvPr>
            <p:ph idx="1"/>
          </p:nvPr>
        </p:nvSpPr>
        <p:spPr>
          <a:xfrm>
            <a:off x="0" y="1105634"/>
            <a:ext cx="9144000" cy="5752366"/>
          </a:xfrm>
        </p:spPr>
        <p:txBody>
          <a:bodyPr>
            <a:normAutofit fontScale="70000" lnSpcReduction="20000"/>
          </a:bodyPr>
          <a:lstStyle/>
          <a:p>
            <a:r>
              <a:rPr lang="ja-JP" altLang="en-US" dirty="0" smtClean="0"/>
              <a:t>市内消費拡大等によって現在の商店等の産業を極力維持する。</a:t>
            </a:r>
            <a:endParaRPr lang="en-US" altLang="ja-JP" dirty="0" smtClean="0"/>
          </a:p>
          <a:p>
            <a:r>
              <a:rPr lang="ja-JP" altLang="en-US" dirty="0" smtClean="0"/>
              <a:t>若い人が好んで就きたい仕事をつくる、またはそのような創業を支援する。</a:t>
            </a:r>
            <a:endParaRPr lang="en-US" altLang="ja-JP" dirty="0" smtClean="0"/>
          </a:p>
          <a:p>
            <a:pPr lvl="1"/>
            <a:r>
              <a:rPr lang="ja-JP" altLang="en-US" dirty="0" smtClean="0"/>
              <a:t>低単価・低魅力の働き口の増加では問題解決に至らない。中途半端な企業誘致は、労働力不足の観点から人集めに苦労する。</a:t>
            </a:r>
            <a:endParaRPr lang="en-US" altLang="ja-JP" dirty="0" smtClean="0"/>
          </a:p>
          <a:p>
            <a:pPr lvl="1"/>
            <a:r>
              <a:rPr lang="ja-JP" altLang="en-US" dirty="0" smtClean="0"/>
              <a:t>産業</a:t>
            </a:r>
            <a:r>
              <a:rPr lang="ja-JP" altLang="en-US" dirty="0"/>
              <a:t>全体</a:t>
            </a:r>
            <a:r>
              <a:rPr lang="ja-JP" altLang="en-US" dirty="0" smtClean="0"/>
              <a:t>の底上げが必要になる。観光は単価増、氷見産品については新たな販売先の確保とそこでの売上増を行うべきと考えられる。</a:t>
            </a:r>
            <a:endParaRPr lang="en-US" altLang="ja-JP" dirty="0"/>
          </a:p>
          <a:p>
            <a:pPr lvl="1"/>
            <a:r>
              <a:rPr lang="ja-JP" altLang="en-US" dirty="0" smtClean="0"/>
              <a:t>域内消費拡大によって、産業の底支えを行う必要がある。短期的にはキャンペーンの実施、中長期的には強い産業を育成する必要がある。</a:t>
            </a:r>
            <a:endParaRPr lang="en-US" altLang="ja-JP" dirty="0" smtClean="0"/>
          </a:p>
          <a:p>
            <a:r>
              <a:rPr kumimoji="1" lang="ja-JP" altLang="en-US" dirty="0" smtClean="0"/>
              <a:t>結婚したての夫婦が出て行かないまちをつくる。</a:t>
            </a:r>
            <a:endParaRPr kumimoji="1" lang="en-US" altLang="ja-JP" dirty="0" smtClean="0"/>
          </a:p>
          <a:p>
            <a:pPr lvl="1"/>
            <a:r>
              <a:rPr lang="ja-JP" altLang="en-US" dirty="0" smtClean="0"/>
              <a:t>上記記載の通り、仕事が市外にあると出るきっかけとなってしまう。</a:t>
            </a:r>
            <a:endParaRPr lang="en-US" altLang="ja-JP" dirty="0" smtClean="0"/>
          </a:p>
          <a:p>
            <a:pPr lvl="1"/>
            <a:r>
              <a:rPr kumimoji="1" lang="ja-JP" altLang="en-US" dirty="0"/>
              <a:t>子育て</a:t>
            </a:r>
            <a:r>
              <a:rPr kumimoji="1" lang="ja-JP" altLang="en-US" dirty="0" smtClean="0"/>
              <a:t>の不安（教育を含む）を取り除く必要がある。</a:t>
            </a:r>
            <a:endParaRPr kumimoji="1" lang="en-US" altLang="ja-JP" dirty="0" smtClean="0"/>
          </a:p>
          <a:p>
            <a:r>
              <a:rPr kumimoji="1" lang="ja-JP" altLang="en-US" dirty="0" smtClean="0"/>
              <a:t>氷見市出身者が戻ってくる</a:t>
            </a:r>
            <a:r>
              <a:rPr kumimoji="1" lang="en-US" altLang="ja-JP" dirty="0" smtClean="0"/>
              <a:t>U</a:t>
            </a:r>
            <a:r>
              <a:rPr kumimoji="1" lang="ja-JP" altLang="en-US" dirty="0" smtClean="0"/>
              <a:t>ターンのきっかけをつくる。</a:t>
            </a:r>
            <a:endParaRPr kumimoji="1" lang="en-US" altLang="ja-JP" dirty="0" smtClean="0"/>
          </a:p>
          <a:p>
            <a:pPr lvl="1"/>
            <a:r>
              <a:rPr lang="ja-JP" altLang="en-US" dirty="0" smtClean="0"/>
              <a:t>就職要因で出ていく人が多いので、上記記載の通り仕事</a:t>
            </a:r>
            <a:r>
              <a:rPr lang="ja-JP" altLang="en-US" dirty="0"/>
              <a:t>が</a:t>
            </a:r>
            <a:r>
              <a:rPr lang="ja-JP" altLang="en-US" dirty="0" smtClean="0"/>
              <a:t>必要となる。</a:t>
            </a:r>
            <a:endParaRPr lang="en-US" altLang="ja-JP" dirty="0" smtClean="0"/>
          </a:p>
          <a:p>
            <a:pPr lvl="1"/>
            <a:r>
              <a:rPr lang="ja-JP" altLang="en-US" dirty="0"/>
              <a:t>何らか</a:t>
            </a:r>
            <a:r>
              <a:rPr lang="ja-JP" altLang="en-US" dirty="0" smtClean="0"/>
              <a:t>の</a:t>
            </a:r>
            <a:r>
              <a:rPr lang="ja-JP" altLang="en-US" dirty="0"/>
              <a:t>きっかけ</a:t>
            </a:r>
            <a:r>
              <a:rPr lang="ja-JP" altLang="en-US" dirty="0" smtClean="0"/>
              <a:t>をつくる必要があり、そのためにもぶり奨学プログラムを推進する。</a:t>
            </a:r>
            <a:endParaRPr lang="en-US" altLang="ja-JP" dirty="0" smtClean="0"/>
          </a:p>
          <a:p>
            <a:r>
              <a:rPr kumimoji="1" lang="ja-JP" altLang="en-US" dirty="0" smtClean="0"/>
              <a:t>氷見市出身者以外の人を呼び込む。</a:t>
            </a:r>
            <a:endParaRPr kumimoji="1" lang="en-US" altLang="ja-JP" dirty="0" smtClean="0"/>
          </a:p>
          <a:p>
            <a:pPr lvl="1"/>
            <a:r>
              <a:rPr lang="ja-JP" altLang="en-US" dirty="0" smtClean="0"/>
              <a:t>現状</a:t>
            </a:r>
            <a:r>
              <a:rPr lang="ja-JP" altLang="en-US" dirty="0"/>
              <a:t>で</a:t>
            </a:r>
            <a:r>
              <a:rPr lang="ja-JP" altLang="en-US" dirty="0" smtClean="0"/>
              <a:t>は子育て、教育、ライフスタイルの移住はほとんどない。これらの魅力を構築する必要がある。</a:t>
            </a:r>
            <a:endParaRPr lang="en-US" altLang="ja-JP" dirty="0" smtClean="0"/>
          </a:p>
          <a:p>
            <a:pPr lvl="1"/>
            <a:r>
              <a:rPr lang="ja-JP" altLang="en-US" dirty="0" smtClean="0"/>
              <a:t>その一歩として魅力ある空き家を増やす必要が急務。中心市街地以外は持ち家率が非常に高く、外から移住してくる人に供するための住宅が少ないと考えられる。空き家の発掘を行う必要がある（早期の空き家活用は危険老朽空き家対策にもつながる）。</a:t>
            </a:r>
            <a:endParaRPr lang="en-US" altLang="ja-JP" dirty="0" smtClean="0"/>
          </a:p>
          <a:p>
            <a:pPr lvl="1"/>
            <a:r>
              <a:rPr kumimoji="1" lang="ja-JP" altLang="en-US" dirty="0" smtClean="0"/>
              <a:t>海外からの人を受け入れる土壌をつくる。まずは観光面から着手する。</a:t>
            </a:r>
            <a:endParaRPr kumimoji="1" lang="en-US" altLang="ja-JP" dirty="0" smtClean="0"/>
          </a:p>
          <a:p>
            <a:r>
              <a:rPr kumimoji="1" lang="ja-JP" altLang="en-US" dirty="0" smtClean="0"/>
              <a:t>子どもを産みたくなる状態をつくる。</a:t>
            </a:r>
            <a:endParaRPr kumimoji="1" lang="en-US" altLang="ja-JP" dirty="0" smtClean="0"/>
          </a:p>
          <a:p>
            <a:pPr lvl="1"/>
            <a:r>
              <a:rPr kumimoji="1" lang="ja-JP" altLang="en-US" dirty="0" smtClean="0"/>
              <a:t>経済的余裕が必要であり、市内に高賃金の仕事を増やす必要がある。また、市外に仕事へ出て行くと、通勤時間分だけ家事参加時間が減る可能性がある。</a:t>
            </a:r>
            <a:endParaRPr kumimoji="1" lang="en-US" altLang="ja-JP" dirty="0" smtClean="0"/>
          </a:p>
          <a:p>
            <a:pPr lvl="1"/>
            <a:r>
              <a:rPr kumimoji="1" lang="ja-JP" altLang="en-US" dirty="0" smtClean="0"/>
              <a:t>子育てについて、金銭的負担、物理的負担、精神的負担の軽減を考える必要がある。金銭的不安をやわらげつつ、子育てを</a:t>
            </a:r>
            <a:r>
              <a:rPr lang="ja-JP" altLang="en-US" dirty="0"/>
              <a:t>周囲</a:t>
            </a:r>
            <a:r>
              <a:rPr lang="ja-JP" altLang="en-US" dirty="0" smtClean="0"/>
              <a:t>や</a:t>
            </a:r>
            <a:r>
              <a:rPr lang="ja-JP" altLang="en-US" dirty="0"/>
              <a:t>行政</a:t>
            </a:r>
            <a:r>
              <a:rPr lang="ja-JP" altLang="en-US" dirty="0" smtClean="0"/>
              <a:t>が手伝い、子どもと</a:t>
            </a:r>
            <a:r>
              <a:rPr kumimoji="1" lang="ja-JP" altLang="en-US" dirty="0" smtClean="0"/>
              <a:t>楽しめる環境をつくる必要がある。教育の魅力についても考える必要がある。</a:t>
            </a:r>
            <a:endParaRPr kumimoji="1" lang="en-US" altLang="ja-JP" dirty="0" smtClean="0"/>
          </a:p>
          <a:p>
            <a:pPr lvl="1"/>
            <a:r>
              <a:rPr lang="ja-JP" altLang="en-US" dirty="0" smtClean="0"/>
              <a:t>一人目を産んだ時に楽しめる子育ての環境を構築する必要がある。病児保育や夫の育児参加等。</a:t>
            </a:r>
            <a:endParaRPr lang="en-US" altLang="ja-JP" dirty="0" smtClean="0"/>
          </a:p>
          <a:p>
            <a:r>
              <a:rPr lang="en-US" altLang="ja-JP" dirty="0" smtClean="0"/>
              <a:t>21</a:t>
            </a:r>
            <a:r>
              <a:rPr lang="ja-JP" altLang="en-US" dirty="0" smtClean="0"/>
              <a:t>地区別にこの先どうしていきたいのかの方策を考える。</a:t>
            </a:r>
            <a:endParaRPr lang="en-US" altLang="ja-JP" dirty="0" smtClean="0"/>
          </a:p>
          <a:p>
            <a:pPr lvl="1"/>
            <a:r>
              <a:rPr lang="ja-JP" altLang="en-US" dirty="0" smtClean="0"/>
              <a:t>場合によってはゆるやかな縮小を認めることも視野に入れるべき。ただし、あくまでも住民の方々の意思であり、そのための討議の時間を設ける</a:t>
            </a:r>
            <a:r>
              <a:rPr lang="ja-JP" altLang="en-US" dirty="0"/>
              <a:t>必要</a:t>
            </a:r>
            <a:r>
              <a:rPr lang="ja-JP" altLang="en-US" dirty="0" smtClean="0"/>
              <a:t>がある。現状認識の共有と財政的な制限の話をセットで行う必要がある。</a:t>
            </a:r>
            <a:endParaRPr lang="en-US" altLang="ja-JP" dirty="0" smtClean="0"/>
          </a:p>
          <a:p>
            <a:pPr lvl="1"/>
            <a:r>
              <a:rPr lang="ja-JP" altLang="en-US" dirty="0" smtClean="0"/>
              <a:t>行政支援に頼らない新たな方法を模索</a:t>
            </a:r>
            <a:r>
              <a:rPr lang="ja-JP" altLang="en-US" dirty="0"/>
              <a:t>する</a:t>
            </a:r>
            <a:r>
              <a:rPr lang="ja-JP" altLang="en-US" dirty="0" smtClean="0"/>
              <a:t>。地域住民の地域活動参画度合いを増やすと同時に、地域</a:t>
            </a:r>
            <a:r>
              <a:rPr lang="ja-JP" altLang="en-US" dirty="0"/>
              <a:t>課題解決</a:t>
            </a:r>
            <a:r>
              <a:rPr lang="en-US" altLang="ja-JP" dirty="0"/>
              <a:t>×</a:t>
            </a:r>
            <a:r>
              <a:rPr lang="ja-JP" altLang="en-US" dirty="0"/>
              <a:t>ビジネスの視点を考える</a:t>
            </a:r>
            <a:r>
              <a:rPr lang="ja-JP" altLang="en-US" dirty="0" smtClean="0"/>
              <a:t>。</a:t>
            </a:r>
            <a:r>
              <a:rPr kumimoji="1" lang="ja-JP" altLang="en-US" dirty="0" smtClean="0"/>
              <a:t>この取組は創業支援にもなる</a:t>
            </a:r>
            <a:endParaRPr kumimoji="1" lang="ja-JP" altLang="en-US" dirty="0"/>
          </a:p>
        </p:txBody>
      </p:sp>
      <p:sp>
        <p:nvSpPr>
          <p:cNvPr id="4" name="スライド番号プレースホルダー 3"/>
          <p:cNvSpPr>
            <a:spLocks noGrp="1"/>
          </p:cNvSpPr>
          <p:nvPr>
            <p:ph type="sldNum" sz="quarter" idx="12"/>
          </p:nvPr>
        </p:nvSpPr>
        <p:spPr/>
        <p:txBody>
          <a:bodyPr/>
          <a:lstStyle/>
          <a:p>
            <a:fld id="{32561E9F-1250-4501-B953-B78836680886}" type="slidenum">
              <a:rPr lang="ja-JP" altLang="en-US" smtClean="0"/>
              <a:pPr/>
              <a:t>2</a:t>
            </a:fld>
            <a:endParaRPr lang="ja-JP" altLang="en-US" dirty="0"/>
          </a:p>
        </p:txBody>
      </p:sp>
    </p:spTree>
    <p:extLst>
      <p:ext uri="{BB962C8B-B14F-4D97-AF65-F5344CB8AC3E}">
        <p14:creationId xmlns:p14="http://schemas.microsoft.com/office/powerpoint/2010/main" val="159859690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z="1800" dirty="0" smtClean="0"/>
              <a:t>有配偶経験者あたり出生係数</a:t>
            </a:r>
            <a:r>
              <a:rPr kumimoji="1" lang="en-US" altLang="ja-JP" sz="1800" dirty="0" smtClean="0"/>
              <a:t>×</a:t>
            </a:r>
            <a:r>
              <a:rPr kumimoji="1" lang="ja-JP" altLang="en-US" sz="1800" dirty="0" smtClean="0"/>
              <a:t>配偶経験率　</a:t>
            </a:r>
            <a:r>
              <a:rPr lang="en-US" altLang="ja-JP" sz="1800" dirty="0"/>
              <a:t>20-39</a:t>
            </a:r>
            <a:r>
              <a:rPr lang="ja-JP" altLang="en-US" sz="1800" dirty="0" smtClean="0"/>
              <a:t>歳女性</a:t>
            </a:r>
            <a:r>
              <a:rPr lang="ja-JP" altLang="en-US" sz="1800" dirty="0"/>
              <a:t>　</a:t>
            </a:r>
            <a:r>
              <a:rPr lang="ja-JP" altLang="en-US" sz="1800" dirty="0" smtClean="0"/>
              <a:t>県内の各市町村</a:t>
            </a:r>
            <a:endParaRPr kumimoji="1" lang="ja-JP" altLang="en-US" sz="1800" dirty="0"/>
          </a:p>
        </p:txBody>
      </p:sp>
      <p:sp>
        <p:nvSpPr>
          <p:cNvPr id="3" name="コンテンツ プレースホルダー 2"/>
          <p:cNvSpPr>
            <a:spLocks noGrp="1"/>
          </p:cNvSpPr>
          <p:nvPr>
            <p:ph idx="1"/>
          </p:nvPr>
        </p:nvSpPr>
        <p:spPr>
          <a:xfrm>
            <a:off x="0" y="1105634"/>
            <a:ext cx="9144000" cy="1056995"/>
          </a:xfrm>
        </p:spPr>
        <p:txBody>
          <a:bodyPr/>
          <a:lstStyle/>
          <a:p>
            <a:r>
              <a:rPr lang="ja-JP" altLang="en-US" dirty="0" smtClean="0"/>
              <a:t>氷見市と入善町は、県内の各市町村の</a:t>
            </a:r>
            <a:r>
              <a:rPr lang="ja-JP" altLang="en-US" dirty="0"/>
              <a:t>中で結婚した人</a:t>
            </a:r>
            <a:r>
              <a:rPr lang="ja-JP" altLang="en-US" dirty="0" smtClean="0"/>
              <a:t>が子どもを</a:t>
            </a:r>
            <a:r>
              <a:rPr lang="ja-JP" altLang="en-US" dirty="0"/>
              <a:t>産まない可能性が高いです。</a:t>
            </a:r>
          </a:p>
        </p:txBody>
      </p:sp>
      <p:sp>
        <p:nvSpPr>
          <p:cNvPr id="4" name="スライド番号プレースホルダー 3"/>
          <p:cNvSpPr>
            <a:spLocks noGrp="1"/>
          </p:cNvSpPr>
          <p:nvPr>
            <p:ph type="sldNum" sz="quarter" idx="12"/>
          </p:nvPr>
        </p:nvSpPr>
        <p:spPr/>
        <p:txBody>
          <a:bodyPr/>
          <a:lstStyle/>
          <a:p>
            <a:fld id="{32561E9F-1250-4501-B953-B78836680886}" type="slidenum">
              <a:rPr lang="ja-JP" altLang="en-US" smtClean="0"/>
              <a:pPr/>
              <a:t>29</a:t>
            </a:fld>
            <a:endParaRPr lang="ja-JP" altLang="en-US" dirty="0"/>
          </a:p>
        </p:txBody>
      </p:sp>
      <p:pic>
        <p:nvPicPr>
          <p:cNvPr id="8" name="図 7"/>
          <p:cNvPicPr>
            <a:picLocks noChangeAspect="1"/>
          </p:cNvPicPr>
          <p:nvPr/>
        </p:nvPicPr>
        <p:blipFill>
          <a:blip r:embed="rId2"/>
          <a:stretch>
            <a:fillRect/>
          </a:stretch>
        </p:blipFill>
        <p:spPr>
          <a:xfrm>
            <a:off x="602513" y="1634131"/>
            <a:ext cx="7994448" cy="5223869"/>
          </a:xfrm>
          <a:prstGeom prst="rect">
            <a:avLst/>
          </a:prstGeom>
        </p:spPr>
      </p:pic>
      <p:sp>
        <p:nvSpPr>
          <p:cNvPr id="9" name="正方形/長方形 8"/>
          <p:cNvSpPr/>
          <p:nvPr/>
        </p:nvSpPr>
        <p:spPr>
          <a:xfrm>
            <a:off x="624116" y="1944915"/>
            <a:ext cx="371819" cy="464638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テキスト ボックス 9"/>
          <p:cNvSpPr txBox="1"/>
          <p:nvPr/>
        </p:nvSpPr>
        <p:spPr>
          <a:xfrm>
            <a:off x="1017538" y="6360616"/>
            <a:ext cx="2749471" cy="215444"/>
          </a:xfrm>
          <a:prstGeom prst="rect">
            <a:avLst/>
          </a:prstGeom>
          <a:noFill/>
        </p:spPr>
        <p:txBody>
          <a:bodyPr wrap="none" rtlCol="0">
            <a:spAutoFit/>
          </a:bodyPr>
          <a:lstStyle/>
          <a:p>
            <a:r>
              <a:rPr kumimoji="1" lang="en-US" altLang="ja-JP" sz="800" dirty="0" smtClean="0">
                <a:latin typeface="メイリオ" panose="020B0604030504040204" pitchFamily="50" charset="-128"/>
                <a:ea typeface="メイリオ" panose="020B0604030504040204" pitchFamily="50" charset="-128"/>
                <a:cs typeface="メイリオ" panose="020B0604030504040204" pitchFamily="50" charset="-128"/>
              </a:rPr>
              <a:t>※</a:t>
            </a:r>
            <a:r>
              <a:rPr kumimoji="1" lang="ja-JP" altLang="en-US" sz="800" dirty="0" smtClean="0">
                <a:latin typeface="メイリオ" panose="020B0604030504040204" pitchFamily="50" charset="-128"/>
                <a:ea typeface="メイリオ" panose="020B0604030504040204" pitchFamily="50" charset="-128"/>
                <a:cs typeface="メイリオ" panose="020B0604030504040204" pitchFamily="50" charset="-128"/>
              </a:rPr>
              <a:t>縦軸の絶対値は意味をなさないので非表示としている</a:t>
            </a:r>
            <a:endParaRPr kumimoji="1" lang="ja-JP" altLang="en-US" sz="800" dirty="0">
              <a:latin typeface="メイリオ" panose="020B0604030504040204" pitchFamily="50" charset="-128"/>
              <a:ea typeface="メイリオ" panose="020B0604030504040204" pitchFamily="50" charset="-128"/>
              <a:cs typeface="メイリオ" panose="020B0604030504040204" pitchFamily="50" charset="-128"/>
            </a:endParaRPr>
          </a:p>
        </p:txBody>
      </p:sp>
    </p:spTree>
    <p:extLst>
      <p:ext uri="{BB962C8B-B14F-4D97-AF65-F5344CB8AC3E}">
        <p14:creationId xmlns:p14="http://schemas.microsoft.com/office/powerpoint/2010/main" val="1833781460"/>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0" y="3164783"/>
            <a:ext cx="9144000" cy="633047"/>
          </a:xfrm>
        </p:spPr>
        <p:txBody>
          <a:bodyPr/>
          <a:lstStyle/>
          <a:p>
            <a:r>
              <a:rPr lang="ja-JP" altLang="en-US" sz="1800" dirty="0" smtClean="0"/>
              <a:t>平成</a:t>
            </a:r>
            <a:r>
              <a:rPr lang="en-US" altLang="ja-JP" sz="1800" dirty="0" smtClean="0"/>
              <a:t>27</a:t>
            </a:r>
            <a:r>
              <a:rPr lang="ja-JP" altLang="en-US" sz="1800" dirty="0" smtClean="0"/>
              <a:t>年配偶経験率</a:t>
            </a:r>
            <a:r>
              <a:rPr lang="en-US" altLang="ja-JP" sz="1800" dirty="0" smtClean="0"/>
              <a:t>×</a:t>
            </a:r>
            <a:r>
              <a:rPr lang="ja-JP" altLang="en-US" sz="1800" dirty="0" smtClean="0"/>
              <a:t>配偶経験率の差（平成</a:t>
            </a:r>
            <a:r>
              <a:rPr lang="en-US" altLang="ja-JP" sz="1800" dirty="0" smtClean="0"/>
              <a:t>27</a:t>
            </a:r>
            <a:r>
              <a:rPr lang="ja-JP" altLang="en-US" sz="1800" dirty="0" smtClean="0"/>
              <a:t>年－平成</a:t>
            </a:r>
            <a:r>
              <a:rPr lang="en-US" altLang="ja-JP" sz="1800" dirty="0" smtClean="0"/>
              <a:t>22</a:t>
            </a:r>
            <a:r>
              <a:rPr lang="ja-JP" altLang="en-US" sz="1800" dirty="0" smtClean="0"/>
              <a:t>年）　</a:t>
            </a:r>
            <a:r>
              <a:rPr lang="en-US" altLang="ja-JP" sz="1800" dirty="0" smtClean="0"/>
              <a:t>20-39</a:t>
            </a:r>
            <a:r>
              <a:rPr lang="ja-JP" altLang="en-US" sz="1800" dirty="0" smtClean="0"/>
              <a:t>歳女性</a:t>
            </a:r>
            <a:endParaRPr kumimoji="1" lang="ja-JP" altLang="en-US" sz="1800" dirty="0"/>
          </a:p>
        </p:txBody>
      </p:sp>
      <p:sp>
        <p:nvSpPr>
          <p:cNvPr id="3" name="スライド番号プレースホルダー 2"/>
          <p:cNvSpPr>
            <a:spLocks noGrp="1"/>
          </p:cNvSpPr>
          <p:nvPr>
            <p:ph type="sldNum" sz="quarter" idx="12"/>
          </p:nvPr>
        </p:nvSpPr>
        <p:spPr/>
        <p:txBody>
          <a:bodyPr/>
          <a:lstStyle/>
          <a:p>
            <a:fld id="{32561E9F-1250-4501-B953-B78836680886}" type="slidenum">
              <a:rPr lang="ja-JP" altLang="en-US" smtClean="0"/>
              <a:pPr/>
              <a:t>30</a:t>
            </a:fld>
            <a:endParaRPr lang="ja-JP" altLang="en-US" dirty="0"/>
          </a:p>
        </p:txBody>
      </p:sp>
      <p:sp>
        <p:nvSpPr>
          <p:cNvPr id="4" name="テキスト ボックス 3"/>
          <p:cNvSpPr txBox="1"/>
          <p:nvPr/>
        </p:nvSpPr>
        <p:spPr>
          <a:xfrm>
            <a:off x="623888" y="3858928"/>
            <a:ext cx="8011884" cy="1446550"/>
          </a:xfrm>
          <a:prstGeom prst="rect">
            <a:avLst/>
          </a:prstGeom>
          <a:noFill/>
          <a:ln w="12700">
            <a:solidFill>
              <a:schemeClr val="tx1"/>
            </a:solidFill>
            <a:prstDash val="dash"/>
          </a:ln>
        </p:spPr>
        <p:txBody>
          <a:bodyPr wrap="square" rtlCol="0">
            <a:spAutoFit/>
          </a:bodyPr>
          <a:lstStyle/>
          <a:p>
            <a:r>
              <a:rPr kumimoji="1" lang="ja-JP" altLang="en-US" sz="1100" dirty="0" smtClean="0">
                <a:solidFill>
                  <a:schemeClr val="tx1">
                    <a:lumMod val="85000"/>
                    <a:lumOff val="15000"/>
                  </a:schemeClr>
                </a:solidFill>
                <a:latin typeface="メイリオ" panose="020B0604030504040204" pitchFamily="50" charset="-128"/>
                <a:ea typeface="メイリオ" panose="020B0604030504040204" pitchFamily="50" charset="-128"/>
                <a:cs typeface="メイリオ" panose="020B0604030504040204" pitchFamily="50" charset="-128"/>
              </a:rPr>
              <a:t>◇利用データ：</a:t>
            </a:r>
            <a:r>
              <a:rPr lang="en-US" altLang="ja-JP" sz="1100" dirty="0">
                <a:solidFill>
                  <a:schemeClr val="tx1">
                    <a:lumMod val="85000"/>
                    <a:lumOff val="15000"/>
                  </a:schemeClr>
                </a:solidFill>
                <a:latin typeface="メイリオ" panose="020B0604030504040204" pitchFamily="50" charset="-128"/>
                <a:ea typeface="メイリオ" panose="020B0604030504040204" pitchFamily="50" charset="-128"/>
                <a:cs typeface="メイリオ" panose="020B0604030504040204" pitchFamily="50" charset="-128"/>
              </a:rPr>
              <a:t> H27</a:t>
            </a:r>
            <a:r>
              <a:rPr lang="ja-JP" altLang="en-US" sz="1100" dirty="0">
                <a:solidFill>
                  <a:schemeClr val="tx1">
                    <a:lumMod val="85000"/>
                    <a:lumOff val="15000"/>
                  </a:schemeClr>
                </a:solidFill>
                <a:latin typeface="メイリオ" panose="020B0604030504040204" pitchFamily="50" charset="-128"/>
                <a:ea typeface="メイリオ" panose="020B0604030504040204" pitchFamily="50" charset="-128"/>
                <a:cs typeface="メイリオ" panose="020B0604030504040204" pitchFamily="50" charset="-128"/>
              </a:rPr>
              <a:t>年</a:t>
            </a:r>
            <a:r>
              <a:rPr kumimoji="1" lang="ja-JP" altLang="en-US" sz="1100" dirty="0" smtClean="0">
                <a:solidFill>
                  <a:schemeClr val="tx1">
                    <a:lumMod val="85000"/>
                    <a:lumOff val="15000"/>
                  </a:schemeClr>
                </a:solidFill>
                <a:latin typeface="メイリオ" panose="020B0604030504040204" pitchFamily="50" charset="-128"/>
                <a:ea typeface="メイリオ" panose="020B0604030504040204" pitchFamily="50" charset="-128"/>
                <a:cs typeface="メイリオ" panose="020B0604030504040204" pitchFamily="50" charset="-128"/>
              </a:rPr>
              <a:t>国勢調査、</a:t>
            </a:r>
            <a:r>
              <a:rPr kumimoji="1" lang="en-US" altLang="ja-JP" sz="1100" dirty="0" smtClean="0">
                <a:solidFill>
                  <a:schemeClr val="tx1">
                    <a:lumMod val="85000"/>
                    <a:lumOff val="15000"/>
                  </a:schemeClr>
                </a:solidFill>
                <a:latin typeface="メイリオ" panose="020B0604030504040204" pitchFamily="50" charset="-128"/>
                <a:ea typeface="メイリオ" panose="020B0604030504040204" pitchFamily="50" charset="-128"/>
                <a:cs typeface="メイリオ" panose="020B0604030504040204" pitchFamily="50" charset="-128"/>
              </a:rPr>
              <a:t>H22</a:t>
            </a:r>
            <a:r>
              <a:rPr kumimoji="1" lang="ja-JP" altLang="en-US" sz="1100" dirty="0" smtClean="0">
                <a:solidFill>
                  <a:schemeClr val="tx1">
                    <a:lumMod val="85000"/>
                    <a:lumOff val="15000"/>
                  </a:schemeClr>
                </a:solidFill>
                <a:latin typeface="メイリオ" panose="020B0604030504040204" pitchFamily="50" charset="-128"/>
                <a:ea typeface="メイリオ" panose="020B0604030504040204" pitchFamily="50" charset="-128"/>
                <a:cs typeface="メイリオ" panose="020B0604030504040204" pitchFamily="50" charset="-128"/>
              </a:rPr>
              <a:t>年国勢調査</a:t>
            </a:r>
            <a:endParaRPr kumimoji="1" lang="en-US" altLang="ja-JP" sz="1100" dirty="0" smtClean="0">
              <a:solidFill>
                <a:schemeClr val="tx1">
                  <a:lumMod val="85000"/>
                  <a:lumOff val="15000"/>
                </a:schemeClr>
              </a:solidFill>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1100" dirty="0" smtClean="0">
                <a:solidFill>
                  <a:schemeClr val="tx1">
                    <a:lumMod val="85000"/>
                    <a:lumOff val="15000"/>
                  </a:schemeClr>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100" dirty="0">
                <a:solidFill>
                  <a:schemeClr val="tx1">
                    <a:lumMod val="85000"/>
                    <a:lumOff val="15000"/>
                  </a:schemeClr>
                </a:solidFill>
                <a:latin typeface="メイリオ" panose="020B0604030504040204" pitchFamily="50" charset="-128"/>
                <a:ea typeface="メイリオ" panose="020B0604030504040204" pitchFamily="50" charset="-128"/>
                <a:cs typeface="メイリオ" panose="020B0604030504040204" pitchFamily="50" charset="-128"/>
              </a:rPr>
              <a:t>用語の定義：</a:t>
            </a:r>
            <a:endParaRPr lang="en-US" altLang="ja-JP" sz="1100" dirty="0">
              <a:solidFill>
                <a:schemeClr val="tx1">
                  <a:lumMod val="85000"/>
                  <a:lumOff val="15000"/>
                </a:schemeClr>
              </a:solidFill>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1100" dirty="0" smtClean="0">
                <a:solidFill>
                  <a:schemeClr val="tx1">
                    <a:lumMod val="85000"/>
                    <a:lumOff val="15000"/>
                  </a:schemeClr>
                </a:solidFill>
                <a:latin typeface="メイリオ" panose="020B0604030504040204" pitchFamily="50" charset="-128"/>
                <a:ea typeface="メイリオ" panose="020B0604030504040204" pitchFamily="50" charset="-128"/>
                <a:cs typeface="メイリオ" panose="020B0604030504040204" pitchFamily="50" charset="-128"/>
              </a:rPr>
              <a:t>・配偶経験率＝（</a:t>
            </a:r>
            <a:r>
              <a:rPr lang="en-US" altLang="ja-JP" sz="1100" dirty="0" smtClean="0">
                <a:solidFill>
                  <a:schemeClr val="tx1">
                    <a:lumMod val="85000"/>
                    <a:lumOff val="15000"/>
                  </a:schemeClr>
                </a:solidFill>
                <a:latin typeface="メイリオ" panose="020B0604030504040204" pitchFamily="50" charset="-128"/>
                <a:ea typeface="メイリオ" panose="020B0604030504040204" pitchFamily="50" charset="-128"/>
                <a:cs typeface="メイリオ" panose="020B0604030504040204" pitchFamily="50" charset="-128"/>
              </a:rPr>
              <a:t>H27</a:t>
            </a:r>
            <a:r>
              <a:rPr lang="ja-JP" altLang="en-US" sz="1100" dirty="0">
                <a:solidFill>
                  <a:schemeClr val="tx1">
                    <a:lumMod val="85000"/>
                    <a:lumOff val="15000"/>
                  </a:schemeClr>
                </a:solidFill>
                <a:latin typeface="メイリオ" panose="020B0604030504040204" pitchFamily="50" charset="-128"/>
                <a:ea typeface="メイリオ" panose="020B0604030504040204" pitchFamily="50" charset="-128"/>
                <a:cs typeface="メイリオ" panose="020B0604030504040204" pitchFamily="50" charset="-128"/>
              </a:rPr>
              <a:t>年の</a:t>
            </a:r>
            <a:r>
              <a:rPr lang="en-US" altLang="ja-JP" sz="1100" dirty="0">
                <a:solidFill>
                  <a:schemeClr val="tx1">
                    <a:lumMod val="85000"/>
                    <a:lumOff val="15000"/>
                  </a:schemeClr>
                </a:solidFill>
                <a:latin typeface="メイリオ" panose="020B0604030504040204" pitchFamily="50" charset="-128"/>
                <a:ea typeface="メイリオ" panose="020B0604030504040204" pitchFamily="50" charset="-128"/>
                <a:cs typeface="メイリオ" panose="020B0604030504040204" pitchFamily="50" charset="-128"/>
              </a:rPr>
              <a:t>20</a:t>
            </a:r>
            <a:r>
              <a:rPr lang="ja-JP" altLang="en-US" sz="1100" dirty="0">
                <a:solidFill>
                  <a:schemeClr val="tx1">
                    <a:lumMod val="85000"/>
                    <a:lumOff val="15000"/>
                  </a:schemeClr>
                </a:solidFill>
                <a:latin typeface="メイリオ" panose="020B0604030504040204" pitchFamily="50" charset="-128"/>
                <a:ea typeface="メイリオ" panose="020B0604030504040204" pitchFamily="50" charset="-128"/>
                <a:cs typeface="メイリオ" panose="020B0604030504040204" pitchFamily="50" charset="-128"/>
              </a:rPr>
              <a:t>～</a:t>
            </a:r>
            <a:r>
              <a:rPr lang="en-US" altLang="ja-JP" sz="1100" dirty="0">
                <a:solidFill>
                  <a:schemeClr val="tx1">
                    <a:lumMod val="85000"/>
                    <a:lumOff val="15000"/>
                  </a:schemeClr>
                </a:solidFill>
                <a:latin typeface="メイリオ" panose="020B0604030504040204" pitchFamily="50" charset="-128"/>
                <a:ea typeface="メイリオ" panose="020B0604030504040204" pitchFamily="50" charset="-128"/>
                <a:cs typeface="メイリオ" panose="020B0604030504040204" pitchFamily="50" charset="-128"/>
              </a:rPr>
              <a:t>39</a:t>
            </a:r>
            <a:r>
              <a:rPr lang="ja-JP" altLang="en-US" sz="1100" dirty="0">
                <a:solidFill>
                  <a:schemeClr val="tx1">
                    <a:lumMod val="85000"/>
                    <a:lumOff val="15000"/>
                  </a:schemeClr>
                </a:solidFill>
                <a:latin typeface="メイリオ" panose="020B0604030504040204" pitchFamily="50" charset="-128"/>
                <a:ea typeface="メイリオ" panose="020B0604030504040204" pitchFamily="50" charset="-128"/>
                <a:cs typeface="メイリオ" panose="020B0604030504040204" pitchFamily="50" charset="-128"/>
              </a:rPr>
              <a:t>歳女性総数のうち、有配偶、死別、</a:t>
            </a:r>
            <a:r>
              <a:rPr lang="ja-JP" altLang="en-US" sz="1100" dirty="0" smtClean="0">
                <a:solidFill>
                  <a:schemeClr val="tx1">
                    <a:lumMod val="85000"/>
                    <a:lumOff val="15000"/>
                  </a:schemeClr>
                </a:solidFill>
                <a:latin typeface="メイリオ" panose="020B0604030504040204" pitchFamily="50" charset="-128"/>
                <a:ea typeface="メイリオ" panose="020B0604030504040204" pitchFamily="50" charset="-128"/>
                <a:cs typeface="メイリオ" panose="020B0604030504040204" pitchFamily="50" charset="-128"/>
              </a:rPr>
              <a:t>離別者）／（</a:t>
            </a:r>
            <a:r>
              <a:rPr lang="en-US" altLang="ja-JP" sz="1100" dirty="0" smtClean="0">
                <a:solidFill>
                  <a:schemeClr val="tx1">
                    <a:lumMod val="85000"/>
                    <a:lumOff val="15000"/>
                  </a:schemeClr>
                </a:solidFill>
                <a:latin typeface="メイリオ" panose="020B0604030504040204" pitchFamily="50" charset="-128"/>
                <a:ea typeface="メイリオ" panose="020B0604030504040204" pitchFamily="50" charset="-128"/>
                <a:cs typeface="メイリオ" panose="020B0604030504040204" pitchFamily="50" charset="-128"/>
              </a:rPr>
              <a:t>H27</a:t>
            </a:r>
            <a:r>
              <a:rPr lang="ja-JP" altLang="en-US" sz="1100" dirty="0">
                <a:solidFill>
                  <a:schemeClr val="tx1">
                    <a:lumMod val="85000"/>
                    <a:lumOff val="15000"/>
                  </a:schemeClr>
                </a:solidFill>
                <a:latin typeface="メイリオ" panose="020B0604030504040204" pitchFamily="50" charset="-128"/>
                <a:ea typeface="メイリオ" panose="020B0604030504040204" pitchFamily="50" charset="-128"/>
                <a:cs typeface="メイリオ" panose="020B0604030504040204" pitchFamily="50" charset="-128"/>
              </a:rPr>
              <a:t>年</a:t>
            </a:r>
            <a:r>
              <a:rPr lang="ja-JP" altLang="en-US" sz="1100" dirty="0" smtClean="0">
                <a:solidFill>
                  <a:schemeClr val="tx1">
                    <a:lumMod val="85000"/>
                    <a:lumOff val="15000"/>
                  </a:schemeClr>
                </a:solidFill>
                <a:latin typeface="メイリオ" panose="020B0604030504040204" pitchFamily="50" charset="-128"/>
                <a:ea typeface="メイリオ" panose="020B0604030504040204" pitchFamily="50" charset="-128"/>
                <a:cs typeface="メイリオ" panose="020B0604030504040204" pitchFamily="50" charset="-128"/>
              </a:rPr>
              <a:t>の</a:t>
            </a:r>
            <a:r>
              <a:rPr lang="en-US" altLang="ja-JP" sz="1100" dirty="0" smtClean="0">
                <a:solidFill>
                  <a:schemeClr val="tx1">
                    <a:lumMod val="85000"/>
                    <a:lumOff val="15000"/>
                  </a:schemeClr>
                </a:solidFill>
                <a:latin typeface="メイリオ" panose="020B0604030504040204" pitchFamily="50" charset="-128"/>
                <a:ea typeface="メイリオ" panose="020B0604030504040204" pitchFamily="50" charset="-128"/>
                <a:cs typeface="メイリオ" panose="020B0604030504040204" pitchFamily="50" charset="-128"/>
              </a:rPr>
              <a:t>20</a:t>
            </a:r>
            <a:r>
              <a:rPr lang="ja-JP" altLang="en-US" sz="1100" dirty="0" smtClean="0">
                <a:solidFill>
                  <a:schemeClr val="tx1">
                    <a:lumMod val="85000"/>
                    <a:lumOff val="15000"/>
                  </a:schemeClr>
                </a:solidFill>
                <a:latin typeface="メイリオ" panose="020B0604030504040204" pitchFamily="50" charset="-128"/>
                <a:ea typeface="メイリオ" panose="020B0604030504040204" pitchFamily="50" charset="-128"/>
                <a:cs typeface="メイリオ" panose="020B0604030504040204" pitchFamily="50" charset="-128"/>
              </a:rPr>
              <a:t>～</a:t>
            </a:r>
            <a:r>
              <a:rPr lang="en-US" altLang="ja-JP" sz="1100" dirty="0" smtClean="0">
                <a:solidFill>
                  <a:schemeClr val="tx1">
                    <a:lumMod val="85000"/>
                    <a:lumOff val="15000"/>
                  </a:schemeClr>
                </a:solidFill>
                <a:latin typeface="メイリオ" panose="020B0604030504040204" pitchFamily="50" charset="-128"/>
                <a:ea typeface="メイリオ" panose="020B0604030504040204" pitchFamily="50" charset="-128"/>
                <a:cs typeface="メイリオ" panose="020B0604030504040204" pitchFamily="50" charset="-128"/>
              </a:rPr>
              <a:t>39</a:t>
            </a:r>
            <a:r>
              <a:rPr lang="ja-JP" altLang="en-US" sz="1100" dirty="0" smtClean="0">
                <a:solidFill>
                  <a:schemeClr val="tx1">
                    <a:lumMod val="85000"/>
                    <a:lumOff val="15000"/>
                  </a:schemeClr>
                </a:solidFill>
                <a:latin typeface="メイリオ" panose="020B0604030504040204" pitchFamily="50" charset="-128"/>
                <a:ea typeface="メイリオ" panose="020B0604030504040204" pitchFamily="50" charset="-128"/>
                <a:cs typeface="メイリオ" panose="020B0604030504040204" pitchFamily="50" charset="-128"/>
              </a:rPr>
              <a:t>歳女性総数）</a:t>
            </a:r>
            <a:endParaRPr lang="en-US" altLang="ja-JP" sz="1100" dirty="0" smtClean="0">
              <a:solidFill>
                <a:schemeClr val="tx1">
                  <a:lumMod val="85000"/>
                  <a:lumOff val="15000"/>
                </a:schemeClr>
              </a:solidFill>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1100" dirty="0" smtClean="0">
                <a:solidFill>
                  <a:schemeClr val="tx1">
                    <a:lumMod val="85000"/>
                    <a:lumOff val="15000"/>
                  </a:schemeClr>
                </a:solidFill>
                <a:latin typeface="メイリオ" panose="020B0604030504040204" pitchFamily="50" charset="-128"/>
                <a:ea typeface="メイリオ" panose="020B0604030504040204" pitchFamily="50" charset="-128"/>
                <a:cs typeface="メイリオ" panose="020B0604030504040204" pitchFamily="50" charset="-128"/>
              </a:rPr>
              <a:t>・配偶経験率の差＝</a:t>
            </a:r>
            <a:r>
              <a:rPr lang="en-US" altLang="ja-JP" sz="1100" dirty="0" smtClean="0">
                <a:solidFill>
                  <a:schemeClr val="tx1">
                    <a:lumMod val="85000"/>
                    <a:lumOff val="15000"/>
                  </a:schemeClr>
                </a:solidFill>
                <a:latin typeface="メイリオ" panose="020B0604030504040204" pitchFamily="50" charset="-128"/>
                <a:ea typeface="メイリオ" panose="020B0604030504040204" pitchFamily="50" charset="-128"/>
                <a:cs typeface="メイリオ" panose="020B0604030504040204" pitchFamily="50" charset="-128"/>
              </a:rPr>
              <a:t>H27</a:t>
            </a:r>
            <a:r>
              <a:rPr lang="ja-JP" altLang="en-US" sz="1100" dirty="0" smtClean="0">
                <a:solidFill>
                  <a:schemeClr val="tx1">
                    <a:lumMod val="85000"/>
                    <a:lumOff val="15000"/>
                  </a:schemeClr>
                </a:solidFill>
                <a:latin typeface="メイリオ" panose="020B0604030504040204" pitchFamily="50" charset="-128"/>
                <a:ea typeface="メイリオ" panose="020B0604030504040204" pitchFamily="50" charset="-128"/>
                <a:cs typeface="メイリオ" panose="020B0604030504040204" pitchFamily="50" charset="-128"/>
              </a:rPr>
              <a:t>年の配偶経験率－</a:t>
            </a:r>
            <a:r>
              <a:rPr lang="en-US" altLang="ja-JP" sz="1100" dirty="0" smtClean="0">
                <a:solidFill>
                  <a:schemeClr val="tx1">
                    <a:lumMod val="85000"/>
                    <a:lumOff val="15000"/>
                  </a:schemeClr>
                </a:solidFill>
                <a:latin typeface="メイリオ" panose="020B0604030504040204" pitchFamily="50" charset="-128"/>
                <a:ea typeface="メイリオ" panose="020B0604030504040204" pitchFamily="50" charset="-128"/>
                <a:cs typeface="メイリオ" panose="020B0604030504040204" pitchFamily="50" charset="-128"/>
              </a:rPr>
              <a:t>H22</a:t>
            </a:r>
            <a:r>
              <a:rPr lang="ja-JP" altLang="en-US" sz="1100" dirty="0" smtClean="0">
                <a:solidFill>
                  <a:schemeClr val="tx1">
                    <a:lumMod val="85000"/>
                    <a:lumOff val="15000"/>
                  </a:schemeClr>
                </a:solidFill>
                <a:latin typeface="メイリオ" panose="020B0604030504040204" pitchFamily="50" charset="-128"/>
                <a:ea typeface="メイリオ" panose="020B0604030504040204" pitchFamily="50" charset="-128"/>
                <a:cs typeface="メイリオ" panose="020B0604030504040204" pitchFamily="50" charset="-128"/>
              </a:rPr>
              <a:t>年の配偶経験率</a:t>
            </a:r>
            <a:endParaRPr lang="en-US" altLang="ja-JP" sz="1100" dirty="0">
              <a:solidFill>
                <a:schemeClr val="tx1">
                  <a:lumMod val="85000"/>
                  <a:lumOff val="15000"/>
                </a:schemeClr>
              </a:solidFill>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1100" dirty="0">
                <a:solidFill>
                  <a:schemeClr val="tx1">
                    <a:lumMod val="85000"/>
                    <a:lumOff val="15000"/>
                  </a:schemeClr>
                </a:solidFill>
                <a:latin typeface="メイリオ" panose="020B0604030504040204" pitchFamily="50" charset="-128"/>
                <a:ea typeface="メイリオ" panose="020B0604030504040204" pitchFamily="50" charset="-128"/>
                <a:cs typeface="メイリオ" panose="020B0604030504040204" pitchFamily="50" charset="-128"/>
              </a:rPr>
              <a:t>　</a:t>
            </a:r>
            <a:r>
              <a:rPr lang="en-US" altLang="ja-JP" sz="1100" dirty="0" smtClean="0">
                <a:solidFill>
                  <a:schemeClr val="tx1">
                    <a:lumMod val="85000"/>
                    <a:lumOff val="15000"/>
                  </a:schemeClr>
                </a:solidFill>
                <a:latin typeface="メイリオ" panose="020B0604030504040204" pitchFamily="50" charset="-128"/>
                <a:ea typeface="メイリオ" panose="020B0604030504040204" pitchFamily="50" charset="-128"/>
                <a:cs typeface="メイリオ" panose="020B0604030504040204" pitchFamily="50" charset="-128"/>
              </a:rPr>
              <a:t>※H22</a:t>
            </a:r>
            <a:r>
              <a:rPr lang="ja-JP" altLang="en-US" sz="1100" dirty="0" smtClean="0">
                <a:solidFill>
                  <a:schemeClr val="tx1">
                    <a:lumMod val="85000"/>
                    <a:lumOff val="15000"/>
                  </a:schemeClr>
                </a:solidFill>
                <a:latin typeface="メイリオ" panose="020B0604030504040204" pitchFamily="50" charset="-128"/>
                <a:ea typeface="メイリオ" panose="020B0604030504040204" pitchFamily="50" charset="-128"/>
                <a:cs typeface="メイリオ" panose="020B0604030504040204" pitchFamily="50" charset="-128"/>
              </a:rPr>
              <a:t>年の対象者を当時の</a:t>
            </a:r>
            <a:r>
              <a:rPr lang="en-US" altLang="ja-JP" sz="1100" dirty="0" smtClean="0">
                <a:solidFill>
                  <a:schemeClr val="tx1">
                    <a:lumMod val="85000"/>
                    <a:lumOff val="15000"/>
                  </a:schemeClr>
                </a:solidFill>
                <a:latin typeface="メイリオ" panose="020B0604030504040204" pitchFamily="50" charset="-128"/>
                <a:ea typeface="メイリオ" panose="020B0604030504040204" pitchFamily="50" charset="-128"/>
                <a:cs typeface="メイリオ" panose="020B0604030504040204" pitchFamily="50" charset="-128"/>
              </a:rPr>
              <a:t>20</a:t>
            </a:r>
            <a:r>
              <a:rPr lang="ja-JP" altLang="en-US" sz="1100" dirty="0" smtClean="0">
                <a:solidFill>
                  <a:schemeClr val="tx1">
                    <a:lumMod val="85000"/>
                    <a:lumOff val="15000"/>
                  </a:schemeClr>
                </a:solidFill>
                <a:latin typeface="メイリオ" panose="020B0604030504040204" pitchFamily="50" charset="-128"/>
                <a:ea typeface="メイリオ" panose="020B0604030504040204" pitchFamily="50" charset="-128"/>
                <a:cs typeface="メイリオ" panose="020B0604030504040204" pitchFamily="50" charset="-128"/>
              </a:rPr>
              <a:t>～</a:t>
            </a:r>
            <a:r>
              <a:rPr lang="en-US" altLang="ja-JP" sz="1100" dirty="0" smtClean="0">
                <a:solidFill>
                  <a:schemeClr val="tx1">
                    <a:lumMod val="85000"/>
                    <a:lumOff val="15000"/>
                  </a:schemeClr>
                </a:solidFill>
                <a:latin typeface="メイリオ" panose="020B0604030504040204" pitchFamily="50" charset="-128"/>
                <a:ea typeface="メイリオ" panose="020B0604030504040204" pitchFamily="50" charset="-128"/>
                <a:cs typeface="メイリオ" panose="020B0604030504040204" pitchFamily="50" charset="-128"/>
              </a:rPr>
              <a:t>39</a:t>
            </a:r>
            <a:r>
              <a:rPr lang="ja-JP" altLang="en-US" sz="1100" dirty="0" smtClean="0">
                <a:solidFill>
                  <a:schemeClr val="tx1">
                    <a:lumMod val="85000"/>
                    <a:lumOff val="15000"/>
                  </a:schemeClr>
                </a:solidFill>
                <a:latin typeface="メイリオ" panose="020B0604030504040204" pitchFamily="50" charset="-128"/>
                <a:ea typeface="メイリオ" panose="020B0604030504040204" pitchFamily="50" charset="-128"/>
                <a:cs typeface="メイリオ" panose="020B0604030504040204" pitchFamily="50" charset="-128"/>
              </a:rPr>
              <a:t>歳としている（</a:t>
            </a:r>
            <a:r>
              <a:rPr lang="en-US" altLang="ja-JP" sz="1100" dirty="0" smtClean="0">
                <a:solidFill>
                  <a:schemeClr val="tx1">
                    <a:lumMod val="85000"/>
                    <a:lumOff val="15000"/>
                  </a:schemeClr>
                </a:solidFill>
                <a:latin typeface="メイリオ" panose="020B0604030504040204" pitchFamily="50" charset="-128"/>
                <a:ea typeface="メイリオ" panose="020B0604030504040204" pitchFamily="50" charset="-128"/>
                <a:cs typeface="メイリオ" panose="020B0604030504040204" pitchFamily="50" charset="-128"/>
              </a:rPr>
              <a:t>15</a:t>
            </a:r>
            <a:r>
              <a:rPr lang="ja-JP" altLang="en-US" sz="1100" dirty="0" smtClean="0">
                <a:solidFill>
                  <a:schemeClr val="tx1">
                    <a:lumMod val="85000"/>
                    <a:lumOff val="15000"/>
                  </a:schemeClr>
                </a:solidFill>
                <a:latin typeface="メイリオ" panose="020B0604030504040204" pitchFamily="50" charset="-128"/>
                <a:ea typeface="メイリオ" panose="020B0604030504040204" pitchFamily="50" charset="-128"/>
                <a:cs typeface="メイリオ" panose="020B0604030504040204" pitchFamily="50" charset="-128"/>
              </a:rPr>
              <a:t>～</a:t>
            </a:r>
            <a:r>
              <a:rPr lang="en-US" altLang="ja-JP" sz="1100" dirty="0" smtClean="0">
                <a:solidFill>
                  <a:schemeClr val="tx1">
                    <a:lumMod val="85000"/>
                    <a:lumOff val="15000"/>
                  </a:schemeClr>
                </a:solidFill>
                <a:latin typeface="メイリオ" panose="020B0604030504040204" pitchFamily="50" charset="-128"/>
                <a:ea typeface="メイリオ" panose="020B0604030504040204" pitchFamily="50" charset="-128"/>
                <a:cs typeface="メイリオ" panose="020B0604030504040204" pitchFamily="50" charset="-128"/>
              </a:rPr>
              <a:t>34</a:t>
            </a:r>
            <a:r>
              <a:rPr lang="ja-JP" altLang="en-US" sz="1100" dirty="0" smtClean="0">
                <a:solidFill>
                  <a:schemeClr val="tx1">
                    <a:lumMod val="85000"/>
                    <a:lumOff val="15000"/>
                  </a:schemeClr>
                </a:solidFill>
                <a:latin typeface="メイリオ" panose="020B0604030504040204" pitchFamily="50" charset="-128"/>
                <a:ea typeface="メイリオ" panose="020B0604030504040204" pitchFamily="50" charset="-128"/>
                <a:cs typeface="メイリオ" panose="020B0604030504040204" pitchFamily="50" charset="-128"/>
              </a:rPr>
              <a:t>歳</a:t>
            </a:r>
            <a:r>
              <a:rPr lang="ja-JP" altLang="en-US" sz="1100" dirty="0">
                <a:solidFill>
                  <a:schemeClr val="tx1">
                    <a:lumMod val="85000"/>
                    <a:lumOff val="15000"/>
                  </a:schemeClr>
                </a:solidFill>
                <a:latin typeface="メイリオ" panose="020B0604030504040204" pitchFamily="50" charset="-128"/>
                <a:ea typeface="メイリオ" panose="020B0604030504040204" pitchFamily="50" charset="-128"/>
                <a:cs typeface="メイリオ" panose="020B0604030504040204" pitchFamily="50" charset="-128"/>
              </a:rPr>
              <a:t>では</a:t>
            </a:r>
            <a:r>
              <a:rPr lang="ja-JP" altLang="en-US" sz="1100" dirty="0" smtClean="0">
                <a:solidFill>
                  <a:schemeClr val="tx1">
                    <a:lumMod val="85000"/>
                    <a:lumOff val="15000"/>
                  </a:schemeClr>
                </a:solidFill>
                <a:latin typeface="メイリオ" panose="020B0604030504040204" pitchFamily="50" charset="-128"/>
                <a:ea typeface="メイリオ" panose="020B0604030504040204" pitchFamily="50" charset="-128"/>
                <a:cs typeface="メイリオ" panose="020B0604030504040204" pitchFamily="50" charset="-128"/>
              </a:rPr>
              <a:t>ない）。そのため、コーホート（同学年の推移）ではなく、</a:t>
            </a:r>
            <a:r>
              <a:rPr lang="en-US" altLang="ja-JP" sz="1100" dirty="0" smtClean="0">
                <a:solidFill>
                  <a:schemeClr val="tx1">
                    <a:lumMod val="85000"/>
                    <a:lumOff val="15000"/>
                  </a:schemeClr>
                </a:solidFill>
                <a:latin typeface="メイリオ" panose="020B0604030504040204" pitchFamily="50" charset="-128"/>
                <a:ea typeface="メイリオ" panose="020B0604030504040204" pitchFamily="50" charset="-128"/>
                <a:cs typeface="メイリオ" panose="020B0604030504040204" pitchFamily="50" charset="-128"/>
              </a:rPr>
              <a:t/>
            </a:r>
            <a:br>
              <a:rPr lang="en-US" altLang="ja-JP" sz="1100" dirty="0" smtClean="0">
                <a:solidFill>
                  <a:schemeClr val="tx1">
                    <a:lumMod val="85000"/>
                    <a:lumOff val="15000"/>
                  </a:schemeClr>
                </a:solidFill>
                <a:latin typeface="メイリオ" panose="020B0604030504040204" pitchFamily="50" charset="-128"/>
                <a:ea typeface="メイリオ" panose="020B0604030504040204" pitchFamily="50" charset="-128"/>
                <a:cs typeface="メイリオ" panose="020B0604030504040204" pitchFamily="50" charset="-128"/>
              </a:rPr>
            </a:br>
            <a:r>
              <a:rPr lang="ja-JP" altLang="en-US" sz="1100" dirty="0" smtClean="0">
                <a:solidFill>
                  <a:schemeClr val="tx1">
                    <a:lumMod val="85000"/>
                    <a:lumOff val="15000"/>
                  </a:schemeClr>
                </a:solidFill>
                <a:latin typeface="メイリオ" panose="020B0604030504040204" pitchFamily="50" charset="-128"/>
                <a:ea typeface="メイリオ" panose="020B0604030504040204" pitchFamily="50" charset="-128"/>
                <a:cs typeface="メイリオ" panose="020B0604030504040204" pitchFamily="50" charset="-128"/>
              </a:rPr>
              <a:t>　　</a:t>
            </a:r>
            <a:r>
              <a:rPr lang="en-US" altLang="ja-JP" sz="1100" dirty="0" smtClean="0">
                <a:solidFill>
                  <a:schemeClr val="tx1">
                    <a:lumMod val="85000"/>
                    <a:lumOff val="15000"/>
                  </a:schemeClr>
                </a:solidFill>
                <a:latin typeface="メイリオ" panose="020B0604030504040204" pitchFamily="50" charset="-128"/>
                <a:ea typeface="メイリオ" panose="020B0604030504040204" pitchFamily="50" charset="-128"/>
                <a:cs typeface="メイリオ" panose="020B0604030504040204" pitchFamily="50" charset="-128"/>
              </a:rPr>
              <a:t>20</a:t>
            </a:r>
            <a:r>
              <a:rPr lang="ja-JP" altLang="en-US" sz="1100" dirty="0" smtClean="0">
                <a:solidFill>
                  <a:schemeClr val="tx1">
                    <a:lumMod val="85000"/>
                    <a:lumOff val="15000"/>
                  </a:schemeClr>
                </a:solidFill>
                <a:latin typeface="メイリオ" panose="020B0604030504040204" pitchFamily="50" charset="-128"/>
                <a:ea typeface="メイリオ" panose="020B0604030504040204" pitchFamily="50" charset="-128"/>
                <a:cs typeface="メイリオ" panose="020B0604030504040204" pitchFamily="50" charset="-128"/>
              </a:rPr>
              <a:t>～</a:t>
            </a:r>
            <a:r>
              <a:rPr lang="en-US" altLang="ja-JP" sz="1100" dirty="0" smtClean="0">
                <a:solidFill>
                  <a:schemeClr val="tx1">
                    <a:lumMod val="85000"/>
                    <a:lumOff val="15000"/>
                  </a:schemeClr>
                </a:solidFill>
                <a:latin typeface="メイリオ" panose="020B0604030504040204" pitchFamily="50" charset="-128"/>
                <a:ea typeface="メイリオ" panose="020B0604030504040204" pitchFamily="50" charset="-128"/>
                <a:cs typeface="メイリオ" panose="020B0604030504040204" pitchFamily="50" charset="-128"/>
              </a:rPr>
              <a:t>39</a:t>
            </a:r>
            <a:r>
              <a:rPr lang="ja-JP" altLang="en-US" sz="1100" dirty="0" smtClean="0">
                <a:solidFill>
                  <a:schemeClr val="tx1">
                    <a:lumMod val="85000"/>
                    <a:lumOff val="15000"/>
                  </a:schemeClr>
                </a:solidFill>
                <a:latin typeface="メイリオ" panose="020B0604030504040204" pitchFamily="50" charset="-128"/>
                <a:ea typeface="メイリオ" panose="020B0604030504040204" pitchFamily="50" charset="-128"/>
                <a:cs typeface="メイリオ" panose="020B0604030504040204" pitchFamily="50" charset="-128"/>
              </a:rPr>
              <a:t>歳の女性の配偶経験率というトレンドを分析している。</a:t>
            </a:r>
            <a:endParaRPr lang="en-US" altLang="ja-JP" sz="1100" dirty="0" smtClean="0">
              <a:solidFill>
                <a:schemeClr val="tx1">
                  <a:lumMod val="85000"/>
                  <a:lumOff val="15000"/>
                </a:schemeClr>
              </a:solidFill>
              <a:latin typeface="メイリオ" panose="020B0604030504040204" pitchFamily="50" charset="-128"/>
              <a:ea typeface="メイリオ" panose="020B0604030504040204" pitchFamily="50" charset="-128"/>
              <a:cs typeface="メイリオ" panose="020B0604030504040204" pitchFamily="50" charset="-128"/>
            </a:endParaRPr>
          </a:p>
          <a:p>
            <a:r>
              <a:rPr kumimoji="1" lang="ja-JP" altLang="en-US" sz="1100" dirty="0" smtClean="0">
                <a:solidFill>
                  <a:schemeClr val="tx1">
                    <a:lumMod val="85000"/>
                    <a:lumOff val="15000"/>
                  </a:schemeClr>
                </a:solidFill>
                <a:latin typeface="メイリオ" panose="020B0604030504040204" pitchFamily="50" charset="-128"/>
                <a:ea typeface="メイリオ" panose="020B0604030504040204" pitchFamily="50" charset="-128"/>
                <a:cs typeface="メイリオ" panose="020B0604030504040204" pitchFamily="50" charset="-128"/>
              </a:rPr>
              <a:t>◇その他</a:t>
            </a:r>
            <a:r>
              <a:rPr lang="ja-JP" altLang="en-US" sz="1100" dirty="0" smtClean="0">
                <a:solidFill>
                  <a:schemeClr val="tx1">
                    <a:lumMod val="85000"/>
                    <a:lumOff val="15000"/>
                  </a:schemeClr>
                </a:solidFill>
                <a:latin typeface="メイリオ" panose="020B0604030504040204" pitchFamily="50" charset="-128"/>
                <a:ea typeface="メイリオ" panose="020B0604030504040204" pitchFamily="50" charset="-128"/>
                <a:cs typeface="メイリオ" panose="020B0604030504040204" pitchFamily="50" charset="-128"/>
              </a:rPr>
              <a:t>：</a:t>
            </a:r>
            <a:endParaRPr lang="en-US" altLang="ja-JP" sz="1100" dirty="0" smtClean="0">
              <a:solidFill>
                <a:schemeClr val="tx1">
                  <a:lumMod val="85000"/>
                  <a:lumOff val="15000"/>
                </a:schemeClr>
              </a:solidFill>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1100" dirty="0">
                <a:solidFill>
                  <a:schemeClr val="tx1">
                    <a:lumMod val="85000"/>
                    <a:lumOff val="15000"/>
                  </a:schemeClr>
                </a:solidFill>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1100" dirty="0" smtClean="0">
                <a:solidFill>
                  <a:schemeClr val="tx1">
                    <a:lumMod val="85000"/>
                    <a:lumOff val="15000"/>
                  </a:schemeClr>
                </a:solidFill>
                <a:latin typeface="メイリオ" panose="020B0604030504040204" pitchFamily="50" charset="-128"/>
                <a:ea typeface="メイリオ" panose="020B0604030504040204" pitchFamily="50" charset="-128"/>
                <a:cs typeface="メイリオ" panose="020B0604030504040204" pitchFamily="50" charset="-128"/>
              </a:rPr>
              <a:t>国勢調査から直接データを得られていない市町村については、分析対象から除外した</a:t>
            </a:r>
            <a:endParaRPr kumimoji="1" lang="ja-JP" altLang="en-US" sz="1100" dirty="0">
              <a:solidFill>
                <a:schemeClr val="tx1">
                  <a:lumMod val="85000"/>
                  <a:lumOff val="15000"/>
                </a:schemeClr>
              </a:solidFill>
              <a:latin typeface="メイリオ" panose="020B0604030504040204" pitchFamily="50" charset="-128"/>
              <a:ea typeface="メイリオ" panose="020B0604030504040204" pitchFamily="50" charset="-128"/>
              <a:cs typeface="メイリオ" panose="020B0604030504040204" pitchFamily="50" charset="-128"/>
            </a:endParaRPr>
          </a:p>
        </p:txBody>
      </p:sp>
    </p:spTree>
    <p:extLst>
      <p:ext uri="{BB962C8B-B14F-4D97-AF65-F5344CB8AC3E}">
        <p14:creationId xmlns:p14="http://schemas.microsoft.com/office/powerpoint/2010/main" val="1715913846"/>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z="1400" dirty="0"/>
              <a:t>平成</a:t>
            </a:r>
            <a:r>
              <a:rPr lang="en-US" altLang="ja-JP" sz="1400" dirty="0"/>
              <a:t>27</a:t>
            </a:r>
            <a:r>
              <a:rPr lang="ja-JP" altLang="en-US" sz="1400" dirty="0" smtClean="0"/>
              <a:t>年配偶経験率</a:t>
            </a:r>
            <a:r>
              <a:rPr lang="en-US" altLang="ja-JP" sz="1400" dirty="0" smtClean="0"/>
              <a:t>×</a:t>
            </a:r>
            <a:r>
              <a:rPr lang="ja-JP" altLang="en-US" sz="1400" dirty="0" smtClean="0"/>
              <a:t>配偶経験率の</a:t>
            </a:r>
            <a:r>
              <a:rPr lang="ja-JP" altLang="en-US" sz="1400" dirty="0"/>
              <a:t>差（平成</a:t>
            </a:r>
            <a:r>
              <a:rPr lang="en-US" altLang="ja-JP" sz="1400" dirty="0"/>
              <a:t>27</a:t>
            </a:r>
            <a:r>
              <a:rPr lang="ja-JP" altLang="en-US" sz="1400" dirty="0"/>
              <a:t>年－平成</a:t>
            </a:r>
            <a:r>
              <a:rPr lang="en-US" altLang="ja-JP" sz="1400" dirty="0"/>
              <a:t>22</a:t>
            </a:r>
            <a:r>
              <a:rPr lang="ja-JP" altLang="en-US" sz="1400" dirty="0"/>
              <a:t>年</a:t>
            </a:r>
            <a:r>
              <a:rPr lang="ja-JP" altLang="en-US" sz="1400" dirty="0" smtClean="0"/>
              <a:t>）</a:t>
            </a:r>
            <a:r>
              <a:rPr lang="en-US" altLang="ja-JP" sz="1400" dirty="0" smtClean="0"/>
              <a:t>20-39</a:t>
            </a:r>
            <a:r>
              <a:rPr lang="ja-JP" altLang="en-US" sz="1400" dirty="0"/>
              <a:t>歳女性　全国の市と特別区</a:t>
            </a:r>
            <a:endParaRPr kumimoji="1" lang="ja-JP" altLang="en-US" sz="1400" dirty="0"/>
          </a:p>
        </p:txBody>
      </p:sp>
      <p:sp>
        <p:nvSpPr>
          <p:cNvPr id="3" name="コンテンツ プレースホルダー 2"/>
          <p:cNvSpPr>
            <a:spLocks noGrp="1"/>
          </p:cNvSpPr>
          <p:nvPr>
            <p:ph idx="1"/>
          </p:nvPr>
        </p:nvSpPr>
        <p:spPr>
          <a:xfrm>
            <a:off x="0" y="1105634"/>
            <a:ext cx="9144000" cy="1056995"/>
          </a:xfrm>
        </p:spPr>
        <p:txBody>
          <a:bodyPr/>
          <a:lstStyle/>
          <a:p>
            <a:r>
              <a:rPr lang="ja-JP" altLang="en-US" dirty="0"/>
              <a:t>氷見市</a:t>
            </a:r>
            <a:r>
              <a:rPr lang="ja-JP" altLang="en-US" dirty="0" smtClean="0"/>
              <a:t>は配偶経験率の低下が全国の中でも進んでいます。</a:t>
            </a:r>
            <a:endParaRPr kumimoji="1" lang="ja-JP" altLang="en-US" dirty="0"/>
          </a:p>
        </p:txBody>
      </p:sp>
      <p:sp>
        <p:nvSpPr>
          <p:cNvPr id="4" name="スライド番号プレースホルダー 3"/>
          <p:cNvSpPr>
            <a:spLocks noGrp="1"/>
          </p:cNvSpPr>
          <p:nvPr>
            <p:ph type="sldNum" sz="quarter" idx="12"/>
          </p:nvPr>
        </p:nvSpPr>
        <p:spPr/>
        <p:txBody>
          <a:bodyPr/>
          <a:lstStyle/>
          <a:p>
            <a:fld id="{32561E9F-1250-4501-B953-B78836680886}" type="slidenum">
              <a:rPr lang="ja-JP" altLang="en-US" smtClean="0"/>
              <a:pPr/>
              <a:t>31</a:t>
            </a:fld>
            <a:endParaRPr lang="ja-JP" altLang="en-US" dirty="0"/>
          </a:p>
        </p:txBody>
      </p:sp>
      <p:pic>
        <p:nvPicPr>
          <p:cNvPr id="6" name="図 5"/>
          <p:cNvPicPr>
            <a:picLocks noChangeAspect="1"/>
          </p:cNvPicPr>
          <p:nvPr/>
        </p:nvPicPr>
        <p:blipFill>
          <a:blip r:embed="rId2"/>
          <a:stretch>
            <a:fillRect/>
          </a:stretch>
        </p:blipFill>
        <p:spPr>
          <a:xfrm>
            <a:off x="478971" y="1634131"/>
            <a:ext cx="7937987" cy="5193070"/>
          </a:xfrm>
          <a:prstGeom prst="rect">
            <a:avLst/>
          </a:prstGeom>
        </p:spPr>
      </p:pic>
    </p:spTree>
    <p:extLst>
      <p:ext uri="{BB962C8B-B14F-4D97-AF65-F5344CB8AC3E}">
        <p14:creationId xmlns:p14="http://schemas.microsoft.com/office/powerpoint/2010/main" val="4029413726"/>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z="1600" dirty="0"/>
              <a:t>平成</a:t>
            </a:r>
            <a:r>
              <a:rPr lang="en-US" altLang="ja-JP" sz="1600" dirty="0"/>
              <a:t>27</a:t>
            </a:r>
            <a:r>
              <a:rPr lang="ja-JP" altLang="en-US" sz="1600" dirty="0" smtClean="0"/>
              <a:t>年配偶</a:t>
            </a:r>
            <a:r>
              <a:rPr lang="ja-JP" altLang="en-US" sz="1600" dirty="0"/>
              <a:t>経験率</a:t>
            </a:r>
            <a:r>
              <a:rPr lang="en-US" altLang="ja-JP" sz="1600" dirty="0" smtClean="0"/>
              <a:t>×</a:t>
            </a:r>
            <a:r>
              <a:rPr lang="ja-JP" altLang="en-US" sz="1600" dirty="0" smtClean="0"/>
              <a:t>配偶</a:t>
            </a:r>
            <a:r>
              <a:rPr lang="ja-JP" altLang="en-US" sz="1600" dirty="0"/>
              <a:t>経験率の差（平成</a:t>
            </a:r>
            <a:r>
              <a:rPr lang="en-US" altLang="ja-JP" sz="1600" dirty="0"/>
              <a:t>27</a:t>
            </a:r>
            <a:r>
              <a:rPr lang="ja-JP" altLang="en-US" sz="1600" dirty="0"/>
              <a:t>年－平成</a:t>
            </a:r>
            <a:r>
              <a:rPr lang="en-US" altLang="ja-JP" sz="1600" dirty="0"/>
              <a:t>22</a:t>
            </a:r>
            <a:r>
              <a:rPr lang="ja-JP" altLang="en-US" sz="1600" dirty="0"/>
              <a:t>年</a:t>
            </a:r>
            <a:r>
              <a:rPr lang="ja-JP" altLang="en-US" sz="1600" dirty="0" smtClean="0"/>
              <a:t>）</a:t>
            </a:r>
            <a:r>
              <a:rPr lang="en-US" altLang="ja-JP" sz="1600" dirty="0" smtClean="0"/>
              <a:t>20-39</a:t>
            </a:r>
            <a:r>
              <a:rPr lang="ja-JP" altLang="en-US" sz="1600" dirty="0"/>
              <a:t>歳女性　</a:t>
            </a:r>
            <a:r>
              <a:rPr lang="ja-JP" altLang="en-US" sz="1600" dirty="0" smtClean="0"/>
              <a:t>北陸の各市</a:t>
            </a:r>
            <a:endParaRPr kumimoji="1" lang="ja-JP" altLang="en-US" sz="1600" dirty="0"/>
          </a:p>
        </p:txBody>
      </p:sp>
      <p:sp>
        <p:nvSpPr>
          <p:cNvPr id="3" name="コンテンツ プレースホルダー 2"/>
          <p:cNvSpPr>
            <a:spLocks noGrp="1"/>
          </p:cNvSpPr>
          <p:nvPr>
            <p:ph idx="1"/>
          </p:nvPr>
        </p:nvSpPr>
        <p:spPr>
          <a:xfrm>
            <a:off x="0" y="1045029"/>
            <a:ext cx="9144000" cy="937091"/>
          </a:xfrm>
        </p:spPr>
        <p:txBody>
          <a:bodyPr>
            <a:normAutofit fontScale="92500" lnSpcReduction="10000"/>
          </a:bodyPr>
          <a:lstStyle/>
          <a:p>
            <a:r>
              <a:rPr kumimoji="1" lang="ja-JP" altLang="en-US" dirty="0" smtClean="0"/>
              <a:t>北陸は全国平均よりも結婚しない傾向が強くなっています。その中でも氷見はその傾向が強いです。</a:t>
            </a:r>
            <a:endParaRPr kumimoji="1" lang="en-US" altLang="ja-JP" dirty="0" smtClean="0"/>
          </a:p>
          <a:p>
            <a:pPr lvl="1"/>
            <a:r>
              <a:rPr lang="ja-JP" altLang="en-US" dirty="0" smtClean="0"/>
              <a:t>氷見市の場合は、結婚を機に高岡等へ転出する人がいる（未婚者が氷見に残るので配偶経験率が下がる）ことも要因と考えられます。</a:t>
            </a:r>
            <a:endParaRPr kumimoji="1" lang="ja-JP" altLang="en-US" dirty="0"/>
          </a:p>
        </p:txBody>
      </p:sp>
      <p:sp>
        <p:nvSpPr>
          <p:cNvPr id="4" name="スライド番号プレースホルダー 3"/>
          <p:cNvSpPr>
            <a:spLocks noGrp="1"/>
          </p:cNvSpPr>
          <p:nvPr>
            <p:ph type="sldNum" sz="quarter" idx="12"/>
          </p:nvPr>
        </p:nvSpPr>
        <p:spPr/>
        <p:txBody>
          <a:bodyPr/>
          <a:lstStyle/>
          <a:p>
            <a:fld id="{32561E9F-1250-4501-B953-B78836680886}" type="slidenum">
              <a:rPr lang="ja-JP" altLang="en-US" smtClean="0"/>
              <a:pPr/>
              <a:t>32</a:t>
            </a:fld>
            <a:endParaRPr lang="ja-JP" altLang="en-US" dirty="0"/>
          </a:p>
        </p:txBody>
      </p:sp>
      <p:pic>
        <p:nvPicPr>
          <p:cNvPr id="5" name="図 4"/>
          <p:cNvPicPr>
            <a:picLocks noChangeAspect="1"/>
          </p:cNvPicPr>
          <p:nvPr/>
        </p:nvPicPr>
        <p:blipFill>
          <a:blip r:embed="rId2"/>
          <a:stretch>
            <a:fillRect/>
          </a:stretch>
        </p:blipFill>
        <p:spPr>
          <a:xfrm>
            <a:off x="1046921" y="1930399"/>
            <a:ext cx="7552792" cy="4934517"/>
          </a:xfrm>
          <a:prstGeom prst="rect">
            <a:avLst/>
          </a:prstGeom>
        </p:spPr>
      </p:pic>
      <p:sp>
        <p:nvSpPr>
          <p:cNvPr id="7" name="四角形吹き出し 6"/>
          <p:cNvSpPr/>
          <p:nvPr/>
        </p:nvSpPr>
        <p:spPr>
          <a:xfrm>
            <a:off x="5696858" y="5357585"/>
            <a:ext cx="1323068" cy="836189"/>
          </a:xfrm>
          <a:prstGeom prst="wedgeRectCallout">
            <a:avLst>
              <a:gd name="adj1" fmla="val -46546"/>
              <a:gd name="adj2" fmla="val -74291"/>
            </a:avLst>
          </a:prstGeom>
          <a:noFill/>
          <a:ln>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000" dirty="0" smtClean="0">
                <a:solidFill>
                  <a:sysClr val="windowText" lastClr="000000"/>
                </a:solidFill>
                <a:latin typeface="メイリオ" panose="020B0604030504040204" pitchFamily="50" charset="-128"/>
                <a:ea typeface="メイリオ" panose="020B0604030504040204" pitchFamily="50" charset="-128"/>
                <a:cs typeface="メイリオ" panose="020B0604030504040204" pitchFamily="50" charset="-128"/>
              </a:rPr>
              <a:t>北陸各市は、全国よりも配偶経験率が高いですが、婚姻しない傾向が進んでいます。</a:t>
            </a:r>
            <a:endParaRPr lang="ja-JP" altLang="en-US" sz="1000" dirty="0">
              <a:solidFill>
                <a:sysClr val="windowText" lastClr="000000"/>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9" name="四角形吹き出し 8"/>
          <p:cNvSpPr/>
          <p:nvPr/>
        </p:nvSpPr>
        <p:spPr>
          <a:xfrm>
            <a:off x="1186129" y="4397657"/>
            <a:ext cx="1451429" cy="836189"/>
          </a:xfrm>
          <a:prstGeom prst="wedgeRectCallout">
            <a:avLst>
              <a:gd name="adj1" fmla="val 81860"/>
              <a:gd name="adj2" fmla="val -35074"/>
            </a:avLst>
          </a:prstGeom>
          <a:noFill/>
          <a:ln>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000" dirty="0" smtClean="0">
                <a:solidFill>
                  <a:sysClr val="windowText" lastClr="000000"/>
                </a:solidFill>
                <a:latin typeface="メイリオ" panose="020B0604030504040204" pitchFamily="50" charset="-128"/>
                <a:ea typeface="メイリオ" panose="020B0604030504040204" pitchFamily="50" charset="-128"/>
                <a:cs typeface="メイリオ" panose="020B0604030504040204" pitchFamily="50" charset="-128"/>
              </a:rPr>
              <a:t>氷見市は婚姻しない傾向が強まると同時に、結婚後に市外流出によって新婚世帯が流出しています。</a:t>
            </a:r>
            <a:endParaRPr lang="ja-JP" altLang="en-US" sz="1000" dirty="0">
              <a:solidFill>
                <a:sysClr val="windowText" lastClr="000000"/>
              </a:solidFill>
              <a:latin typeface="メイリオ" panose="020B0604030504040204" pitchFamily="50" charset="-128"/>
              <a:ea typeface="メイリオ" panose="020B0604030504040204" pitchFamily="50" charset="-128"/>
              <a:cs typeface="メイリオ" panose="020B0604030504040204" pitchFamily="50" charset="-128"/>
            </a:endParaRPr>
          </a:p>
        </p:txBody>
      </p:sp>
    </p:spTree>
    <p:extLst>
      <p:ext uri="{BB962C8B-B14F-4D97-AF65-F5344CB8AC3E}">
        <p14:creationId xmlns:p14="http://schemas.microsoft.com/office/powerpoint/2010/main" val="2353927669"/>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z="1600" dirty="0"/>
              <a:t>平成</a:t>
            </a:r>
            <a:r>
              <a:rPr lang="en-US" altLang="ja-JP" sz="1600" dirty="0"/>
              <a:t>27</a:t>
            </a:r>
            <a:r>
              <a:rPr lang="ja-JP" altLang="en-US" sz="1600" dirty="0" smtClean="0"/>
              <a:t>年配偶経験率</a:t>
            </a:r>
            <a:r>
              <a:rPr lang="en-US" altLang="ja-JP" sz="1600" dirty="0" smtClean="0"/>
              <a:t>×</a:t>
            </a:r>
            <a:r>
              <a:rPr lang="ja-JP" altLang="en-US" sz="1600" dirty="0" smtClean="0"/>
              <a:t>配偶経験率の</a:t>
            </a:r>
            <a:r>
              <a:rPr lang="ja-JP" altLang="en-US" sz="1600" dirty="0"/>
              <a:t>差（平成</a:t>
            </a:r>
            <a:r>
              <a:rPr lang="en-US" altLang="ja-JP" sz="1600" dirty="0"/>
              <a:t>27</a:t>
            </a:r>
            <a:r>
              <a:rPr lang="ja-JP" altLang="en-US" sz="1600" dirty="0"/>
              <a:t>年－平成</a:t>
            </a:r>
            <a:r>
              <a:rPr lang="en-US" altLang="ja-JP" sz="1600" dirty="0"/>
              <a:t>22</a:t>
            </a:r>
            <a:r>
              <a:rPr lang="ja-JP" altLang="en-US" sz="1600" dirty="0"/>
              <a:t>年</a:t>
            </a:r>
            <a:r>
              <a:rPr lang="ja-JP" altLang="en-US" sz="1600" dirty="0" smtClean="0"/>
              <a:t>）</a:t>
            </a:r>
            <a:r>
              <a:rPr lang="en-US" altLang="ja-JP" sz="1600" dirty="0" smtClean="0"/>
              <a:t>20-39</a:t>
            </a:r>
            <a:r>
              <a:rPr lang="ja-JP" altLang="en-US" sz="1600" dirty="0"/>
              <a:t>歳女性　</a:t>
            </a:r>
            <a:r>
              <a:rPr lang="ja-JP" altLang="en-US" sz="1600" dirty="0" smtClean="0"/>
              <a:t>県内市町村</a:t>
            </a:r>
            <a:endParaRPr kumimoji="1" lang="ja-JP" altLang="en-US" sz="1600" dirty="0"/>
          </a:p>
        </p:txBody>
      </p:sp>
      <p:sp>
        <p:nvSpPr>
          <p:cNvPr id="3" name="コンテンツ プレースホルダー 2"/>
          <p:cNvSpPr>
            <a:spLocks noGrp="1"/>
          </p:cNvSpPr>
          <p:nvPr>
            <p:ph idx="1"/>
          </p:nvPr>
        </p:nvSpPr>
        <p:spPr>
          <a:xfrm>
            <a:off x="0" y="1105634"/>
            <a:ext cx="9144000" cy="1056995"/>
          </a:xfrm>
        </p:spPr>
        <p:txBody>
          <a:bodyPr/>
          <a:lstStyle/>
          <a:p>
            <a:r>
              <a:rPr lang="ja-JP" altLang="en-US" dirty="0" smtClean="0"/>
              <a:t>朝日町の配偶率が増加し、舟橋村の配偶率が低下しています。</a:t>
            </a:r>
            <a:endParaRPr lang="en-US" altLang="ja-JP" dirty="0" smtClean="0"/>
          </a:p>
          <a:p>
            <a:pPr lvl="1"/>
            <a:r>
              <a:rPr lang="ja-JP" altLang="en-US" dirty="0" smtClean="0"/>
              <a:t>朝日町は人口減少率が高いと考えられますので、配偶率が大きく向上したと推察されます。</a:t>
            </a:r>
            <a:endParaRPr lang="ja-JP" altLang="en-US" dirty="0"/>
          </a:p>
        </p:txBody>
      </p:sp>
      <p:sp>
        <p:nvSpPr>
          <p:cNvPr id="4" name="スライド番号プレースホルダー 3"/>
          <p:cNvSpPr>
            <a:spLocks noGrp="1"/>
          </p:cNvSpPr>
          <p:nvPr>
            <p:ph type="sldNum" sz="quarter" idx="12"/>
          </p:nvPr>
        </p:nvSpPr>
        <p:spPr/>
        <p:txBody>
          <a:bodyPr/>
          <a:lstStyle/>
          <a:p>
            <a:fld id="{32561E9F-1250-4501-B953-B78836680886}" type="slidenum">
              <a:rPr lang="ja-JP" altLang="en-US" smtClean="0"/>
              <a:pPr/>
              <a:t>33</a:t>
            </a:fld>
            <a:endParaRPr lang="ja-JP" altLang="en-US" dirty="0"/>
          </a:p>
        </p:txBody>
      </p:sp>
      <p:pic>
        <p:nvPicPr>
          <p:cNvPr id="6" name="図 5"/>
          <p:cNvPicPr>
            <a:picLocks noChangeAspect="1"/>
          </p:cNvPicPr>
          <p:nvPr/>
        </p:nvPicPr>
        <p:blipFill>
          <a:blip r:embed="rId2"/>
          <a:stretch>
            <a:fillRect/>
          </a:stretch>
        </p:blipFill>
        <p:spPr>
          <a:xfrm>
            <a:off x="587827" y="1634131"/>
            <a:ext cx="7968343" cy="5206012"/>
          </a:xfrm>
          <a:prstGeom prst="rect">
            <a:avLst/>
          </a:prstGeom>
        </p:spPr>
      </p:pic>
      <p:sp>
        <p:nvSpPr>
          <p:cNvPr id="7" name="四角形吹き出し 6"/>
          <p:cNvSpPr/>
          <p:nvPr/>
        </p:nvSpPr>
        <p:spPr>
          <a:xfrm>
            <a:off x="2579500" y="4237137"/>
            <a:ext cx="1451429" cy="836189"/>
          </a:xfrm>
          <a:prstGeom prst="wedgeRectCallout">
            <a:avLst>
              <a:gd name="adj1" fmla="val 81860"/>
              <a:gd name="adj2" fmla="val -35074"/>
            </a:avLst>
          </a:prstGeom>
          <a:noFill/>
          <a:ln>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000" dirty="0" smtClean="0">
                <a:solidFill>
                  <a:sysClr val="windowText" lastClr="000000"/>
                </a:solidFill>
                <a:latin typeface="メイリオ" panose="020B0604030504040204" pitchFamily="50" charset="-128"/>
                <a:ea typeface="メイリオ" panose="020B0604030504040204" pitchFamily="50" charset="-128"/>
                <a:cs typeface="メイリオ" panose="020B0604030504040204" pitchFamily="50" charset="-128"/>
              </a:rPr>
              <a:t>氷見市は婚姻しない傾向が強まると同時に、結婚後に市外流出によって新婚世帯が流出しています。</a:t>
            </a:r>
            <a:endParaRPr lang="ja-JP" altLang="en-US" sz="1000" dirty="0">
              <a:solidFill>
                <a:sysClr val="windowText" lastClr="000000"/>
              </a:solidFill>
              <a:latin typeface="メイリオ" panose="020B0604030504040204" pitchFamily="50" charset="-128"/>
              <a:ea typeface="メイリオ" panose="020B0604030504040204" pitchFamily="50" charset="-128"/>
              <a:cs typeface="メイリオ" panose="020B0604030504040204" pitchFamily="50" charset="-128"/>
            </a:endParaRPr>
          </a:p>
        </p:txBody>
      </p:sp>
    </p:spTree>
    <p:extLst>
      <p:ext uri="{BB962C8B-B14F-4D97-AF65-F5344CB8AC3E}">
        <p14:creationId xmlns:p14="http://schemas.microsoft.com/office/powerpoint/2010/main" val="1586812426"/>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623888" y="3164783"/>
            <a:ext cx="8186283" cy="633047"/>
          </a:xfrm>
        </p:spPr>
        <p:txBody>
          <a:bodyPr/>
          <a:lstStyle/>
          <a:p>
            <a:r>
              <a:rPr lang="ja-JP" altLang="en-US" sz="2400" dirty="0" smtClean="0"/>
              <a:t>その他、県内各市町村の分析　</a:t>
            </a:r>
            <a:r>
              <a:rPr lang="en-US" altLang="ja-JP" sz="2400" dirty="0" smtClean="0"/>
              <a:t>20-39</a:t>
            </a:r>
            <a:r>
              <a:rPr lang="ja-JP" altLang="en-US" sz="2400" dirty="0" smtClean="0"/>
              <a:t>歳</a:t>
            </a:r>
            <a:endParaRPr kumimoji="1" lang="ja-JP" altLang="en-US" sz="2400" dirty="0"/>
          </a:p>
        </p:txBody>
      </p:sp>
      <p:sp>
        <p:nvSpPr>
          <p:cNvPr id="3" name="スライド番号プレースホルダー 2"/>
          <p:cNvSpPr>
            <a:spLocks noGrp="1"/>
          </p:cNvSpPr>
          <p:nvPr>
            <p:ph type="sldNum" sz="quarter" idx="12"/>
          </p:nvPr>
        </p:nvSpPr>
        <p:spPr/>
        <p:txBody>
          <a:bodyPr/>
          <a:lstStyle/>
          <a:p>
            <a:fld id="{32561E9F-1250-4501-B953-B78836680886}" type="slidenum">
              <a:rPr lang="ja-JP" altLang="en-US" smtClean="0"/>
              <a:pPr/>
              <a:t>34</a:t>
            </a:fld>
            <a:endParaRPr lang="ja-JP" altLang="en-US" dirty="0"/>
          </a:p>
        </p:txBody>
      </p:sp>
      <p:sp>
        <p:nvSpPr>
          <p:cNvPr id="4" name="テキスト ボックス 3"/>
          <p:cNvSpPr txBox="1"/>
          <p:nvPr/>
        </p:nvSpPr>
        <p:spPr>
          <a:xfrm>
            <a:off x="228600" y="3858928"/>
            <a:ext cx="8674100" cy="2631490"/>
          </a:xfrm>
          <a:prstGeom prst="rect">
            <a:avLst/>
          </a:prstGeom>
          <a:noFill/>
          <a:ln w="12700">
            <a:solidFill>
              <a:schemeClr val="tx1"/>
            </a:solidFill>
            <a:prstDash val="dash"/>
          </a:ln>
        </p:spPr>
        <p:txBody>
          <a:bodyPr wrap="square" rtlCol="0">
            <a:spAutoFit/>
          </a:bodyPr>
          <a:lstStyle/>
          <a:p>
            <a:r>
              <a:rPr kumimoji="1" lang="ja-JP" altLang="en-US" sz="1100" dirty="0" smtClean="0">
                <a:solidFill>
                  <a:schemeClr val="tx1">
                    <a:lumMod val="85000"/>
                    <a:lumOff val="15000"/>
                  </a:schemeClr>
                </a:solidFill>
                <a:latin typeface="メイリオ" panose="020B0604030504040204" pitchFamily="50" charset="-128"/>
                <a:ea typeface="メイリオ" panose="020B0604030504040204" pitchFamily="50" charset="-128"/>
                <a:cs typeface="メイリオ" panose="020B0604030504040204" pitchFamily="50" charset="-128"/>
              </a:rPr>
              <a:t>◇利用データ：</a:t>
            </a:r>
            <a:r>
              <a:rPr lang="en-US" altLang="ja-JP" sz="1100" dirty="0">
                <a:solidFill>
                  <a:schemeClr val="tx1">
                    <a:lumMod val="85000"/>
                    <a:lumOff val="15000"/>
                  </a:schemeClr>
                </a:solidFill>
                <a:latin typeface="メイリオ" panose="020B0604030504040204" pitchFamily="50" charset="-128"/>
                <a:ea typeface="メイリオ" panose="020B0604030504040204" pitchFamily="50" charset="-128"/>
                <a:cs typeface="メイリオ" panose="020B0604030504040204" pitchFamily="50" charset="-128"/>
              </a:rPr>
              <a:t> H27</a:t>
            </a:r>
            <a:r>
              <a:rPr lang="ja-JP" altLang="en-US" sz="1100" dirty="0">
                <a:solidFill>
                  <a:schemeClr val="tx1">
                    <a:lumMod val="85000"/>
                    <a:lumOff val="15000"/>
                  </a:schemeClr>
                </a:solidFill>
                <a:latin typeface="メイリオ" panose="020B0604030504040204" pitchFamily="50" charset="-128"/>
                <a:ea typeface="メイリオ" panose="020B0604030504040204" pitchFamily="50" charset="-128"/>
                <a:cs typeface="メイリオ" panose="020B0604030504040204" pitchFamily="50" charset="-128"/>
              </a:rPr>
              <a:t>年</a:t>
            </a:r>
            <a:r>
              <a:rPr kumimoji="1" lang="ja-JP" altLang="en-US" sz="1100" dirty="0" smtClean="0">
                <a:solidFill>
                  <a:schemeClr val="tx1">
                    <a:lumMod val="85000"/>
                    <a:lumOff val="15000"/>
                  </a:schemeClr>
                </a:solidFill>
                <a:latin typeface="メイリオ" panose="020B0604030504040204" pitchFamily="50" charset="-128"/>
                <a:ea typeface="メイリオ" panose="020B0604030504040204" pitchFamily="50" charset="-128"/>
                <a:cs typeface="メイリオ" panose="020B0604030504040204" pitchFamily="50" charset="-128"/>
              </a:rPr>
              <a:t>国勢調査、昼夜間人口比率は</a:t>
            </a:r>
            <a:r>
              <a:rPr kumimoji="1" lang="en-US" altLang="ja-JP" sz="1100" dirty="0" smtClean="0">
                <a:solidFill>
                  <a:schemeClr val="tx1">
                    <a:lumMod val="85000"/>
                    <a:lumOff val="15000"/>
                  </a:schemeClr>
                </a:solidFill>
                <a:latin typeface="メイリオ" panose="020B0604030504040204" pitchFamily="50" charset="-128"/>
                <a:ea typeface="メイリオ" panose="020B0604030504040204" pitchFamily="50" charset="-128"/>
                <a:cs typeface="メイリオ" panose="020B0604030504040204" pitchFamily="50" charset="-128"/>
              </a:rPr>
              <a:t>H22</a:t>
            </a:r>
            <a:r>
              <a:rPr kumimoji="1" lang="ja-JP" altLang="en-US" sz="1100" dirty="0" smtClean="0">
                <a:solidFill>
                  <a:schemeClr val="tx1">
                    <a:lumMod val="85000"/>
                    <a:lumOff val="15000"/>
                  </a:schemeClr>
                </a:solidFill>
                <a:latin typeface="メイリオ" panose="020B0604030504040204" pitchFamily="50" charset="-128"/>
                <a:ea typeface="メイリオ" panose="020B0604030504040204" pitchFamily="50" charset="-128"/>
                <a:cs typeface="メイリオ" panose="020B0604030504040204" pitchFamily="50" charset="-128"/>
              </a:rPr>
              <a:t>年国勢調査　</a:t>
            </a:r>
            <a:r>
              <a:rPr kumimoji="1" lang="en-US" altLang="ja-JP" sz="1100" dirty="0" smtClean="0">
                <a:solidFill>
                  <a:schemeClr val="tx1">
                    <a:lumMod val="85000"/>
                    <a:lumOff val="15000"/>
                  </a:schemeClr>
                </a:solidFill>
                <a:latin typeface="メイリオ" panose="020B0604030504040204" pitchFamily="50" charset="-128"/>
                <a:ea typeface="メイリオ" panose="020B0604030504040204" pitchFamily="50" charset="-128"/>
                <a:cs typeface="メイリオ" panose="020B0604030504040204" pitchFamily="50" charset="-128"/>
              </a:rPr>
              <a:t>※H22</a:t>
            </a:r>
            <a:r>
              <a:rPr kumimoji="1" lang="ja-JP" altLang="en-US" sz="1100" dirty="0" smtClean="0">
                <a:solidFill>
                  <a:schemeClr val="tx1">
                    <a:lumMod val="85000"/>
                    <a:lumOff val="15000"/>
                  </a:schemeClr>
                </a:solidFill>
                <a:latin typeface="メイリオ" panose="020B0604030504040204" pitchFamily="50" charset="-128"/>
                <a:ea typeface="メイリオ" panose="020B0604030504040204" pitchFamily="50" charset="-128"/>
                <a:cs typeface="メイリオ" panose="020B0604030504040204" pitchFamily="50" charset="-128"/>
              </a:rPr>
              <a:t>年の理由は、最新データが公表タイミングの関係</a:t>
            </a:r>
            <a:endParaRPr kumimoji="1" lang="en-US" altLang="ja-JP" sz="1100" dirty="0" smtClean="0">
              <a:solidFill>
                <a:schemeClr val="tx1">
                  <a:lumMod val="85000"/>
                  <a:lumOff val="15000"/>
                </a:schemeClr>
              </a:solidFill>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1100" dirty="0" smtClean="0">
                <a:solidFill>
                  <a:schemeClr val="tx1">
                    <a:lumMod val="85000"/>
                    <a:lumOff val="15000"/>
                  </a:schemeClr>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100" dirty="0">
                <a:solidFill>
                  <a:schemeClr val="tx1">
                    <a:lumMod val="85000"/>
                    <a:lumOff val="15000"/>
                  </a:schemeClr>
                </a:solidFill>
                <a:latin typeface="メイリオ" panose="020B0604030504040204" pitchFamily="50" charset="-128"/>
                <a:ea typeface="メイリオ" panose="020B0604030504040204" pitchFamily="50" charset="-128"/>
                <a:cs typeface="メイリオ" panose="020B0604030504040204" pitchFamily="50" charset="-128"/>
              </a:rPr>
              <a:t>用語の定義：</a:t>
            </a:r>
            <a:endParaRPr lang="en-US" altLang="ja-JP" sz="1100" dirty="0">
              <a:solidFill>
                <a:schemeClr val="tx1">
                  <a:lumMod val="85000"/>
                  <a:lumOff val="15000"/>
                </a:schemeClr>
              </a:solidFill>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1100" dirty="0" smtClean="0">
                <a:solidFill>
                  <a:schemeClr val="tx1">
                    <a:lumMod val="85000"/>
                    <a:lumOff val="15000"/>
                  </a:schemeClr>
                </a:solidFill>
                <a:latin typeface="メイリオ" panose="020B0604030504040204" pitchFamily="50" charset="-128"/>
                <a:ea typeface="メイリオ" panose="020B0604030504040204" pitchFamily="50" charset="-128"/>
                <a:cs typeface="メイリオ" panose="020B0604030504040204" pitchFamily="50" charset="-128"/>
              </a:rPr>
              <a:t>・昼夜間人口比率＝昼間人口／夜間人口</a:t>
            </a:r>
            <a:endParaRPr lang="en-US" altLang="ja-JP" sz="1100" dirty="0" smtClean="0">
              <a:solidFill>
                <a:schemeClr val="tx1">
                  <a:lumMod val="85000"/>
                  <a:lumOff val="15000"/>
                </a:schemeClr>
              </a:solidFill>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1100" dirty="0">
                <a:solidFill>
                  <a:schemeClr val="tx1">
                    <a:lumMod val="85000"/>
                    <a:lumOff val="15000"/>
                  </a:schemeClr>
                </a:solidFill>
                <a:latin typeface="メイリオ" panose="020B0604030504040204" pitchFamily="50" charset="-128"/>
                <a:ea typeface="メイリオ" panose="020B0604030504040204" pitchFamily="50" charset="-128"/>
                <a:cs typeface="メイリオ" panose="020B0604030504040204" pitchFamily="50" charset="-128"/>
              </a:rPr>
              <a:t>　</a:t>
            </a:r>
            <a:r>
              <a:rPr lang="en-US" altLang="ja-JP" sz="1100" dirty="0" smtClean="0">
                <a:solidFill>
                  <a:schemeClr val="tx1">
                    <a:lumMod val="85000"/>
                    <a:lumOff val="15000"/>
                  </a:schemeClr>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100" dirty="0" smtClean="0">
                <a:solidFill>
                  <a:schemeClr val="tx1">
                    <a:lumMod val="85000"/>
                    <a:lumOff val="15000"/>
                  </a:schemeClr>
                </a:solidFill>
                <a:latin typeface="メイリオ" panose="020B0604030504040204" pitchFamily="50" charset="-128"/>
                <a:ea typeface="メイリオ" panose="020B0604030504040204" pitchFamily="50" charset="-128"/>
                <a:cs typeface="メイリオ" panose="020B0604030504040204" pitchFamily="50" charset="-128"/>
              </a:rPr>
              <a:t>昼夜間人口比率が高い程、仕事がある市町村ということとなる</a:t>
            </a:r>
            <a:endParaRPr lang="en-US" altLang="ja-JP" sz="1100" dirty="0" smtClean="0">
              <a:solidFill>
                <a:schemeClr val="tx1">
                  <a:lumMod val="85000"/>
                  <a:lumOff val="15000"/>
                </a:schemeClr>
              </a:solidFill>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1100" dirty="0" smtClean="0">
                <a:solidFill>
                  <a:schemeClr val="tx1">
                    <a:lumMod val="85000"/>
                    <a:lumOff val="15000"/>
                  </a:schemeClr>
                </a:solidFill>
                <a:latin typeface="メイリオ" panose="020B0604030504040204" pitchFamily="50" charset="-128"/>
                <a:ea typeface="メイリオ" panose="020B0604030504040204" pitchFamily="50" charset="-128"/>
                <a:cs typeface="メイリオ" panose="020B0604030504040204" pitchFamily="50" charset="-128"/>
              </a:rPr>
              <a:t>・三世代同居率</a:t>
            </a:r>
            <a:endParaRPr lang="en-US" altLang="ja-JP" sz="1100" dirty="0">
              <a:solidFill>
                <a:schemeClr val="tx1">
                  <a:lumMod val="85000"/>
                  <a:lumOff val="15000"/>
                </a:schemeClr>
              </a:solidFill>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1100" dirty="0">
                <a:solidFill>
                  <a:schemeClr val="tx1">
                    <a:lumMod val="85000"/>
                    <a:lumOff val="15000"/>
                  </a:schemeClr>
                </a:solidFill>
                <a:latin typeface="メイリオ" panose="020B0604030504040204" pitchFamily="50" charset="-128"/>
                <a:ea typeface="メイリオ" panose="020B0604030504040204" pitchFamily="50" charset="-128"/>
                <a:cs typeface="メイリオ" panose="020B0604030504040204" pitchFamily="50" charset="-128"/>
              </a:rPr>
              <a:t>　</a:t>
            </a:r>
            <a:r>
              <a:rPr lang="en-US" altLang="ja-JP" sz="1100" dirty="0">
                <a:solidFill>
                  <a:schemeClr val="tx1">
                    <a:lumMod val="85000"/>
                    <a:lumOff val="15000"/>
                  </a:schemeClr>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100" dirty="0">
                <a:solidFill>
                  <a:schemeClr val="tx1">
                    <a:lumMod val="85000"/>
                    <a:lumOff val="15000"/>
                  </a:schemeClr>
                </a:solidFill>
                <a:latin typeface="メイリオ" panose="020B0604030504040204" pitchFamily="50" charset="-128"/>
                <a:ea typeface="メイリオ" panose="020B0604030504040204" pitchFamily="50" charset="-128"/>
                <a:cs typeface="メイリオ" panose="020B0604030504040204" pitchFamily="50" charset="-128"/>
              </a:rPr>
              <a:t>期間特殊出生率の計算に準じて計算しているが、若い人の分析を行いたいため、</a:t>
            </a:r>
            <a:r>
              <a:rPr lang="en-US" altLang="ja-JP" sz="1100" dirty="0">
                <a:solidFill>
                  <a:schemeClr val="tx1">
                    <a:lumMod val="85000"/>
                    <a:lumOff val="15000"/>
                  </a:schemeClr>
                </a:solidFill>
                <a:latin typeface="メイリオ" panose="020B0604030504040204" pitchFamily="50" charset="-128"/>
                <a:ea typeface="メイリオ" panose="020B0604030504040204" pitchFamily="50" charset="-128"/>
                <a:cs typeface="メイリオ" panose="020B0604030504040204" pitchFamily="50" charset="-128"/>
              </a:rPr>
              <a:t>15</a:t>
            </a:r>
            <a:r>
              <a:rPr lang="ja-JP" altLang="en-US" sz="1100" dirty="0">
                <a:solidFill>
                  <a:schemeClr val="tx1">
                    <a:lumMod val="85000"/>
                    <a:lumOff val="15000"/>
                  </a:schemeClr>
                </a:solidFill>
                <a:latin typeface="メイリオ" panose="020B0604030504040204" pitchFamily="50" charset="-128"/>
                <a:ea typeface="メイリオ" panose="020B0604030504040204" pitchFamily="50" charset="-128"/>
                <a:cs typeface="メイリオ" panose="020B0604030504040204" pitchFamily="50" charset="-128"/>
              </a:rPr>
              <a:t>～</a:t>
            </a:r>
            <a:r>
              <a:rPr lang="en-US" altLang="ja-JP" sz="1100" dirty="0">
                <a:solidFill>
                  <a:schemeClr val="tx1">
                    <a:lumMod val="85000"/>
                    <a:lumOff val="15000"/>
                  </a:schemeClr>
                </a:solidFill>
                <a:latin typeface="メイリオ" panose="020B0604030504040204" pitchFamily="50" charset="-128"/>
                <a:ea typeface="メイリオ" panose="020B0604030504040204" pitchFamily="50" charset="-128"/>
                <a:cs typeface="メイリオ" panose="020B0604030504040204" pitchFamily="50" charset="-128"/>
              </a:rPr>
              <a:t>49</a:t>
            </a:r>
            <a:r>
              <a:rPr lang="ja-JP" altLang="en-US" sz="1100" dirty="0">
                <a:solidFill>
                  <a:schemeClr val="tx1">
                    <a:lumMod val="85000"/>
                    <a:lumOff val="15000"/>
                  </a:schemeClr>
                </a:solidFill>
                <a:latin typeface="メイリオ" panose="020B0604030504040204" pitchFamily="50" charset="-128"/>
                <a:ea typeface="メイリオ" panose="020B0604030504040204" pitchFamily="50" charset="-128"/>
                <a:cs typeface="メイリオ" panose="020B0604030504040204" pitchFamily="50" charset="-128"/>
              </a:rPr>
              <a:t>歳ではなく</a:t>
            </a:r>
            <a:r>
              <a:rPr lang="en-US" altLang="ja-JP" sz="1100" dirty="0">
                <a:solidFill>
                  <a:schemeClr val="tx1">
                    <a:lumMod val="85000"/>
                    <a:lumOff val="15000"/>
                  </a:schemeClr>
                </a:solidFill>
                <a:latin typeface="メイリオ" panose="020B0604030504040204" pitchFamily="50" charset="-128"/>
                <a:ea typeface="メイリオ" panose="020B0604030504040204" pitchFamily="50" charset="-128"/>
                <a:cs typeface="メイリオ" panose="020B0604030504040204" pitchFamily="50" charset="-128"/>
              </a:rPr>
              <a:t>20</a:t>
            </a:r>
            <a:r>
              <a:rPr lang="ja-JP" altLang="en-US" sz="1100" dirty="0">
                <a:solidFill>
                  <a:schemeClr val="tx1">
                    <a:lumMod val="85000"/>
                    <a:lumOff val="15000"/>
                  </a:schemeClr>
                </a:solidFill>
                <a:latin typeface="メイリオ" panose="020B0604030504040204" pitchFamily="50" charset="-128"/>
                <a:ea typeface="メイリオ" panose="020B0604030504040204" pitchFamily="50" charset="-128"/>
                <a:cs typeface="メイリオ" panose="020B0604030504040204" pitchFamily="50" charset="-128"/>
              </a:rPr>
              <a:t>～</a:t>
            </a:r>
            <a:r>
              <a:rPr lang="en-US" altLang="ja-JP" sz="1100" dirty="0">
                <a:solidFill>
                  <a:schemeClr val="tx1">
                    <a:lumMod val="85000"/>
                    <a:lumOff val="15000"/>
                  </a:schemeClr>
                </a:solidFill>
                <a:latin typeface="メイリオ" panose="020B0604030504040204" pitchFamily="50" charset="-128"/>
                <a:ea typeface="メイリオ" panose="020B0604030504040204" pitchFamily="50" charset="-128"/>
                <a:cs typeface="メイリオ" panose="020B0604030504040204" pitchFamily="50" charset="-128"/>
              </a:rPr>
              <a:t>39</a:t>
            </a:r>
            <a:r>
              <a:rPr lang="ja-JP" altLang="en-US" sz="1100" dirty="0">
                <a:solidFill>
                  <a:schemeClr val="tx1">
                    <a:lumMod val="85000"/>
                    <a:lumOff val="15000"/>
                  </a:schemeClr>
                </a:solidFill>
                <a:latin typeface="メイリオ" panose="020B0604030504040204" pitchFamily="50" charset="-128"/>
                <a:ea typeface="メイリオ" panose="020B0604030504040204" pitchFamily="50" charset="-128"/>
                <a:cs typeface="メイリオ" panose="020B0604030504040204" pitchFamily="50" charset="-128"/>
              </a:rPr>
              <a:t>歳として</a:t>
            </a:r>
            <a:r>
              <a:rPr lang="ja-JP" altLang="en-US" sz="1100" dirty="0" smtClean="0">
                <a:solidFill>
                  <a:schemeClr val="tx1">
                    <a:lumMod val="85000"/>
                    <a:lumOff val="15000"/>
                  </a:schemeClr>
                </a:solidFill>
                <a:latin typeface="メイリオ" panose="020B0604030504040204" pitchFamily="50" charset="-128"/>
                <a:ea typeface="メイリオ" panose="020B0604030504040204" pitchFamily="50" charset="-128"/>
                <a:cs typeface="メイリオ" panose="020B0604030504040204" pitchFamily="50" charset="-128"/>
              </a:rPr>
              <a:t>いる</a:t>
            </a:r>
            <a:endParaRPr lang="en-US" altLang="ja-JP" sz="1100" dirty="0" smtClean="0">
              <a:solidFill>
                <a:schemeClr val="tx1">
                  <a:lumMod val="85000"/>
                  <a:lumOff val="15000"/>
                </a:schemeClr>
              </a:solidFill>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1100" dirty="0">
                <a:solidFill>
                  <a:schemeClr val="tx1">
                    <a:lumMod val="85000"/>
                    <a:lumOff val="15000"/>
                  </a:schemeClr>
                </a:solidFill>
                <a:latin typeface="メイリオ" panose="020B0604030504040204" pitchFamily="50" charset="-128"/>
                <a:ea typeface="メイリオ" panose="020B0604030504040204" pitchFamily="50" charset="-128"/>
                <a:cs typeface="メイリオ" panose="020B0604030504040204" pitchFamily="50" charset="-128"/>
              </a:rPr>
              <a:t>　</a:t>
            </a:r>
            <a:r>
              <a:rPr lang="en-US" altLang="ja-JP" sz="1100" dirty="0" smtClean="0">
                <a:solidFill>
                  <a:schemeClr val="tx1">
                    <a:lumMod val="85000"/>
                    <a:lumOff val="15000"/>
                  </a:schemeClr>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100" dirty="0" smtClean="0">
                <a:solidFill>
                  <a:schemeClr val="tx1">
                    <a:lumMod val="85000"/>
                    <a:lumOff val="15000"/>
                  </a:schemeClr>
                </a:solidFill>
                <a:latin typeface="メイリオ" panose="020B0604030504040204" pitchFamily="50" charset="-128"/>
                <a:ea typeface="メイリオ" panose="020B0604030504040204" pitchFamily="50" charset="-128"/>
                <a:cs typeface="メイリオ" panose="020B0604030504040204" pitchFamily="50" charset="-128"/>
              </a:rPr>
              <a:t>上記に加え、女性の数を有配偶経験（配偶者あり、死別、離別）のみに絞って算出している</a:t>
            </a:r>
            <a:endParaRPr lang="en-US" altLang="ja-JP" sz="1100" dirty="0">
              <a:solidFill>
                <a:schemeClr val="tx1">
                  <a:lumMod val="85000"/>
                  <a:lumOff val="15000"/>
                </a:schemeClr>
              </a:solidFill>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1100" dirty="0">
                <a:solidFill>
                  <a:schemeClr val="tx1">
                    <a:lumMod val="85000"/>
                    <a:lumOff val="15000"/>
                  </a:schemeClr>
                </a:solidFill>
                <a:latin typeface="メイリオ" panose="020B0604030504040204" pitchFamily="50" charset="-128"/>
                <a:ea typeface="メイリオ" panose="020B0604030504040204" pitchFamily="50" charset="-128"/>
                <a:cs typeface="メイリオ" panose="020B0604030504040204" pitchFamily="50" charset="-128"/>
              </a:rPr>
              <a:t>　</a:t>
            </a:r>
            <a:r>
              <a:rPr lang="en-US" altLang="ja-JP" sz="1100" dirty="0">
                <a:solidFill>
                  <a:schemeClr val="tx1">
                    <a:lumMod val="85000"/>
                    <a:lumOff val="15000"/>
                  </a:schemeClr>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100" dirty="0">
                <a:solidFill>
                  <a:schemeClr val="tx1">
                    <a:lumMod val="85000"/>
                    <a:lumOff val="15000"/>
                  </a:schemeClr>
                </a:solidFill>
                <a:latin typeface="メイリオ" panose="020B0604030504040204" pitchFamily="50" charset="-128"/>
                <a:ea typeface="メイリオ" panose="020B0604030504040204" pitchFamily="50" charset="-128"/>
                <a:cs typeface="メイリオ" panose="020B0604030504040204" pitchFamily="50" charset="-128"/>
              </a:rPr>
              <a:t>要は</a:t>
            </a:r>
            <a:r>
              <a:rPr lang="ja-JP" altLang="en-US" sz="1100" dirty="0" smtClean="0">
                <a:solidFill>
                  <a:schemeClr val="tx1">
                    <a:lumMod val="85000"/>
                    <a:lumOff val="15000"/>
                  </a:schemeClr>
                </a:solidFill>
                <a:latin typeface="メイリオ" panose="020B0604030504040204" pitchFamily="50" charset="-128"/>
                <a:ea typeface="メイリオ" panose="020B0604030504040204" pitchFamily="50" charset="-128"/>
                <a:cs typeface="メイリオ" panose="020B0604030504040204" pitchFamily="50" charset="-128"/>
              </a:rPr>
              <a:t>、結婚した人か結婚したことがある人が</a:t>
            </a:r>
            <a:r>
              <a:rPr lang="en-US" altLang="ja-JP" sz="1100" dirty="0" smtClean="0">
                <a:solidFill>
                  <a:schemeClr val="tx1">
                    <a:lumMod val="85000"/>
                    <a:lumOff val="15000"/>
                  </a:schemeClr>
                </a:solidFill>
                <a:latin typeface="メイリオ" panose="020B0604030504040204" pitchFamily="50" charset="-128"/>
                <a:ea typeface="メイリオ" panose="020B0604030504040204" pitchFamily="50" charset="-128"/>
                <a:cs typeface="メイリオ" panose="020B0604030504040204" pitchFamily="50" charset="-128"/>
              </a:rPr>
              <a:t>20-39</a:t>
            </a:r>
            <a:r>
              <a:rPr lang="ja-JP" altLang="en-US" sz="1100" dirty="0">
                <a:solidFill>
                  <a:schemeClr val="tx1">
                    <a:lumMod val="85000"/>
                    <a:lumOff val="15000"/>
                  </a:schemeClr>
                </a:solidFill>
                <a:latin typeface="メイリオ" panose="020B0604030504040204" pitchFamily="50" charset="-128"/>
                <a:ea typeface="メイリオ" panose="020B0604030504040204" pitchFamily="50" charset="-128"/>
                <a:cs typeface="メイリオ" panose="020B0604030504040204" pitchFamily="50" charset="-128"/>
              </a:rPr>
              <a:t>歳までの女性</a:t>
            </a:r>
            <a:r>
              <a:rPr lang="ja-JP" altLang="en-US" sz="1100" dirty="0" smtClean="0">
                <a:solidFill>
                  <a:schemeClr val="tx1">
                    <a:lumMod val="85000"/>
                    <a:lumOff val="15000"/>
                  </a:schemeClr>
                </a:solidFill>
                <a:latin typeface="メイリオ" panose="020B0604030504040204" pitchFamily="50" charset="-128"/>
                <a:ea typeface="メイリオ" panose="020B0604030504040204" pitchFamily="50" charset="-128"/>
                <a:cs typeface="メイリオ" panose="020B0604030504040204" pitchFamily="50" charset="-128"/>
              </a:rPr>
              <a:t>が子どもを</a:t>
            </a:r>
            <a:r>
              <a:rPr lang="ja-JP" altLang="en-US" sz="1100" dirty="0">
                <a:solidFill>
                  <a:schemeClr val="tx1">
                    <a:lumMod val="85000"/>
                    <a:lumOff val="15000"/>
                  </a:schemeClr>
                </a:solidFill>
                <a:latin typeface="メイリオ" panose="020B0604030504040204" pitchFamily="50" charset="-128"/>
                <a:ea typeface="メイリオ" panose="020B0604030504040204" pitchFamily="50" charset="-128"/>
                <a:cs typeface="メイリオ" panose="020B0604030504040204" pitchFamily="50" charset="-128"/>
              </a:rPr>
              <a:t>産むであろうという率を計算したもの</a:t>
            </a:r>
            <a:endParaRPr lang="en-US" altLang="ja-JP" sz="1100" dirty="0">
              <a:solidFill>
                <a:schemeClr val="tx1">
                  <a:lumMod val="85000"/>
                  <a:lumOff val="15000"/>
                </a:schemeClr>
              </a:solidFill>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1100" dirty="0">
                <a:solidFill>
                  <a:schemeClr val="tx1">
                    <a:lumMod val="85000"/>
                    <a:lumOff val="15000"/>
                  </a:schemeClr>
                </a:solidFill>
                <a:latin typeface="メイリオ" panose="020B0604030504040204" pitchFamily="50" charset="-128"/>
                <a:ea typeface="メイリオ" panose="020B0604030504040204" pitchFamily="50" charset="-128"/>
                <a:cs typeface="メイリオ" panose="020B0604030504040204" pitchFamily="50" charset="-128"/>
              </a:rPr>
              <a:t>　</a:t>
            </a:r>
            <a:r>
              <a:rPr lang="en-US" altLang="ja-JP" sz="1100" dirty="0">
                <a:solidFill>
                  <a:schemeClr val="tx1">
                    <a:lumMod val="85000"/>
                    <a:lumOff val="15000"/>
                  </a:schemeClr>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100" dirty="0">
                <a:solidFill>
                  <a:schemeClr val="tx1">
                    <a:lumMod val="85000"/>
                    <a:lumOff val="15000"/>
                  </a:schemeClr>
                </a:solidFill>
                <a:latin typeface="メイリオ" panose="020B0604030504040204" pitchFamily="50" charset="-128"/>
                <a:ea typeface="メイリオ" panose="020B0604030504040204" pitchFamily="50" charset="-128"/>
                <a:cs typeface="メイリオ" panose="020B0604030504040204" pitchFamily="50" charset="-128"/>
              </a:rPr>
              <a:t>数値は、絶対値ではなく相対的な比較として用いることを想定しており、相対的な比較の利用のために</a:t>
            </a:r>
            <a:r>
              <a:rPr lang="ja-JP" altLang="en-US" sz="1100" dirty="0" smtClean="0">
                <a:solidFill>
                  <a:schemeClr val="tx1">
                    <a:lumMod val="85000"/>
                    <a:lumOff val="15000"/>
                  </a:schemeClr>
                </a:solidFill>
                <a:latin typeface="メイリオ" panose="020B0604030504040204" pitchFamily="50" charset="-128"/>
                <a:ea typeface="メイリオ" panose="020B0604030504040204" pitchFamily="50" charset="-128"/>
                <a:cs typeface="メイリオ" panose="020B0604030504040204" pitchFamily="50" charset="-128"/>
              </a:rPr>
              <a:t>作成。</a:t>
            </a:r>
            <a:r>
              <a:rPr lang="en-US" altLang="ja-JP" sz="1100" dirty="0" smtClean="0">
                <a:solidFill>
                  <a:schemeClr val="tx1">
                    <a:lumMod val="85000"/>
                    <a:lumOff val="15000"/>
                  </a:schemeClr>
                </a:solidFill>
                <a:latin typeface="メイリオ" panose="020B0604030504040204" pitchFamily="50" charset="-128"/>
                <a:ea typeface="メイリオ" panose="020B0604030504040204" pitchFamily="50" charset="-128"/>
                <a:cs typeface="メイリオ" panose="020B0604030504040204" pitchFamily="50" charset="-128"/>
              </a:rPr>
              <a:t/>
            </a:r>
            <a:br>
              <a:rPr lang="en-US" altLang="ja-JP" sz="1100" dirty="0" smtClean="0">
                <a:solidFill>
                  <a:schemeClr val="tx1">
                    <a:lumMod val="85000"/>
                    <a:lumOff val="15000"/>
                  </a:schemeClr>
                </a:solidFill>
                <a:latin typeface="メイリオ" panose="020B0604030504040204" pitchFamily="50" charset="-128"/>
                <a:ea typeface="メイリオ" panose="020B0604030504040204" pitchFamily="50" charset="-128"/>
                <a:cs typeface="メイリオ" panose="020B0604030504040204" pitchFamily="50" charset="-128"/>
              </a:rPr>
            </a:br>
            <a:r>
              <a:rPr lang="ja-JP" altLang="en-US" sz="1100" dirty="0" smtClean="0">
                <a:solidFill>
                  <a:schemeClr val="tx1">
                    <a:lumMod val="85000"/>
                    <a:lumOff val="15000"/>
                  </a:schemeClr>
                </a:solidFill>
                <a:latin typeface="メイリオ" panose="020B0604030504040204" pitchFamily="50" charset="-128"/>
                <a:ea typeface="メイリオ" panose="020B0604030504040204" pitchFamily="50" charset="-128"/>
                <a:cs typeface="メイリオ" panose="020B0604030504040204" pitchFamily="50" charset="-128"/>
              </a:rPr>
              <a:t>　　その</a:t>
            </a:r>
            <a:r>
              <a:rPr lang="ja-JP" altLang="en-US" sz="1100" dirty="0">
                <a:solidFill>
                  <a:schemeClr val="tx1">
                    <a:lumMod val="85000"/>
                    <a:lumOff val="15000"/>
                  </a:schemeClr>
                </a:solidFill>
                <a:latin typeface="メイリオ" panose="020B0604030504040204" pitchFamily="50" charset="-128"/>
                <a:ea typeface="メイリオ" panose="020B0604030504040204" pitchFamily="50" charset="-128"/>
                <a:cs typeface="メイリオ" panose="020B0604030504040204" pitchFamily="50" charset="-128"/>
              </a:rPr>
              <a:t>ため</a:t>
            </a:r>
            <a:r>
              <a:rPr lang="ja-JP" altLang="en-US" sz="1100" dirty="0" smtClean="0">
                <a:solidFill>
                  <a:schemeClr val="tx1">
                    <a:lumMod val="85000"/>
                    <a:lumOff val="15000"/>
                  </a:schemeClr>
                </a:solidFill>
                <a:latin typeface="メイリオ" panose="020B0604030504040204" pitchFamily="50" charset="-128"/>
                <a:ea typeface="メイリオ" panose="020B0604030504040204" pitchFamily="50" charset="-128"/>
                <a:cs typeface="メイリオ" panose="020B0604030504040204" pitchFamily="50" charset="-128"/>
              </a:rPr>
              <a:t>、データの解釈については、相対的な比較のみを考える</a:t>
            </a:r>
            <a:endParaRPr lang="en-US" altLang="ja-JP" sz="1100" dirty="0">
              <a:solidFill>
                <a:schemeClr val="tx1">
                  <a:lumMod val="85000"/>
                  <a:lumOff val="15000"/>
                </a:schemeClr>
              </a:solidFill>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1100" dirty="0">
                <a:solidFill>
                  <a:schemeClr val="tx1">
                    <a:lumMod val="85000"/>
                    <a:lumOff val="15000"/>
                  </a:schemeClr>
                </a:solidFill>
                <a:latin typeface="メイリオ" panose="020B0604030504040204" pitchFamily="50" charset="-128"/>
                <a:ea typeface="メイリオ" panose="020B0604030504040204" pitchFamily="50" charset="-128"/>
                <a:cs typeface="メイリオ" panose="020B0604030504040204" pitchFamily="50" charset="-128"/>
              </a:rPr>
              <a:t>　</a:t>
            </a:r>
            <a:r>
              <a:rPr lang="en-US" altLang="ja-JP" sz="1100" dirty="0">
                <a:solidFill>
                  <a:schemeClr val="tx1">
                    <a:lumMod val="85000"/>
                    <a:lumOff val="15000"/>
                  </a:schemeClr>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100" dirty="0">
                <a:solidFill>
                  <a:schemeClr val="tx1">
                    <a:lumMod val="85000"/>
                    <a:lumOff val="15000"/>
                  </a:schemeClr>
                </a:solidFill>
                <a:latin typeface="メイリオ" panose="020B0604030504040204" pitchFamily="50" charset="-128"/>
                <a:ea typeface="メイリオ" panose="020B0604030504040204" pitchFamily="50" charset="-128"/>
                <a:cs typeface="メイリオ" panose="020B0604030504040204" pitchFamily="50" charset="-128"/>
              </a:rPr>
              <a:t>相対的な順位を考える際の留意点として、産んだ後に引っ越してきた人も数に入っているので、</a:t>
            </a:r>
            <a:r>
              <a:rPr lang="en-US" altLang="ja-JP" sz="1100" dirty="0">
                <a:solidFill>
                  <a:schemeClr val="tx1">
                    <a:lumMod val="85000"/>
                    <a:lumOff val="15000"/>
                  </a:schemeClr>
                </a:solidFill>
                <a:latin typeface="メイリオ" panose="020B0604030504040204" pitchFamily="50" charset="-128"/>
                <a:ea typeface="メイリオ" panose="020B0604030504040204" pitchFamily="50" charset="-128"/>
                <a:cs typeface="メイリオ" panose="020B0604030504040204" pitchFamily="50" charset="-128"/>
              </a:rPr>
              <a:t/>
            </a:r>
            <a:br>
              <a:rPr lang="en-US" altLang="ja-JP" sz="1100" dirty="0">
                <a:solidFill>
                  <a:schemeClr val="tx1">
                    <a:lumMod val="85000"/>
                    <a:lumOff val="15000"/>
                  </a:schemeClr>
                </a:solidFill>
                <a:latin typeface="メイリオ" panose="020B0604030504040204" pitchFamily="50" charset="-128"/>
                <a:ea typeface="メイリオ" panose="020B0604030504040204" pitchFamily="50" charset="-128"/>
                <a:cs typeface="メイリオ" panose="020B0604030504040204" pitchFamily="50" charset="-128"/>
              </a:rPr>
            </a:br>
            <a:r>
              <a:rPr lang="ja-JP" altLang="en-US" sz="1100" dirty="0">
                <a:solidFill>
                  <a:schemeClr val="tx1">
                    <a:lumMod val="85000"/>
                    <a:lumOff val="15000"/>
                  </a:schemeClr>
                </a:solidFill>
                <a:latin typeface="メイリオ" panose="020B0604030504040204" pitchFamily="50" charset="-128"/>
                <a:ea typeface="メイリオ" panose="020B0604030504040204" pitchFamily="50" charset="-128"/>
                <a:cs typeface="メイリオ" panose="020B0604030504040204" pitchFamily="50" charset="-128"/>
              </a:rPr>
              <a:t>　　子育て移住に積極的な自治体は、実際の出生率よりも高い割合が出ると</a:t>
            </a:r>
            <a:r>
              <a:rPr lang="ja-JP" altLang="en-US" sz="1100" dirty="0" smtClean="0">
                <a:solidFill>
                  <a:schemeClr val="tx1">
                    <a:lumMod val="85000"/>
                    <a:lumOff val="15000"/>
                  </a:schemeClr>
                </a:solidFill>
                <a:latin typeface="メイリオ" panose="020B0604030504040204" pitchFamily="50" charset="-128"/>
                <a:ea typeface="メイリオ" panose="020B0604030504040204" pitchFamily="50" charset="-128"/>
                <a:cs typeface="メイリオ" panose="020B0604030504040204" pitchFamily="50" charset="-128"/>
              </a:rPr>
              <a:t>考えられる</a:t>
            </a:r>
            <a:endParaRPr lang="en-US" altLang="ja-JP" sz="1100" dirty="0" smtClean="0">
              <a:solidFill>
                <a:schemeClr val="tx1">
                  <a:lumMod val="85000"/>
                  <a:lumOff val="15000"/>
                </a:schemeClr>
              </a:solidFill>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1100" dirty="0">
                <a:solidFill>
                  <a:schemeClr val="tx1">
                    <a:lumMod val="85000"/>
                    <a:lumOff val="15000"/>
                  </a:schemeClr>
                </a:solidFill>
                <a:latin typeface="メイリオ" panose="020B0604030504040204" pitchFamily="50" charset="-128"/>
                <a:ea typeface="メイリオ" panose="020B0604030504040204" pitchFamily="50" charset="-128"/>
                <a:cs typeface="メイリオ" panose="020B0604030504040204" pitchFamily="50" charset="-128"/>
              </a:rPr>
              <a:t>◇その他：</a:t>
            </a:r>
            <a:endParaRPr lang="en-US" altLang="ja-JP" sz="1100" dirty="0">
              <a:solidFill>
                <a:schemeClr val="tx1">
                  <a:lumMod val="85000"/>
                  <a:lumOff val="15000"/>
                </a:schemeClr>
              </a:solidFill>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1100" dirty="0">
                <a:solidFill>
                  <a:schemeClr val="tx1">
                    <a:lumMod val="85000"/>
                    <a:lumOff val="15000"/>
                  </a:schemeClr>
                </a:solidFill>
                <a:latin typeface="メイリオ" panose="020B0604030504040204" pitchFamily="50" charset="-128"/>
                <a:ea typeface="メイリオ" panose="020B0604030504040204" pitchFamily="50" charset="-128"/>
                <a:cs typeface="メイリオ" panose="020B0604030504040204" pitchFamily="50" charset="-128"/>
              </a:rPr>
              <a:t>　国勢調査から直接データを得られていない市町村については、分析対象から除外した</a:t>
            </a:r>
            <a:endParaRPr lang="en-US" altLang="ja-JP" sz="1100" dirty="0">
              <a:solidFill>
                <a:schemeClr val="tx1">
                  <a:lumMod val="85000"/>
                  <a:lumOff val="15000"/>
                </a:schemeClr>
              </a:solidFill>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1100" dirty="0">
                <a:solidFill>
                  <a:schemeClr val="tx1">
                    <a:lumMod val="85000"/>
                    <a:lumOff val="15000"/>
                  </a:schemeClr>
                </a:solidFill>
                <a:latin typeface="メイリオ" panose="020B0604030504040204" pitchFamily="50" charset="-128"/>
                <a:ea typeface="メイリオ" panose="020B0604030504040204" pitchFamily="50" charset="-128"/>
                <a:cs typeface="メイリオ" panose="020B0604030504040204" pitchFamily="50" charset="-128"/>
              </a:rPr>
              <a:t>　合併の影響を考慮していない（</a:t>
            </a:r>
            <a:r>
              <a:rPr lang="en-US" altLang="ja-JP" sz="1100" dirty="0">
                <a:solidFill>
                  <a:schemeClr val="tx1">
                    <a:lumMod val="85000"/>
                    <a:lumOff val="15000"/>
                  </a:schemeClr>
                </a:solidFill>
                <a:latin typeface="メイリオ" panose="020B0604030504040204" pitchFamily="50" charset="-128"/>
                <a:ea typeface="メイリオ" panose="020B0604030504040204" pitchFamily="50" charset="-128"/>
                <a:cs typeface="メイリオ" panose="020B0604030504040204" pitchFamily="50" charset="-128"/>
              </a:rPr>
              <a:t>H22-H27</a:t>
            </a:r>
            <a:r>
              <a:rPr lang="ja-JP" altLang="en-US" sz="1100" dirty="0">
                <a:solidFill>
                  <a:schemeClr val="tx1">
                    <a:lumMod val="85000"/>
                    <a:lumOff val="15000"/>
                  </a:schemeClr>
                </a:solidFill>
                <a:latin typeface="メイリオ" panose="020B0604030504040204" pitchFamily="50" charset="-128"/>
                <a:ea typeface="メイリオ" panose="020B0604030504040204" pitchFamily="50" charset="-128"/>
                <a:cs typeface="メイリオ" panose="020B0604030504040204" pitchFamily="50" charset="-128"/>
              </a:rPr>
              <a:t>間で合併によって人口が増加した市の</a:t>
            </a:r>
            <a:r>
              <a:rPr lang="en-US" altLang="ja-JP" sz="1100" dirty="0">
                <a:solidFill>
                  <a:schemeClr val="tx1">
                    <a:lumMod val="85000"/>
                    <a:lumOff val="15000"/>
                  </a:schemeClr>
                </a:solidFill>
                <a:latin typeface="メイリオ" panose="020B0604030504040204" pitchFamily="50" charset="-128"/>
                <a:ea typeface="メイリオ" panose="020B0604030504040204" pitchFamily="50" charset="-128"/>
                <a:cs typeface="メイリオ" panose="020B0604030504040204" pitchFamily="50" charset="-128"/>
              </a:rPr>
              <a:t>H22</a:t>
            </a:r>
            <a:r>
              <a:rPr lang="ja-JP" altLang="en-US" sz="1100" dirty="0">
                <a:solidFill>
                  <a:schemeClr val="tx1">
                    <a:lumMod val="85000"/>
                    <a:lumOff val="15000"/>
                  </a:schemeClr>
                </a:solidFill>
                <a:latin typeface="メイリオ" panose="020B0604030504040204" pitchFamily="50" charset="-128"/>
                <a:ea typeface="メイリオ" panose="020B0604030504040204" pitchFamily="50" charset="-128"/>
                <a:cs typeface="メイリオ" panose="020B0604030504040204" pitchFamily="50" charset="-128"/>
              </a:rPr>
              <a:t>年時点の合併前旧市町村の人口を無視している</a:t>
            </a:r>
            <a:r>
              <a:rPr lang="ja-JP" altLang="en-US" sz="1100" dirty="0" smtClean="0">
                <a:solidFill>
                  <a:schemeClr val="tx1">
                    <a:lumMod val="85000"/>
                    <a:lumOff val="15000"/>
                  </a:schemeClr>
                </a:solidFill>
                <a:latin typeface="メイリオ" panose="020B0604030504040204" pitchFamily="50" charset="-128"/>
                <a:ea typeface="メイリオ" panose="020B0604030504040204" pitchFamily="50" charset="-128"/>
                <a:cs typeface="メイリオ" panose="020B0604030504040204" pitchFamily="50" charset="-128"/>
              </a:rPr>
              <a:t>）</a:t>
            </a:r>
            <a:endParaRPr lang="ja-JP" altLang="en-US" sz="1100" dirty="0">
              <a:solidFill>
                <a:schemeClr val="tx1">
                  <a:lumMod val="85000"/>
                  <a:lumOff val="15000"/>
                </a:schemeClr>
              </a:solidFill>
              <a:latin typeface="メイリオ" panose="020B0604030504040204" pitchFamily="50" charset="-128"/>
              <a:ea typeface="メイリオ" panose="020B0604030504040204" pitchFamily="50" charset="-128"/>
              <a:cs typeface="メイリオ" panose="020B0604030504040204" pitchFamily="50" charset="-128"/>
            </a:endParaRPr>
          </a:p>
        </p:txBody>
      </p:sp>
    </p:spTree>
    <p:extLst>
      <p:ext uri="{BB962C8B-B14F-4D97-AF65-F5344CB8AC3E}">
        <p14:creationId xmlns:p14="http://schemas.microsoft.com/office/powerpoint/2010/main" val="688986662"/>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z="2400" dirty="0" smtClean="0"/>
              <a:t>昼夜間人口比率</a:t>
            </a:r>
            <a:r>
              <a:rPr lang="en-US" altLang="ja-JP" sz="2400" dirty="0" smtClean="0"/>
              <a:t>×</a:t>
            </a:r>
            <a:r>
              <a:rPr lang="ja-JP" altLang="en-US" sz="2400" dirty="0" smtClean="0"/>
              <a:t>男女移動率</a:t>
            </a:r>
            <a:r>
              <a:rPr lang="ja-JP" altLang="en-US" sz="2400" dirty="0"/>
              <a:t>　</a:t>
            </a:r>
            <a:r>
              <a:rPr lang="en-US" altLang="ja-JP" sz="2400" dirty="0"/>
              <a:t>20-39</a:t>
            </a:r>
            <a:r>
              <a:rPr lang="ja-JP" altLang="en-US" sz="2400" dirty="0"/>
              <a:t>歳　県内の各市町村</a:t>
            </a:r>
            <a:endParaRPr kumimoji="1" lang="ja-JP" altLang="en-US" sz="2400" dirty="0"/>
          </a:p>
        </p:txBody>
      </p:sp>
      <p:sp>
        <p:nvSpPr>
          <p:cNvPr id="3" name="コンテンツ プレースホルダー 2"/>
          <p:cNvSpPr>
            <a:spLocks noGrp="1"/>
          </p:cNvSpPr>
          <p:nvPr>
            <p:ph idx="1"/>
          </p:nvPr>
        </p:nvSpPr>
        <p:spPr>
          <a:xfrm>
            <a:off x="0" y="1105634"/>
            <a:ext cx="9144000" cy="984423"/>
          </a:xfrm>
        </p:spPr>
        <p:txBody>
          <a:bodyPr/>
          <a:lstStyle/>
          <a:p>
            <a:r>
              <a:rPr kumimoji="1" lang="ja-JP" altLang="en-US" dirty="0" smtClean="0"/>
              <a:t>昼夜間人口比率が高いほど、人口流入が多いか流出が少ない傾向にあります。</a:t>
            </a:r>
            <a:endParaRPr kumimoji="1" lang="en-US" altLang="ja-JP" dirty="0" smtClean="0"/>
          </a:p>
          <a:p>
            <a:r>
              <a:rPr kumimoji="1" lang="ja-JP" altLang="en-US" dirty="0" smtClean="0"/>
              <a:t>氷見市は、県内で２番目に他市町村へ働きに行っている人の割合が多く、</a:t>
            </a:r>
            <a:r>
              <a:rPr lang="ja-JP" altLang="en-US" dirty="0" smtClean="0"/>
              <a:t>ベッドタウンを標榜</a:t>
            </a:r>
            <a:r>
              <a:rPr lang="ja-JP" altLang="en-US" dirty="0"/>
              <a:t>して</a:t>
            </a:r>
            <a:r>
              <a:rPr lang="ja-JP" altLang="en-US" dirty="0" smtClean="0"/>
              <a:t>いる舟橋村よりも昼夜間人口比率が低いです。</a:t>
            </a:r>
            <a:endParaRPr kumimoji="1" lang="ja-JP" altLang="en-US" dirty="0"/>
          </a:p>
        </p:txBody>
      </p:sp>
      <p:sp>
        <p:nvSpPr>
          <p:cNvPr id="4" name="スライド番号プレースホルダー 3"/>
          <p:cNvSpPr>
            <a:spLocks noGrp="1"/>
          </p:cNvSpPr>
          <p:nvPr>
            <p:ph type="sldNum" sz="quarter" idx="12"/>
          </p:nvPr>
        </p:nvSpPr>
        <p:spPr/>
        <p:txBody>
          <a:bodyPr/>
          <a:lstStyle/>
          <a:p>
            <a:fld id="{32561E9F-1250-4501-B953-B78836680886}" type="slidenum">
              <a:rPr lang="ja-JP" altLang="en-US" smtClean="0"/>
              <a:pPr/>
              <a:t>35</a:t>
            </a:fld>
            <a:endParaRPr lang="ja-JP" altLang="en-US" dirty="0"/>
          </a:p>
        </p:txBody>
      </p:sp>
      <p:pic>
        <p:nvPicPr>
          <p:cNvPr id="5" name="図 4"/>
          <p:cNvPicPr>
            <a:picLocks noChangeAspect="1"/>
          </p:cNvPicPr>
          <p:nvPr/>
        </p:nvPicPr>
        <p:blipFill>
          <a:blip r:embed="rId2"/>
          <a:stretch>
            <a:fillRect/>
          </a:stretch>
        </p:blipFill>
        <p:spPr>
          <a:xfrm>
            <a:off x="1077053" y="1978054"/>
            <a:ext cx="7472587" cy="4879946"/>
          </a:xfrm>
          <a:prstGeom prst="rect">
            <a:avLst/>
          </a:prstGeom>
        </p:spPr>
      </p:pic>
      <p:sp>
        <p:nvSpPr>
          <p:cNvPr id="7" name="四角形吹き出し 6"/>
          <p:cNvSpPr/>
          <p:nvPr/>
        </p:nvSpPr>
        <p:spPr>
          <a:xfrm>
            <a:off x="3865334" y="4798387"/>
            <a:ext cx="1306761" cy="748773"/>
          </a:xfrm>
          <a:prstGeom prst="wedgeRectCallout">
            <a:avLst>
              <a:gd name="adj1" fmla="val 49922"/>
              <a:gd name="adj2" fmla="val -81596"/>
            </a:avLst>
          </a:prstGeom>
          <a:noFill/>
          <a:ln>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000" dirty="0" smtClean="0">
                <a:solidFill>
                  <a:sysClr val="windowText" lastClr="000000"/>
                </a:solidFill>
                <a:latin typeface="メイリオ" panose="020B0604030504040204" pitchFamily="50" charset="-128"/>
                <a:ea typeface="メイリオ" panose="020B0604030504040204" pitchFamily="50" charset="-128"/>
                <a:cs typeface="メイリオ" panose="020B0604030504040204" pitchFamily="50" charset="-128"/>
              </a:rPr>
              <a:t>昼夜間人口</a:t>
            </a:r>
            <a:r>
              <a:rPr lang="ja-JP" altLang="en-US" sz="1000" dirty="0">
                <a:solidFill>
                  <a:sysClr val="windowText" lastClr="000000"/>
                </a:solidFill>
                <a:latin typeface="メイリオ" panose="020B0604030504040204" pitchFamily="50" charset="-128"/>
                <a:ea typeface="メイリオ" panose="020B0604030504040204" pitchFamily="50" charset="-128"/>
                <a:cs typeface="メイリオ" panose="020B0604030504040204" pitchFamily="50" charset="-128"/>
              </a:rPr>
              <a:t>比率</a:t>
            </a:r>
            <a:r>
              <a:rPr lang="ja-JP" altLang="en-US" sz="1000" dirty="0" smtClean="0">
                <a:solidFill>
                  <a:sysClr val="windowText" lastClr="000000"/>
                </a:solidFill>
                <a:latin typeface="メイリオ" panose="020B0604030504040204" pitchFamily="50" charset="-128"/>
                <a:ea typeface="メイリオ" panose="020B0604030504040204" pitchFamily="50" charset="-128"/>
                <a:cs typeface="メイリオ" panose="020B0604030504040204" pitchFamily="50" charset="-128"/>
              </a:rPr>
              <a:t>が低い自治体ほど人口流出が多い傾向にあります。</a:t>
            </a:r>
            <a:endParaRPr kumimoji="1" lang="ja-JP" altLang="en-US" sz="1000" dirty="0">
              <a:solidFill>
                <a:sysClr val="windowText" lastClr="000000"/>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8" name="円/楕円 7"/>
          <p:cNvSpPr/>
          <p:nvPr/>
        </p:nvSpPr>
        <p:spPr>
          <a:xfrm rot="19919462">
            <a:off x="4632752" y="2645527"/>
            <a:ext cx="3504410" cy="1611063"/>
          </a:xfrm>
          <a:prstGeom prst="ellipse">
            <a:avLst/>
          </a:prstGeom>
          <a:noFill/>
          <a:ln>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円/楕円 8"/>
          <p:cNvSpPr/>
          <p:nvPr/>
        </p:nvSpPr>
        <p:spPr>
          <a:xfrm>
            <a:off x="2148113" y="3487547"/>
            <a:ext cx="2481943" cy="769044"/>
          </a:xfrm>
          <a:prstGeom prst="ellipse">
            <a:avLst/>
          </a:prstGeom>
          <a:noFill/>
          <a:ln>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四角形吹き出し 9"/>
          <p:cNvSpPr/>
          <p:nvPr/>
        </p:nvSpPr>
        <p:spPr>
          <a:xfrm>
            <a:off x="1077052" y="4424000"/>
            <a:ext cx="1593189" cy="748773"/>
          </a:xfrm>
          <a:prstGeom prst="wedgeRectCallout">
            <a:avLst>
              <a:gd name="adj1" fmla="val 42634"/>
              <a:gd name="adj2" fmla="val -85473"/>
            </a:avLst>
          </a:prstGeom>
          <a:noFill/>
          <a:ln>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000" dirty="0" smtClean="0">
                <a:solidFill>
                  <a:sysClr val="windowText" lastClr="000000"/>
                </a:solidFill>
                <a:latin typeface="メイリオ" panose="020B0604030504040204" pitchFamily="50" charset="-128"/>
                <a:ea typeface="メイリオ" panose="020B0604030504040204" pitchFamily="50" charset="-128"/>
                <a:cs typeface="メイリオ" panose="020B0604030504040204" pitchFamily="50" charset="-128"/>
              </a:rPr>
              <a:t>昼</a:t>
            </a:r>
            <a:r>
              <a:rPr lang="ja-JP" altLang="en-US" sz="1000" dirty="0">
                <a:solidFill>
                  <a:sysClr val="windowText" lastClr="000000"/>
                </a:solidFill>
                <a:latin typeface="メイリオ" panose="020B0604030504040204" pitchFamily="50" charset="-128"/>
                <a:ea typeface="メイリオ" panose="020B0604030504040204" pitchFamily="50" charset="-128"/>
                <a:cs typeface="メイリオ" panose="020B0604030504040204" pitchFamily="50" charset="-128"/>
              </a:rPr>
              <a:t>夜間人口比率</a:t>
            </a:r>
            <a:r>
              <a:rPr lang="ja-JP" altLang="en-US" sz="1000" dirty="0" smtClean="0">
                <a:solidFill>
                  <a:sysClr val="windowText" lastClr="000000"/>
                </a:solidFill>
                <a:latin typeface="メイリオ" panose="020B0604030504040204" pitchFamily="50" charset="-128"/>
                <a:ea typeface="メイリオ" panose="020B0604030504040204" pitchFamily="50" charset="-128"/>
                <a:cs typeface="メイリオ" panose="020B0604030504040204" pitchFamily="50" charset="-128"/>
              </a:rPr>
              <a:t>が</a:t>
            </a:r>
            <a:r>
              <a:rPr lang="en-US" altLang="ja-JP" sz="1000" dirty="0" smtClean="0">
                <a:solidFill>
                  <a:sysClr val="windowText" lastClr="000000"/>
                </a:solidFill>
                <a:latin typeface="メイリオ" panose="020B0604030504040204" pitchFamily="50" charset="-128"/>
                <a:ea typeface="メイリオ" panose="020B0604030504040204" pitchFamily="50" charset="-128"/>
                <a:cs typeface="メイリオ" panose="020B0604030504040204" pitchFamily="50" charset="-128"/>
              </a:rPr>
              <a:t>80%</a:t>
            </a:r>
            <a:r>
              <a:rPr lang="ja-JP" altLang="en-US" sz="1000" dirty="0" smtClean="0">
                <a:solidFill>
                  <a:sysClr val="windowText" lastClr="000000"/>
                </a:solidFill>
                <a:latin typeface="メイリオ" panose="020B0604030504040204" pitchFamily="50" charset="-128"/>
                <a:ea typeface="メイリオ" panose="020B0604030504040204" pitchFamily="50" charset="-128"/>
                <a:cs typeface="メイリオ" panose="020B0604030504040204" pitchFamily="50" charset="-128"/>
              </a:rPr>
              <a:t>を割り込むと、人口流出が相対的に多くなる自治体が存在します。</a:t>
            </a:r>
            <a:endParaRPr kumimoji="1" lang="ja-JP" altLang="en-US" sz="1000" dirty="0">
              <a:solidFill>
                <a:sysClr val="windowText" lastClr="000000"/>
              </a:solidFill>
              <a:latin typeface="メイリオ" panose="020B0604030504040204" pitchFamily="50" charset="-128"/>
              <a:ea typeface="メイリオ" panose="020B0604030504040204" pitchFamily="50" charset="-128"/>
              <a:cs typeface="メイリオ" panose="020B0604030504040204" pitchFamily="50" charset="-128"/>
            </a:endParaRPr>
          </a:p>
        </p:txBody>
      </p:sp>
    </p:spTree>
    <p:extLst>
      <p:ext uri="{BB962C8B-B14F-4D97-AF65-F5344CB8AC3E}">
        <p14:creationId xmlns:p14="http://schemas.microsoft.com/office/powerpoint/2010/main" val="2320226397"/>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z="2400" dirty="0" smtClean="0"/>
              <a:t>出生係数</a:t>
            </a:r>
            <a:r>
              <a:rPr lang="en-US" altLang="ja-JP" sz="2400" dirty="0" smtClean="0"/>
              <a:t>×</a:t>
            </a:r>
            <a:r>
              <a:rPr lang="ja-JP" altLang="en-US" sz="2400" dirty="0" smtClean="0"/>
              <a:t>昼夜間人口比率</a:t>
            </a:r>
            <a:r>
              <a:rPr lang="ja-JP" altLang="en-US" sz="2400" dirty="0"/>
              <a:t>　</a:t>
            </a:r>
            <a:r>
              <a:rPr lang="en-US" altLang="ja-JP" sz="2400" dirty="0"/>
              <a:t>20-39</a:t>
            </a:r>
            <a:r>
              <a:rPr lang="ja-JP" altLang="en-US" sz="2400" dirty="0"/>
              <a:t>歳　県内の各市町村</a:t>
            </a:r>
            <a:endParaRPr kumimoji="1" lang="ja-JP" altLang="en-US" sz="2400" dirty="0"/>
          </a:p>
        </p:txBody>
      </p:sp>
      <p:sp>
        <p:nvSpPr>
          <p:cNvPr id="3" name="コンテンツ プレースホルダー 2"/>
          <p:cNvSpPr>
            <a:spLocks noGrp="1"/>
          </p:cNvSpPr>
          <p:nvPr>
            <p:ph idx="1"/>
          </p:nvPr>
        </p:nvSpPr>
        <p:spPr>
          <a:xfrm>
            <a:off x="0" y="1004037"/>
            <a:ext cx="9144000" cy="1106410"/>
          </a:xfrm>
        </p:spPr>
        <p:txBody>
          <a:bodyPr/>
          <a:lstStyle/>
          <a:p>
            <a:r>
              <a:rPr kumimoji="1" lang="ja-JP" altLang="en-US" dirty="0" smtClean="0"/>
              <a:t>昼夜間人口比率が</a:t>
            </a:r>
            <a:r>
              <a:rPr kumimoji="1" lang="en-US" altLang="ja-JP" dirty="0" smtClean="0"/>
              <a:t>80%</a:t>
            </a:r>
            <a:r>
              <a:rPr kumimoji="1" lang="ja-JP" altLang="en-US" dirty="0" smtClean="0"/>
              <a:t>を割り込む自治体は、舟橋村のようにベッドタウン政策のようなことを行わない限りは、出生係数が低いです。</a:t>
            </a:r>
            <a:endParaRPr kumimoji="1" lang="en-US" altLang="ja-JP" dirty="0" smtClean="0"/>
          </a:p>
        </p:txBody>
      </p:sp>
      <p:sp>
        <p:nvSpPr>
          <p:cNvPr id="4" name="スライド番号プレースホルダー 3"/>
          <p:cNvSpPr>
            <a:spLocks noGrp="1"/>
          </p:cNvSpPr>
          <p:nvPr>
            <p:ph type="sldNum" sz="quarter" idx="12"/>
          </p:nvPr>
        </p:nvSpPr>
        <p:spPr/>
        <p:txBody>
          <a:bodyPr/>
          <a:lstStyle/>
          <a:p>
            <a:fld id="{32561E9F-1250-4501-B953-B78836680886}" type="slidenum">
              <a:rPr lang="ja-JP" altLang="en-US" smtClean="0"/>
              <a:pPr/>
              <a:t>36</a:t>
            </a:fld>
            <a:endParaRPr lang="ja-JP" altLang="en-US" dirty="0"/>
          </a:p>
        </p:txBody>
      </p:sp>
      <p:grpSp>
        <p:nvGrpSpPr>
          <p:cNvPr id="12" name="グループ化 11"/>
          <p:cNvGrpSpPr/>
          <p:nvPr/>
        </p:nvGrpSpPr>
        <p:grpSpPr>
          <a:xfrm>
            <a:off x="572957" y="1634881"/>
            <a:ext cx="7998083" cy="5223119"/>
            <a:chOff x="572957" y="1634881"/>
            <a:chExt cx="7998083" cy="5223119"/>
          </a:xfrm>
        </p:grpSpPr>
        <p:pic>
          <p:nvPicPr>
            <p:cNvPr id="6" name="図 5"/>
            <p:cNvPicPr>
              <a:picLocks noChangeAspect="1"/>
            </p:cNvPicPr>
            <p:nvPr/>
          </p:nvPicPr>
          <p:blipFill>
            <a:blip r:embed="rId2"/>
            <a:stretch>
              <a:fillRect/>
            </a:stretch>
          </p:blipFill>
          <p:spPr>
            <a:xfrm>
              <a:off x="572957" y="1634881"/>
              <a:ext cx="7998083" cy="5223119"/>
            </a:xfrm>
            <a:prstGeom prst="rect">
              <a:avLst/>
            </a:prstGeom>
          </p:spPr>
        </p:pic>
        <p:sp>
          <p:nvSpPr>
            <p:cNvPr id="5" name="角丸四角形 4"/>
            <p:cNvSpPr/>
            <p:nvPr/>
          </p:nvSpPr>
          <p:spPr>
            <a:xfrm>
              <a:off x="1409700" y="5181600"/>
              <a:ext cx="2476500" cy="1035050"/>
            </a:xfrm>
            <a:prstGeom prst="roundRect">
              <a:avLst/>
            </a:prstGeom>
            <a:noFill/>
            <a:ln>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 name="四角形吹き出し 6"/>
            <p:cNvSpPr/>
            <p:nvPr/>
          </p:nvSpPr>
          <p:spPr>
            <a:xfrm>
              <a:off x="1409700" y="3370920"/>
              <a:ext cx="2374900" cy="1467780"/>
            </a:xfrm>
            <a:prstGeom prst="wedgeRectCallout">
              <a:avLst>
                <a:gd name="adj1" fmla="val -6929"/>
                <a:gd name="adj2" fmla="val 74079"/>
              </a:avLst>
            </a:prstGeom>
            <a:noFill/>
            <a:ln>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1000" dirty="0" smtClean="0">
                  <a:solidFill>
                    <a:sysClr val="windowText" lastClr="000000"/>
                  </a:solidFill>
                  <a:latin typeface="メイリオ" panose="020B0604030504040204" pitchFamily="50" charset="-128"/>
                  <a:ea typeface="メイリオ" panose="020B0604030504040204" pitchFamily="50" charset="-128"/>
                  <a:cs typeface="メイリオ" panose="020B0604030504040204" pitchFamily="50" charset="-128"/>
                </a:rPr>
                <a:t>昼夜間人口比率が</a:t>
              </a:r>
              <a:r>
                <a:rPr kumimoji="1" lang="en-US" altLang="ja-JP" sz="1000" dirty="0" smtClean="0">
                  <a:solidFill>
                    <a:sysClr val="windowText" lastClr="000000"/>
                  </a:solidFill>
                  <a:latin typeface="メイリオ" panose="020B0604030504040204" pitchFamily="50" charset="-128"/>
                  <a:ea typeface="メイリオ" panose="020B0604030504040204" pitchFamily="50" charset="-128"/>
                  <a:cs typeface="メイリオ" panose="020B0604030504040204" pitchFamily="50" charset="-128"/>
                </a:rPr>
                <a:t>80%</a:t>
              </a:r>
              <a:r>
                <a:rPr kumimoji="1" lang="ja-JP" altLang="en-US" sz="1000" dirty="0" smtClean="0">
                  <a:solidFill>
                    <a:sysClr val="windowText" lastClr="000000"/>
                  </a:solidFill>
                  <a:latin typeface="メイリオ" panose="020B0604030504040204" pitchFamily="50" charset="-128"/>
                  <a:ea typeface="メイリオ" panose="020B0604030504040204" pitchFamily="50" charset="-128"/>
                  <a:cs typeface="メイリオ" panose="020B0604030504040204" pitchFamily="50" charset="-128"/>
                </a:rPr>
                <a:t>以下の自治体は、出生係数（</a:t>
              </a:r>
              <a:r>
                <a:rPr lang="ja-JP" altLang="en-US" sz="1000" dirty="0" smtClean="0">
                  <a:solidFill>
                    <a:sysClr val="windowText" lastClr="000000"/>
                  </a:solidFill>
                  <a:latin typeface="メイリオ" panose="020B0604030504040204" pitchFamily="50" charset="-128"/>
                  <a:ea typeface="メイリオ" panose="020B0604030504040204" pitchFamily="50" charset="-128"/>
                  <a:cs typeface="メイリオ" panose="020B0604030504040204" pitchFamily="50" charset="-128"/>
                </a:rPr>
                <a:t>≒合計特殊出生率）が相対的に低いです。</a:t>
              </a:r>
              <a:endParaRPr lang="en-US" altLang="ja-JP" sz="1000" dirty="0" smtClean="0">
                <a:solidFill>
                  <a:sysClr val="windowText" lastClr="000000"/>
                </a:solidFill>
                <a:latin typeface="メイリオ" panose="020B0604030504040204" pitchFamily="50" charset="-128"/>
                <a:ea typeface="メイリオ" panose="020B0604030504040204" pitchFamily="50" charset="-128"/>
                <a:cs typeface="メイリオ" panose="020B0604030504040204" pitchFamily="50" charset="-128"/>
              </a:endParaRPr>
            </a:p>
            <a:p>
              <a:r>
                <a:rPr kumimoji="1" lang="ja-JP" altLang="en-US" sz="1000" dirty="0" smtClean="0">
                  <a:solidFill>
                    <a:sysClr val="windowText" lastClr="000000"/>
                  </a:solidFill>
                  <a:latin typeface="メイリオ" panose="020B0604030504040204" pitchFamily="50" charset="-128"/>
                  <a:ea typeface="メイリオ" panose="020B0604030504040204" pitchFamily="50" charset="-128"/>
                  <a:cs typeface="メイリオ" panose="020B0604030504040204" pitchFamily="50" charset="-128"/>
                </a:rPr>
                <a:t>・結婚した人が他市町村へ移る</a:t>
              </a:r>
              <a:endParaRPr kumimoji="1" lang="en-US" altLang="ja-JP" sz="1000" dirty="0" smtClean="0">
                <a:solidFill>
                  <a:sysClr val="windowText" lastClr="000000"/>
                </a:solidFill>
                <a:latin typeface="メイリオ" panose="020B0604030504040204" pitchFamily="50" charset="-128"/>
                <a:ea typeface="メイリオ" panose="020B0604030504040204" pitchFamily="50" charset="-128"/>
                <a:cs typeface="メイリオ" panose="020B0604030504040204" pitchFamily="50" charset="-128"/>
              </a:endParaRPr>
            </a:p>
            <a:p>
              <a:pPr marL="177800" indent="-177800"/>
              <a:r>
                <a:rPr lang="ja-JP" altLang="en-US" sz="1000" dirty="0" smtClean="0">
                  <a:solidFill>
                    <a:sysClr val="windowText" lastClr="000000"/>
                  </a:solidFill>
                  <a:latin typeface="メイリオ" panose="020B0604030504040204" pitchFamily="50" charset="-128"/>
                  <a:ea typeface="メイリオ" panose="020B0604030504040204" pitchFamily="50" charset="-128"/>
                  <a:cs typeface="メイリオ" panose="020B0604030504040204" pitchFamily="50" charset="-128"/>
                </a:rPr>
                <a:t>・通勤に時間がかかるため、子育ての時間が相対的に確保できず、多子を産みたいという気持ちを低下させる</a:t>
              </a:r>
              <a:endParaRPr lang="en-US" altLang="ja-JP" sz="1000" dirty="0" smtClean="0">
                <a:solidFill>
                  <a:sysClr val="windowText" lastClr="000000"/>
                </a:solidFill>
                <a:latin typeface="メイリオ" panose="020B0604030504040204" pitchFamily="50" charset="-128"/>
                <a:ea typeface="メイリオ" panose="020B0604030504040204" pitchFamily="50" charset="-128"/>
                <a:cs typeface="メイリオ" panose="020B0604030504040204" pitchFamily="50" charset="-128"/>
              </a:endParaRPr>
            </a:p>
            <a:p>
              <a:r>
                <a:rPr kumimoji="1" lang="ja-JP" altLang="en-US" sz="1000" dirty="0">
                  <a:solidFill>
                    <a:sysClr val="windowText" lastClr="000000"/>
                  </a:solidFill>
                  <a:latin typeface="メイリオ" panose="020B0604030504040204" pitchFamily="50" charset="-128"/>
                  <a:ea typeface="メイリオ" panose="020B0604030504040204" pitchFamily="50" charset="-128"/>
                  <a:cs typeface="メイリオ" panose="020B0604030504040204" pitchFamily="50" charset="-128"/>
                </a:rPr>
                <a:t>こ</a:t>
              </a:r>
              <a:r>
                <a:rPr kumimoji="1" lang="ja-JP" altLang="en-US" sz="1000" dirty="0" smtClean="0">
                  <a:solidFill>
                    <a:sysClr val="windowText" lastClr="000000"/>
                  </a:solidFill>
                  <a:latin typeface="メイリオ" panose="020B0604030504040204" pitchFamily="50" charset="-128"/>
                  <a:ea typeface="メイリオ" panose="020B0604030504040204" pitchFamily="50" charset="-128"/>
                  <a:cs typeface="メイリオ" panose="020B0604030504040204" pitchFamily="50" charset="-128"/>
                </a:rPr>
                <a:t>とが理由と推察されます。</a:t>
              </a:r>
              <a:endParaRPr kumimoji="1" lang="ja-JP" altLang="en-US" sz="1000" dirty="0">
                <a:solidFill>
                  <a:sysClr val="windowText" lastClr="000000"/>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8" name="角丸四角形 7"/>
            <p:cNvSpPr/>
            <p:nvPr/>
          </p:nvSpPr>
          <p:spPr>
            <a:xfrm>
              <a:off x="3975100" y="2853394"/>
              <a:ext cx="3543300" cy="2734605"/>
            </a:xfrm>
            <a:prstGeom prst="roundRect">
              <a:avLst/>
            </a:prstGeom>
            <a:noFill/>
            <a:ln>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四角形吹き出し 8"/>
            <p:cNvSpPr/>
            <p:nvPr/>
          </p:nvSpPr>
          <p:spPr>
            <a:xfrm>
              <a:off x="4242530" y="2112521"/>
              <a:ext cx="2374900" cy="579879"/>
            </a:xfrm>
            <a:prstGeom prst="wedgeRectCallout">
              <a:avLst>
                <a:gd name="adj1" fmla="val -6929"/>
                <a:gd name="adj2" fmla="val 74079"/>
              </a:avLst>
            </a:prstGeom>
            <a:noFill/>
            <a:ln>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1000" dirty="0" smtClean="0">
                  <a:solidFill>
                    <a:sysClr val="windowText" lastClr="000000"/>
                  </a:solidFill>
                  <a:latin typeface="メイリオ" panose="020B0604030504040204" pitchFamily="50" charset="-128"/>
                  <a:ea typeface="メイリオ" panose="020B0604030504040204" pitchFamily="50" charset="-128"/>
                  <a:cs typeface="メイリオ" panose="020B0604030504040204" pitchFamily="50" charset="-128"/>
                </a:rPr>
                <a:t>昼夜間人口比率が</a:t>
              </a:r>
              <a:r>
                <a:rPr kumimoji="1" lang="en-US" altLang="ja-JP" sz="1000" dirty="0" smtClean="0">
                  <a:solidFill>
                    <a:sysClr val="windowText" lastClr="000000"/>
                  </a:solidFill>
                  <a:latin typeface="メイリオ" panose="020B0604030504040204" pitchFamily="50" charset="-128"/>
                  <a:ea typeface="メイリオ" panose="020B0604030504040204" pitchFamily="50" charset="-128"/>
                  <a:cs typeface="メイリオ" panose="020B0604030504040204" pitchFamily="50" charset="-128"/>
                </a:rPr>
                <a:t>90%</a:t>
              </a:r>
              <a:r>
                <a:rPr kumimoji="1" lang="ja-JP" altLang="en-US" sz="1000" dirty="0" smtClean="0">
                  <a:solidFill>
                    <a:sysClr val="windowText" lastClr="000000"/>
                  </a:solidFill>
                  <a:latin typeface="メイリオ" panose="020B0604030504040204" pitchFamily="50" charset="-128"/>
                  <a:ea typeface="メイリオ" panose="020B0604030504040204" pitchFamily="50" charset="-128"/>
                  <a:cs typeface="メイリオ" panose="020B0604030504040204" pitchFamily="50" charset="-128"/>
                </a:rPr>
                <a:t>を超える自治体と出生係数（≒合計特殊出生率）の間には際立った関係性はありません</a:t>
              </a:r>
              <a:endParaRPr kumimoji="1" lang="ja-JP" altLang="en-US" sz="1000" dirty="0">
                <a:solidFill>
                  <a:sysClr val="windowText" lastClr="000000"/>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0" name="角丸四角形 9"/>
            <p:cNvSpPr/>
            <p:nvPr/>
          </p:nvSpPr>
          <p:spPr>
            <a:xfrm>
              <a:off x="2288920" y="2446995"/>
              <a:ext cx="1113220" cy="581025"/>
            </a:xfrm>
            <a:prstGeom prst="roundRect">
              <a:avLst/>
            </a:prstGeom>
            <a:noFill/>
            <a:ln>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 name="四角形吹き出し 10"/>
            <p:cNvSpPr/>
            <p:nvPr/>
          </p:nvSpPr>
          <p:spPr>
            <a:xfrm>
              <a:off x="1065343" y="1985606"/>
              <a:ext cx="1223577" cy="567093"/>
            </a:xfrm>
            <a:prstGeom prst="wedgeRectCallout">
              <a:avLst>
                <a:gd name="adj1" fmla="val 46006"/>
                <a:gd name="adj2" fmla="val 78558"/>
              </a:avLst>
            </a:prstGeom>
            <a:noFill/>
            <a:ln>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000" dirty="0" smtClean="0">
                  <a:solidFill>
                    <a:sysClr val="windowText" lastClr="000000"/>
                  </a:solidFill>
                  <a:latin typeface="メイリオ" panose="020B0604030504040204" pitchFamily="50" charset="-128"/>
                  <a:ea typeface="メイリオ" panose="020B0604030504040204" pitchFamily="50" charset="-128"/>
                  <a:cs typeface="メイリオ" panose="020B0604030504040204" pitchFamily="50" charset="-128"/>
                </a:rPr>
                <a:t>ベッドタウン政策が機能していると考えられます。</a:t>
              </a:r>
              <a:endParaRPr kumimoji="1" lang="ja-JP" altLang="en-US" sz="1000" dirty="0">
                <a:solidFill>
                  <a:sysClr val="windowText" lastClr="000000"/>
                </a:solidFill>
                <a:latin typeface="メイリオ" panose="020B0604030504040204" pitchFamily="50" charset="-128"/>
                <a:ea typeface="メイリオ" panose="020B0604030504040204" pitchFamily="50" charset="-128"/>
                <a:cs typeface="メイリオ" panose="020B0604030504040204" pitchFamily="50" charset="-128"/>
              </a:endParaRPr>
            </a:p>
          </p:txBody>
        </p:sp>
      </p:grpSp>
    </p:spTree>
    <p:extLst>
      <p:ext uri="{BB962C8B-B14F-4D97-AF65-F5344CB8AC3E}">
        <p14:creationId xmlns:p14="http://schemas.microsoft.com/office/powerpoint/2010/main" val="2249323849"/>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z="1600" dirty="0" smtClean="0"/>
              <a:t>共働き率（</a:t>
            </a:r>
            <a:r>
              <a:rPr lang="ja-JP" altLang="en-US" sz="1600" dirty="0"/>
              <a:t>全年齢の世帯）</a:t>
            </a:r>
            <a:r>
              <a:rPr lang="en-US" altLang="ja-JP" sz="1600" dirty="0"/>
              <a:t>×</a:t>
            </a:r>
            <a:r>
              <a:rPr lang="ja-JP" altLang="en-US" sz="1600" dirty="0"/>
              <a:t>有配偶者あたり出生係数（</a:t>
            </a:r>
            <a:r>
              <a:rPr lang="en-US" altLang="ja-JP" sz="1600" dirty="0"/>
              <a:t>20-39</a:t>
            </a:r>
            <a:r>
              <a:rPr lang="ja-JP" altLang="en-US" sz="1600" dirty="0"/>
              <a:t>歳）　県内の各市町村</a:t>
            </a:r>
            <a:endParaRPr kumimoji="1" lang="ja-JP" altLang="en-US" sz="1600" dirty="0"/>
          </a:p>
        </p:txBody>
      </p:sp>
      <p:sp>
        <p:nvSpPr>
          <p:cNvPr id="3" name="コンテンツ プレースホルダー 2"/>
          <p:cNvSpPr>
            <a:spLocks noGrp="1"/>
          </p:cNvSpPr>
          <p:nvPr>
            <p:ph idx="1"/>
          </p:nvPr>
        </p:nvSpPr>
        <p:spPr>
          <a:xfrm>
            <a:off x="0" y="1105635"/>
            <a:ext cx="9144000" cy="780316"/>
          </a:xfrm>
        </p:spPr>
        <p:txBody>
          <a:bodyPr/>
          <a:lstStyle/>
          <a:p>
            <a:r>
              <a:rPr lang="ja-JP" altLang="en-US" dirty="0"/>
              <a:t>共</a:t>
            </a:r>
            <a:r>
              <a:rPr lang="ja-JP" altLang="en-US" dirty="0" smtClean="0"/>
              <a:t>働き率と有配偶者あたり出生係数の間には大きな関係はありません。富山県の各市町村は全国平均より共働き率が高いです。</a:t>
            </a:r>
            <a:endParaRPr kumimoji="1" lang="ja-JP" altLang="en-US" dirty="0"/>
          </a:p>
        </p:txBody>
      </p:sp>
      <p:sp>
        <p:nvSpPr>
          <p:cNvPr id="4" name="スライド番号プレースホルダー 3"/>
          <p:cNvSpPr>
            <a:spLocks noGrp="1"/>
          </p:cNvSpPr>
          <p:nvPr>
            <p:ph type="sldNum" sz="quarter" idx="12"/>
          </p:nvPr>
        </p:nvSpPr>
        <p:spPr/>
        <p:txBody>
          <a:bodyPr/>
          <a:lstStyle/>
          <a:p>
            <a:fld id="{32561E9F-1250-4501-B953-B78836680886}" type="slidenum">
              <a:rPr lang="ja-JP" altLang="en-US" smtClean="0"/>
              <a:pPr/>
              <a:t>37</a:t>
            </a:fld>
            <a:endParaRPr lang="ja-JP" altLang="en-US" dirty="0"/>
          </a:p>
        </p:txBody>
      </p:sp>
      <p:pic>
        <p:nvPicPr>
          <p:cNvPr id="5" name="図 4"/>
          <p:cNvPicPr>
            <a:picLocks noChangeAspect="1"/>
          </p:cNvPicPr>
          <p:nvPr/>
        </p:nvPicPr>
        <p:blipFill>
          <a:blip r:embed="rId2"/>
          <a:stretch>
            <a:fillRect/>
          </a:stretch>
        </p:blipFill>
        <p:spPr>
          <a:xfrm>
            <a:off x="728628" y="1628776"/>
            <a:ext cx="7718716" cy="5049622"/>
          </a:xfrm>
          <a:prstGeom prst="rect">
            <a:avLst/>
          </a:prstGeom>
        </p:spPr>
      </p:pic>
      <p:sp>
        <p:nvSpPr>
          <p:cNvPr id="6" name="テキスト ボックス 5"/>
          <p:cNvSpPr txBox="1"/>
          <p:nvPr/>
        </p:nvSpPr>
        <p:spPr>
          <a:xfrm>
            <a:off x="1414463" y="5672138"/>
            <a:ext cx="3114675" cy="461665"/>
          </a:xfrm>
          <a:prstGeom prst="rect">
            <a:avLst/>
          </a:prstGeom>
          <a:noFill/>
          <a:ln>
            <a:solidFill>
              <a:schemeClr val="bg1">
                <a:lumMod val="50000"/>
              </a:schemeClr>
            </a:solidFill>
          </a:ln>
        </p:spPr>
        <p:txBody>
          <a:bodyPr wrap="square" rtlCol="0">
            <a:spAutoFit/>
          </a:bodyPr>
          <a:lstStyle/>
          <a:p>
            <a:r>
              <a:rPr kumimoji="1" lang="ja-JP" altLang="en-US" sz="1200" dirty="0" smtClean="0">
                <a:latin typeface="メイリオ" panose="020B0604030504040204" pitchFamily="50" charset="-128"/>
                <a:ea typeface="メイリオ" panose="020B0604030504040204" pitchFamily="50" charset="-128"/>
                <a:cs typeface="メイリオ" panose="020B0604030504040204" pitchFamily="50" charset="-128"/>
              </a:rPr>
              <a:t>共働き率＝夫が就業者の世帯に限定して「妻が就業者の世帯／全世帯」により算出</a:t>
            </a:r>
            <a:endParaRPr kumimoji="1" lang="ja-JP" altLang="en-US" sz="1200"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7" name="正方形/長方形 6"/>
          <p:cNvSpPr/>
          <p:nvPr/>
        </p:nvSpPr>
        <p:spPr>
          <a:xfrm>
            <a:off x="977900" y="6461125"/>
            <a:ext cx="7340599" cy="21727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テキスト ボックス 7"/>
          <p:cNvSpPr txBox="1"/>
          <p:nvPr/>
        </p:nvSpPr>
        <p:spPr>
          <a:xfrm>
            <a:off x="1268090" y="6464756"/>
            <a:ext cx="2749471" cy="215444"/>
          </a:xfrm>
          <a:prstGeom prst="rect">
            <a:avLst/>
          </a:prstGeom>
          <a:noFill/>
        </p:spPr>
        <p:txBody>
          <a:bodyPr wrap="none" rtlCol="0">
            <a:spAutoFit/>
          </a:bodyPr>
          <a:lstStyle/>
          <a:p>
            <a:r>
              <a:rPr kumimoji="1" lang="en-US" altLang="ja-JP" sz="800" dirty="0" smtClean="0">
                <a:latin typeface="メイリオ" panose="020B0604030504040204" pitchFamily="50" charset="-128"/>
                <a:ea typeface="メイリオ" panose="020B0604030504040204" pitchFamily="50" charset="-128"/>
                <a:cs typeface="メイリオ" panose="020B0604030504040204" pitchFamily="50" charset="-128"/>
              </a:rPr>
              <a:t>※</a:t>
            </a:r>
            <a:r>
              <a:rPr lang="ja-JP" altLang="en-US" sz="800" dirty="0">
                <a:latin typeface="メイリオ" panose="020B0604030504040204" pitchFamily="50" charset="-128"/>
                <a:ea typeface="メイリオ" panose="020B0604030504040204" pitchFamily="50" charset="-128"/>
                <a:cs typeface="メイリオ" panose="020B0604030504040204" pitchFamily="50" charset="-128"/>
              </a:rPr>
              <a:t>横</a:t>
            </a:r>
            <a:r>
              <a:rPr kumimoji="1" lang="ja-JP" altLang="en-US" sz="800" dirty="0" smtClean="0">
                <a:latin typeface="メイリオ" panose="020B0604030504040204" pitchFamily="50" charset="-128"/>
                <a:ea typeface="メイリオ" panose="020B0604030504040204" pitchFamily="50" charset="-128"/>
                <a:cs typeface="メイリオ" panose="020B0604030504040204" pitchFamily="50" charset="-128"/>
              </a:rPr>
              <a:t>軸の絶対値は意味をなさないので非表示としている</a:t>
            </a:r>
            <a:endParaRPr kumimoji="1" lang="ja-JP" altLang="en-US" sz="800" dirty="0">
              <a:latin typeface="メイリオ" panose="020B0604030504040204" pitchFamily="50" charset="-128"/>
              <a:ea typeface="メイリオ" panose="020B0604030504040204" pitchFamily="50" charset="-128"/>
              <a:cs typeface="メイリオ" panose="020B0604030504040204" pitchFamily="50" charset="-128"/>
            </a:endParaRPr>
          </a:p>
        </p:txBody>
      </p:sp>
    </p:spTree>
    <p:extLst>
      <p:ext uri="{BB962C8B-B14F-4D97-AF65-F5344CB8AC3E}">
        <p14:creationId xmlns:p14="http://schemas.microsoft.com/office/powerpoint/2010/main" val="292147788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z="1600" dirty="0" smtClean="0"/>
              <a:t>三世代同居率（全年齢の世帯）</a:t>
            </a:r>
            <a:r>
              <a:rPr lang="en-US" altLang="ja-JP" sz="1600" dirty="0" smtClean="0"/>
              <a:t>×</a:t>
            </a:r>
            <a:r>
              <a:rPr lang="ja-JP" altLang="en-US" sz="1600" dirty="0" smtClean="0"/>
              <a:t>配偶経験者あたり出生係数（</a:t>
            </a:r>
            <a:r>
              <a:rPr lang="en-US" altLang="ja-JP" sz="1600" dirty="0" smtClean="0"/>
              <a:t>20-39</a:t>
            </a:r>
            <a:r>
              <a:rPr lang="ja-JP" altLang="en-US" sz="1600" dirty="0" smtClean="0"/>
              <a:t>歳）</a:t>
            </a:r>
            <a:r>
              <a:rPr lang="ja-JP" altLang="en-US" sz="1600" dirty="0"/>
              <a:t>　県内の各市町村</a:t>
            </a:r>
            <a:endParaRPr kumimoji="1" lang="ja-JP" altLang="en-US" sz="1600" dirty="0"/>
          </a:p>
        </p:txBody>
      </p:sp>
      <p:sp>
        <p:nvSpPr>
          <p:cNvPr id="3" name="コンテンツ プレースホルダー 2"/>
          <p:cNvSpPr>
            <a:spLocks noGrp="1"/>
          </p:cNvSpPr>
          <p:nvPr>
            <p:ph idx="1"/>
          </p:nvPr>
        </p:nvSpPr>
        <p:spPr/>
        <p:txBody>
          <a:bodyPr/>
          <a:lstStyle/>
          <a:p>
            <a:r>
              <a:rPr lang="ja-JP" altLang="en-US" dirty="0"/>
              <a:t>三</a:t>
            </a:r>
            <a:r>
              <a:rPr lang="ja-JP" altLang="en-US" dirty="0" smtClean="0"/>
              <a:t>世代</a:t>
            </a:r>
            <a:r>
              <a:rPr lang="ja-JP" altLang="en-US" dirty="0"/>
              <a:t>同居</a:t>
            </a:r>
            <a:r>
              <a:rPr lang="ja-JP" altLang="en-US" dirty="0" smtClean="0"/>
              <a:t>を</a:t>
            </a:r>
            <a:r>
              <a:rPr lang="ja-JP" altLang="en-US" dirty="0"/>
              <a:t>している</a:t>
            </a:r>
            <a:r>
              <a:rPr lang="ja-JP" altLang="en-US" dirty="0" smtClean="0"/>
              <a:t>から</a:t>
            </a:r>
            <a:r>
              <a:rPr lang="ja-JP" altLang="en-US" dirty="0"/>
              <a:t>といって</a:t>
            </a:r>
            <a:r>
              <a:rPr lang="ja-JP" altLang="en-US" dirty="0" smtClean="0"/>
              <a:t>、配偶経験者あたりの子ども数が増えるわけではありません。氷見市は三世代同居率は高いですが、子ども数は多くありません。</a:t>
            </a:r>
            <a:endParaRPr kumimoji="1" lang="en-US" altLang="ja-JP" dirty="0" smtClean="0"/>
          </a:p>
          <a:p>
            <a:pPr lvl="1"/>
            <a:r>
              <a:rPr lang="ja-JP" altLang="en-US" dirty="0" smtClean="0"/>
              <a:t>ただし、三世代同居の統計は、未婚者も含んでいるので解釈には留意が必要です。</a:t>
            </a:r>
            <a:endParaRPr kumimoji="1" lang="ja-JP" altLang="en-US" dirty="0"/>
          </a:p>
        </p:txBody>
      </p:sp>
      <p:sp>
        <p:nvSpPr>
          <p:cNvPr id="4" name="スライド番号プレースホルダー 3"/>
          <p:cNvSpPr>
            <a:spLocks noGrp="1"/>
          </p:cNvSpPr>
          <p:nvPr>
            <p:ph type="sldNum" sz="quarter" idx="12"/>
          </p:nvPr>
        </p:nvSpPr>
        <p:spPr/>
        <p:txBody>
          <a:bodyPr/>
          <a:lstStyle/>
          <a:p>
            <a:fld id="{32561E9F-1250-4501-B953-B78836680886}" type="slidenum">
              <a:rPr lang="ja-JP" altLang="en-US" smtClean="0"/>
              <a:pPr/>
              <a:t>38</a:t>
            </a:fld>
            <a:endParaRPr lang="ja-JP" altLang="en-US" dirty="0"/>
          </a:p>
        </p:txBody>
      </p:sp>
      <p:pic>
        <p:nvPicPr>
          <p:cNvPr id="5" name="図 4"/>
          <p:cNvPicPr>
            <a:picLocks noChangeAspect="1"/>
          </p:cNvPicPr>
          <p:nvPr/>
        </p:nvPicPr>
        <p:blipFill>
          <a:blip r:embed="rId2"/>
          <a:stretch>
            <a:fillRect/>
          </a:stretch>
        </p:blipFill>
        <p:spPr>
          <a:xfrm>
            <a:off x="840106" y="1973653"/>
            <a:ext cx="7463786" cy="4875173"/>
          </a:xfrm>
          <a:prstGeom prst="rect">
            <a:avLst/>
          </a:prstGeom>
        </p:spPr>
      </p:pic>
      <p:sp>
        <p:nvSpPr>
          <p:cNvPr id="6" name="角丸四角形 5"/>
          <p:cNvSpPr/>
          <p:nvPr/>
        </p:nvSpPr>
        <p:spPr>
          <a:xfrm>
            <a:off x="1973942" y="2841673"/>
            <a:ext cx="885371" cy="728841"/>
          </a:xfrm>
          <a:prstGeom prst="roundRect">
            <a:avLst/>
          </a:prstGeom>
          <a:noFill/>
          <a:ln>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 name="角丸四角形 6"/>
          <p:cNvSpPr/>
          <p:nvPr/>
        </p:nvSpPr>
        <p:spPr>
          <a:xfrm>
            <a:off x="6201229" y="5207502"/>
            <a:ext cx="885371" cy="728841"/>
          </a:xfrm>
          <a:prstGeom prst="roundRect">
            <a:avLst/>
          </a:prstGeom>
          <a:noFill/>
          <a:ln>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四角形吹き出し 7"/>
          <p:cNvSpPr/>
          <p:nvPr/>
        </p:nvSpPr>
        <p:spPr>
          <a:xfrm>
            <a:off x="1635736" y="3994610"/>
            <a:ext cx="1223577" cy="867676"/>
          </a:xfrm>
          <a:prstGeom prst="wedgeRectCallout">
            <a:avLst>
              <a:gd name="adj1" fmla="val 35330"/>
              <a:gd name="adj2" fmla="val -93325"/>
            </a:avLst>
          </a:prstGeom>
          <a:noFill/>
          <a:ln>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1000" dirty="0" smtClean="0">
                <a:solidFill>
                  <a:sysClr val="windowText" lastClr="000000"/>
                </a:solidFill>
                <a:latin typeface="メイリオ" panose="020B0604030504040204" pitchFamily="50" charset="-128"/>
                <a:ea typeface="メイリオ" panose="020B0604030504040204" pitchFamily="50" charset="-128"/>
                <a:cs typeface="メイリオ" panose="020B0604030504040204" pitchFamily="50" charset="-128"/>
              </a:rPr>
              <a:t>三世代同居率は高いですが、有配偶者あたり子ども数は少ないと考えられます。</a:t>
            </a:r>
            <a:endParaRPr kumimoji="1" lang="ja-JP" altLang="en-US" sz="1000" dirty="0">
              <a:solidFill>
                <a:sysClr val="windowText" lastClr="000000"/>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9" name="四角形吹き出し 8"/>
          <p:cNvSpPr/>
          <p:nvPr/>
        </p:nvSpPr>
        <p:spPr>
          <a:xfrm>
            <a:off x="4749332" y="5207502"/>
            <a:ext cx="1223577" cy="1028198"/>
          </a:xfrm>
          <a:prstGeom prst="wedgeRectCallout">
            <a:avLst>
              <a:gd name="adj1" fmla="val 66172"/>
              <a:gd name="adj2" fmla="val -13220"/>
            </a:avLst>
          </a:prstGeom>
          <a:noFill/>
          <a:ln>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000" dirty="0" smtClean="0">
                <a:solidFill>
                  <a:sysClr val="windowText" lastClr="000000"/>
                </a:solidFill>
                <a:latin typeface="メイリオ" panose="020B0604030504040204" pitchFamily="50" charset="-128"/>
                <a:ea typeface="メイリオ" panose="020B0604030504040204" pitchFamily="50" charset="-128"/>
                <a:cs typeface="メイリオ" panose="020B0604030504040204" pitchFamily="50" charset="-128"/>
              </a:rPr>
              <a:t>全国</a:t>
            </a:r>
            <a:r>
              <a:rPr lang="ja-JP" altLang="en-US" sz="1000" dirty="0">
                <a:solidFill>
                  <a:sysClr val="windowText" lastClr="000000"/>
                </a:solidFill>
                <a:latin typeface="メイリオ" panose="020B0604030504040204" pitchFamily="50" charset="-128"/>
                <a:ea typeface="メイリオ" panose="020B0604030504040204" pitchFamily="50" charset="-128"/>
                <a:cs typeface="メイリオ" panose="020B0604030504040204" pitchFamily="50" charset="-128"/>
              </a:rPr>
              <a:t>では</a:t>
            </a:r>
            <a:r>
              <a:rPr lang="ja-JP" altLang="en-US" sz="1000" dirty="0" smtClean="0">
                <a:solidFill>
                  <a:sysClr val="windowText" lastClr="000000"/>
                </a:solidFill>
                <a:latin typeface="メイリオ" panose="020B0604030504040204" pitchFamily="50" charset="-128"/>
                <a:ea typeface="メイリオ" panose="020B0604030504040204" pitchFamily="50" charset="-128"/>
                <a:cs typeface="メイリオ" panose="020B0604030504040204" pitchFamily="50" charset="-128"/>
              </a:rPr>
              <a:t>、三世代同居率は富山県より低いですが、有配偶者あたりの子ども数は多いと考えられます。</a:t>
            </a:r>
            <a:endParaRPr kumimoji="1" lang="ja-JP" altLang="en-US" sz="1000" dirty="0">
              <a:solidFill>
                <a:sysClr val="windowText" lastClr="000000"/>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0" name="正方形/長方形 9"/>
          <p:cNvSpPr/>
          <p:nvPr/>
        </p:nvSpPr>
        <p:spPr>
          <a:xfrm>
            <a:off x="1208673" y="6638925"/>
            <a:ext cx="6973302" cy="20990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 name="テキスト ボックス 10"/>
          <p:cNvSpPr txBox="1"/>
          <p:nvPr/>
        </p:nvSpPr>
        <p:spPr>
          <a:xfrm>
            <a:off x="1268090" y="6642556"/>
            <a:ext cx="2749471" cy="215444"/>
          </a:xfrm>
          <a:prstGeom prst="rect">
            <a:avLst/>
          </a:prstGeom>
          <a:noFill/>
        </p:spPr>
        <p:txBody>
          <a:bodyPr wrap="none" rtlCol="0">
            <a:spAutoFit/>
          </a:bodyPr>
          <a:lstStyle/>
          <a:p>
            <a:r>
              <a:rPr kumimoji="1" lang="en-US" altLang="ja-JP" sz="800" dirty="0" smtClean="0">
                <a:latin typeface="メイリオ" panose="020B0604030504040204" pitchFamily="50" charset="-128"/>
                <a:ea typeface="メイリオ" panose="020B0604030504040204" pitchFamily="50" charset="-128"/>
                <a:cs typeface="メイリオ" panose="020B0604030504040204" pitchFamily="50" charset="-128"/>
              </a:rPr>
              <a:t>※</a:t>
            </a:r>
            <a:r>
              <a:rPr lang="ja-JP" altLang="en-US" sz="800" dirty="0">
                <a:latin typeface="メイリオ" panose="020B0604030504040204" pitchFamily="50" charset="-128"/>
                <a:ea typeface="メイリオ" panose="020B0604030504040204" pitchFamily="50" charset="-128"/>
                <a:cs typeface="メイリオ" panose="020B0604030504040204" pitchFamily="50" charset="-128"/>
              </a:rPr>
              <a:t>横</a:t>
            </a:r>
            <a:r>
              <a:rPr kumimoji="1" lang="ja-JP" altLang="en-US" sz="800" dirty="0" smtClean="0">
                <a:latin typeface="メイリオ" panose="020B0604030504040204" pitchFamily="50" charset="-128"/>
                <a:ea typeface="メイリオ" panose="020B0604030504040204" pitchFamily="50" charset="-128"/>
                <a:cs typeface="メイリオ" panose="020B0604030504040204" pitchFamily="50" charset="-128"/>
              </a:rPr>
              <a:t>軸の絶対値は意味をなさないので非表示としている</a:t>
            </a:r>
            <a:endParaRPr kumimoji="1" lang="ja-JP" altLang="en-US" sz="800" dirty="0">
              <a:latin typeface="メイリオ" panose="020B0604030504040204" pitchFamily="50" charset="-128"/>
              <a:ea typeface="メイリオ" panose="020B0604030504040204" pitchFamily="50" charset="-128"/>
              <a:cs typeface="メイリオ" panose="020B0604030504040204" pitchFamily="50" charset="-128"/>
            </a:endParaRPr>
          </a:p>
        </p:txBody>
      </p:sp>
    </p:spTree>
    <p:extLst>
      <p:ext uri="{BB962C8B-B14F-4D97-AF65-F5344CB8AC3E}">
        <p14:creationId xmlns:p14="http://schemas.microsoft.com/office/powerpoint/2010/main" val="71152791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人口分析の簡易まとめ</a:t>
            </a:r>
            <a:endParaRPr kumimoji="1" lang="ja-JP" altLang="en-US" dirty="0"/>
          </a:p>
        </p:txBody>
      </p:sp>
      <p:sp>
        <p:nvSpPr>
          <p:cNvPr id="3" name="コンテンツ プレースホルダー 2"/>
          <p:cNvSpPr>
            <a:spLocks noGrp="1"/>
          </p:cNvSpPr>
          <p:nvPr>
            <p:ph idx="1"/>
          </p:nvPr>
        </p:nvSpPr>
        <p:spPr>
          <a:xfrm>
            <a:off x="0" y="1105634"/>
            <a:ext cx="9144000" cy="5752366"/>
          </a:xfrm>
        </p:spPr>
        <p:txBody>
          <a:bodyPr>
            <a:normAutofit fontScale="92500" lnSpcReduction="10000"/>
          </a:bodyPr>
          <a:lstStyle/>
          <a:p>
            <a:pPr marL="0" indent="0">
              <a:buNone/>
            </a:pPr>
            <a:r>
              <a:rPr lang="en-US" altLang="ja-JP" dirty="0"/>
              <a:t>【</a:t>
            </a:r>
            <a:r>
              <a:rPr lang="ja-JP" altLang="en-US" dirty="0"/>
              <a:t>全国、北陸、県内分析からの全体傾向</a:t>
            </a:r>
            <a:r>
              <a:rPr lang="en-US" altLang="ja-JP" dirty="0"/>
              <a:t>】</a:t>
            </a:r>
          </a:p>
          <a:p>
            <a:r>
              <a:rPr lang="ja-JP" altLang="en-US" dirty="0" smtClean="0"/>
              <a:t>県内では仕事</a:t>
            </a:r>
            <a:r>
              <a:rPr lang="ja-JP" altLang="en-US" dirty="0"/>
              <a:t>が無いほど若い人の人口流出率が高く、出生率も低い傾向にある</a:t>
            </a:r>
            <a:r>
              <a:rPr lang="ja-JP" altLang="en-US" dirty="0" smtClean="0"/>
              <a:t>。</a:t>
            </a:r>
            <a:endParaRPr kumimoji="1" lang="en-US" altLang="ja-JP" dirty="0" smtClean="0"/>
          </a:p>
          <a:p>
            <a:pPr marL="0" indent="0">
              <a:buNone/>
            </a:pPr>
            <a:r>
              <a:rPr kumimoji="1" lang="en-US" altLang="ja-JP" dirty="0" smtClean="0"/>
              <a:t>【</a:t>
            </a:r>
            <a:r>
              <a:rPr kumimoji="1" lang="ja-JP" altLang="en-US" dirty="0" smtClean="0"/>
              <a:t>氷見市の傾向</a:t>
            </a:r>
            <a:r>
              <a:rPr kumimoji="1" lang="en-US" altLang="ja-JP" dirty="0" smtClean="0"/>
              <a:t>】</a:t>
            </a:r>
          </a:p>
          <a:p>
            <a:r>
              <a:rPr lang="ja-JP" altLang="en-US" dirty="0" smtClean="0"/>
              <a:t>氷見市の出生数は過去最低水準であり、北陸各市と比較すると出生率相当の数値が最低である。</a:t>
            </a:r>
            <a:endParaRPr lang="en-US" altLang="ja-JP" dirty="0" smtClean="0"/>
          </a:p>
          <a:p>
            <a:r>
              <a:rPr kumimoji="1" lang="ja-JP" altLang="en-US" dirty="0" smtClean="0"/>
              <a:t>氷見市は若い人</a:t>
            </a:r>
            <a:r>
              <a:rPr lang="ja-JP" altLang="en-US" dirty="0" smtClean="0"/>
              <a:t>、特に女性の流出が多い。</a:t>
            </a:r>
            <a:endParaRPr lang="en-US" altLang="ja-JP" dirty="0" smtClean="0"/>
          </a:p>
          <a:p>
            <a:r>
              <a:rPr lang="ja-JP" altLang="en-US" dirty="0" smtClean="0"/>
              <a:t>氷見市出身者の若い人は、「進学・就職時」と「結婚時」に特に流出する。子どもを産んだ後の流出はあまり無いと推察される。</a:t>
            </a:r>
            <a:endParaRPr lang="en-US" altLang="ja-JP" dirty="0" smtClean="0"/>
          </a:p>
          <a:p>
            <a:pPr lvl="1"/>
            <a:r>
              <a:rPr kumimoji="1" lang="ja-JP" altLang="en-US" dirty="0" smtClean="0"/>
              <a:t>進学・就職時の流出と結婚時の流出は約半々</a:t>
            </a:r>
            <a:endParaRPr kumimoji="1" lang="en-US" altLang="ja-JP" dirty="0" smtClean="0"/>
          </a:p>
          <a:p>
            <a:r>
              <a:rPr lang="ja-JP" altLang="en-US" dirty="0" smtClean="0"/>
              <a:t>氷見市は昼間に他市へ働きに出ていく人が多く、それが人口流出や低出生率につながっている可能性がある。</a:t>
            </a:r>
            <a:endParaRPr lang="en-US" altLang="ja-JP" dirty="0" smtClean="0"/>
          </a:p>
          <a:p>
            <a:pPr lvl="1"/>
            <a:r>
              <a:rPr lang="ja-JP" altLang="en-US" dirty="0" smtClean="0"/>
              <a:t>氷見市の有効求人倍率が高まっているが、それに反応するのは氷見市出身者ではなく、外国人労働者（技能実習生と推察される）である。現時点では有効求人倍率の高まりは氷見市出身者の</a:t>
            </a:r>
            <a:r>
              <a:rPr lang="en-US" altLang="ja-JP" dirty="0" smtClean="0"/>
              <a:t>U</a:t>
            </a:r>
            <a:r>
              <a:rPr lang="ja-JP" altLang="en-US" dirty="0" smtClean="0"/>
              <a:t>ターンには大きく寄与していない。つまり、魅力</a:t>
            </a:r>
            <a:r>
              <a:rPr lang="ja-JP" altLang="en-US" dirty="0"/>
              <a:t>が</a:t>
            </a:r>
            <a:r>
              <a:rPr lang="ja-JP" altLang="en-US" dirty="0" smtClean="0"/>
              <a:t>ある仕事が少ないことが推察される。</a:t>
            </a:r>
            <a:endParaRPr lang="en-US" altLang="ja-JP" dirty="0" smtClean="0"/>
          </a:p>
          <a:p>
            <a:r>
              <a:rPr lang="ja-JP" altLang="en-US" dirty="0" smtClean="0"/>
              <a:t>氷見市は持ち家率が高い反面、借家に住んでいる率が少ない（中心市街地やその周辺以外でその傾向が顕著）。使途が定まらない空き家率は高いが、借家に住んでいる率が低い。</a:t>
            </a:r>
            <a:endParaRPr lang="en-US" altLang="ja-JP" dirty="0" smtClean="0"/>
          </a:p>
          <a:p>
            <a:pPr marL="0" indent="0">
              <a:buNone/>
            </a:pPr>
            <a:r>
              <a:rPr lang="en-US" altLang="ja-JP" dirty="0" smtClean="0"/>
              <a:t>【</a:t>
            </a:r>
            <a:r>
              <a:rPr lang="ja-JP" altLang="en-US" dirty="0" smtClean="0"/>
              <a:t>市内</a:t>
            </a:r>
            <a:r>
              <a:rPr lang="en-US" altLang="ja-JP" dirty="0" smtClean="0"/>
              <a:t>21</a:t>
            </a:r>
            <a:r>
              <a:rPr lang="ja-JP" altLang="en-US" dirty="0" smtClean="0"/>
              <a:t>地区</a:t>
            </a:r>
            <a:r>
              <a:rPr lang="en-US" altLang="ja-JP" dirty="0" smtClean="0"/>
              <a:t>】</a:t>
            </a:r>
          </a:p>
          <a:p>
            <a:r>
              <a:rPr lang="ja-JP" altLang="en-US" dirty="0" smtClean="0"/>
              <a:t>朝日丘、東地区は若い人の人口減少数が多い（率ではなく数）。</a:t>
            </a:r>
            <a:endParaRPr lang="en-US" altLang="ja-JP" dirty="0" smtClean="0"/>
          </a:p>
          <a:p>
            <a:r>
              <a:rPr lang="ja-JP" altLang="en-US" dirty="0"/>
              <a:t>朝日</a:t>
            </a:r>
            <a:r>
              <a:rPr lang="ja-JP" altLang="en-US" dirty="0" smtClean="0"/>
              <a:t>丘、東地区周辺は若い人の人口減少率が少ない。稲積地区は</a:t>
            </a:r>
            <a:r>
              <a:rPr lang="en-US" altLang="ja-JP" dirty="0" smtClean="0"/>
              <a:t>21</a:t>
            </a:r>
            <a:r>
              <a:rPr lang="ja-JP" altLang="en-US" dirty="0" smtClean="0"/>
              <a:t>地区で唯一人口が増加。</a:t>
            </a:r>
            <a:endParaRPr lang="en-US" altLang="ja-JP" dirty="0" smtClean="0"/>
          </a:p>
          <a:p>
            <a:r>
              <a:rPr lang="ja-JP" altLang="en-US" dirty="0" smtClean="0"/>
              <a:t>市の北部は若い人の減少と出生率低下に対して特に歯止めがかからない。</a:t>
            </a:r>
            <a:endParaRPr lang="en-US" altLang="ja-JP" dirty="0" smtClean="0"/>
          </a:p>
          <a:p>
            <a:endParaRPr kumimoji="1" lang="ja-JP" altLang="en-US" dirty="0"/>
          </a:p>
        </p:txBody>
      </p:sp>
      <p:sp>
        <p:nvSpPr>
          <p:cNvPr id="4" name="スライド番号プレースホルダー 3"/>
          <p:cNvSpPr>
            <a:spLocks noGrp="1"/>
          </p:cNvSpPr>
          <p:nvPr>
            <p:ph type="sldNum" sz="quarter" idx="12"/>
          </p:nvPr>
        </p:nvSpPr>
        <p:spPr/>
        <p:txBody>
          <a:bodyPr/>
          <a:lstStyle/>
          <a:p>
            <a:fld id="{32561E9F-1250-4501-B953-B78836680886}" type="slidenum">
              <a:rPr lang="ja-JP" altLang="en-US" smtClean="0"/>
              <a:pPr/>
              <a:t>3</a:t>
            </a:fld>
            <a:endParaRPr lang="ja-JP" altLang="en-US" dirty="0"/>
          </a:p>
        </p:txBody>
      </p:sp>
      <p:sp>
        <p:nvSpPr>
          <p:cNvPr id="5" name="テキスト ボックス 4"/>
          <p:cNvSpPr txBox="1"/>
          <p:nvPr/>
        </p:nvSpPr>
        <p:spPr>
          <a:xfrm>
            <a:off x="9405256" y="2051114"/>
            <a:ext cx="1640115" cy="830997"/>
          </a:xfrm>
          <a:prstGeom prst="rect">
            <a:avLst/>
          </a:prstGeom>
          <a:noFill/>
        </p:spPr>
        <p:txBody>
          <a:bodyPr wrap="square" rtlCol="0">
            <a:spAutoFit/>
          </a:bodyPr>
          <a:lstStyle/>
          <a:p>
            <a:r>
              <a:rPr kumimoji="1" lang="en-US" altLang="ja-JP" sz="1200" dirty="0" smtClean="0">
                <a:latin typeface="メイリオ" panose="020B0604030504040204" pitchFamily="50" charset="-128"/>
                <a:ea typeface="メイリオ" panose="020B0604030504040204" pitchFamily="50" charset="-128"/>
                <a:cs typeface="メイリオ" panose="020B0604030504040204" pitchFamily="50" charset="-128"/>
              </a:rPr>
              <a:t>※</a:t>
            </a:r>
            <a:r>
              <a:rPr kumimoji="1" lang="ja-JP" altLang="en-US" sz="1200" dirty="0" smtClean="0">
                <a:latin typeface="メイリオ" panose="020B0604030504040204" pitchFamily="50" charset="-128"/>
                <a:ea typeface="メイリオ" panose="020B0604030504040204" pitchFamily="50" charset="-128"/>
                <a:cs typeface="メイリオ" panose="020B0604030504040204" pitchFamily="50" charset="-128"/>
              </a:rPr>
              <a:t>流入、流出については純流入数（流入－流出）の観点で記載している。</a:t>
            </a:r>
            <a:endParaRPr kumimoji="1" lang="ja-JP" altLang="en-US" sz="1200" dirty="0">
              <a:latin typeface="メイリオ" panose="020B0604030504040204" pitchFamily="50" charset="-128"/>
              <a:ea typeface="メイリオ" panose="020B0604030504040204" pitchFamily="50" charset="-128"/>
              <a:cs typeface="メイリオ" panose="020B0604030504040204" pitchFamily="50" charset="-128"/>
            </a:endParaRPr>
          </a:p>
        </p:txBody>
      </p:sp>
    </p:spTree>
    <p:extLst>
      <p:ext uri="{BB962C8B-B14F-4D97-AF65-F5344CB8AC3E}">
        <p14:creationId xmlns:p14="http://schemas.microsoft.com/office/powerpoint/2010/main" val="251004354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623888" y="3164783"/>
            <a:ext cx="8186283" cy="633047"/>
          </a:xfrm>
        </p:spPr>
        <p:txBody>
          <a:bodyPr/>
          <a:lstStyle/>
          <a:p>
            <a:r>
              <a:rPr lang="ja-JP" altLang="en-US" sz="2400" dirty="0" smtClean="0"/>
              <a:t>平均年齢の分析</a:t>
            </a:r>
            <a:endParaRPr kumimoji="1" lang="ja-JP" altLang="en-US" sz="2400" dirty="0"/>
          </a:p>
        </p:txBody>
      </p:sp>
      <p:sp>
        <p:nvSpPr>
          <p:cNvPr id="3" name="スライド番号プレースホルダー 2"/>
          <p:cNvSpPr>
            <a:spLocks noGrp="1"/>
          </p:cNvSpPr>
          <p:nvPr>
            <p:ph type="sldNum" sz="quarter" idx="12"/>
          </p:nvPr>
        </p:nvSpPr>
        <p:spPr/>
        <p:txBody>
          <a:bodyPr/>
          <a:lstStyle/>
          <a:p>
            <a:fld id="{32561E9F-1250-4501-B953-B78836680886}" type="slidenum">
              <a:rPr lang="ja-JP" altLang="en-US" smtClean="0"/>
              <a:pPr/>
              <a:t>39</a:t>
            </a:fld>
            <a:endParaRPr lang="ja-JP" altLang="en-US" dirty="0"/>
          </a:p>
        </p:txBody>
      </p:sp>
      <p:sp>
        <p:nvSpPr>
          <p:cNvPr id="4" name="テキスト ボックス 3"/>
          <p:cNvSpPr txBox="1"/>
          <p:nvPr/>
        </p:nvSpPr>
        <p:spPr>
          <a:xfrm>
            <a:off x="228600" y="3858928"/>
            <a:ext cx="8674100" cy="1446550"/>
          </a:xfrm>
          <a:prstGeom prst="rect">
            <a:avLst/>
          </a:prstGeom>
          <a:noFill/>
          <a:ln w="12700">
            <a:solidFill>
              <a:schemeClr val="tx1"/>
            </a:solidFill>
            <a:prstDash val="dash"/>
          </a:ln>
        </p:spPr>
        <p:txBody>
          <a:bodyPr wrap="square" rtlCol="0">
            <a:spAutoFit/>
          </a:bodyPr>
          <a:lstStyle/>
          <a:p>
            <a:r>
              <a:rPr kumimoji="1" lang="ja-JP" altLang="en-US" sz="1100" dirty="0" smtClean="0">
                <a:solidFill>
                  <a:schemeClr val="tx1">
                    <a:lumMod val="85000"/>
                    <a:lumOff val="15000"/>
                  </a:schemeClr>
                </a:solidFill>
                <a:latin typeface="メイリオ" panose="020B0604030504040204" pitchFamily="50" charset="-128"/>
                <a:ea typeface="メイリオ" panose="020B0604030504040204" pitchFamily="50" charset="-128"/>
                <a:cs typeface="メイリオ" panose="020B0604030504040204" pitchFamily="50" charset="-128"/>
              </a:rPr>
              <a:t>◇利用データ：</a:t>
            </a:r>
            <a:r>
              <a:rPr lang="en-US" altLang="ja-JP" sz="1100" dirty="0">
                <a:solidFill>
                  <a:schemeClr val="tx1">
                    <a:lumMod val="85000"/>
                    <a:lumOff val="15000"/>
                  </a:schemeClr>
                </a:solidFill>
                <a:latin typeface="メイリオ" panose="020B0604030504040204" pitchFamily="50" charset="-128"/>
                <a:ea typeface="メイリオ" panose="020B0604030504040204" pitchFamily="50" charset="-128"/>
                <a:cs typeface="メイリオ" panose="020B0604030504040204" pitchFamily="50" charset="-128"/>
              </a:rPr>
              <a:t> H27</a:t>
            </a:r>
            <a:r>
              <a:rPr lang="ja-JP" altLang="en-US" sz="1100" dirty="0">
                <a:solidFill>
                  <a:schemeClr val="tx1">
                    <a:lumMod val="85000"/>
                    <a:lumOff val="15000"/>
                  </a:schemeClr>
                </a:solidFill>
                <a:latin typeface="メイリオ" panose="020B0604030504040204" pitchFamily="50" charset="-128"/>
                <a:ea typeface="メイリオ" panose="020B0604030504040204" pitchFamily="50" charset="-128"/>
                <a:cs typeface="メイリオ" panose="020B0604030504040204" pitchFamily="50" charset="-128"/>
              </a:rPr>
              <a:t>年</a:t>
            </a:r>
            <a:r>
              <a:rPr kumimoji="1" lang="ja-JP" altLang="en-US" sz="1100" dirty="0" smtClean="0">
                <a:solidFill>
                  <a:schemeClr val="tx1">
                    <a:lumMod val="85000"/>
                    <a:lumOff val="15000"/>
                  </a:schemeClr>
                </a:solidFill>
                <a:latin typeface="メイリオ" panose="020B0604030504040204" pitchFamily="50" charset="-128"/>
                <a:ea typeface="メイリオ" panose="020B0604030504040204" pitchFamily="50" charset="-128"/>
                <a:cs typeface="メイリオ" panose="020B0604030504040204" pitchFamily="50" charset="-128"/>
              </a:rPr>
              <a:t>国勢調査、</a:t>
            </a:r>
            <a:r>
              <a:rPr kumimoji="1" lang="en-US" altLang="ja-JP" sz="1100" dirty="0" smtClean="0">
                <a:solidFill>
                  <a:schemeClr val="tx1">
                    <a:lumMod val="85000"/>
                    <a:lumOff val="15000"/>
                  </a:schemeClr>
                </a:solidFill>
                <a:latin typeface="メイリオ" panose="020B0604030504040204" pitchFamily="50" charset="-128"/>
                <a:ea typeface="メイリオ" panose="020B0604030504040204" pitchFamily="50" charset="-128"/>
                <a:cs typeface="メイリオ" panose="020B0604030504040204" pitchFamily="50" charset="-128"/>
              </a:rPr>
              <a:t>H22</a:t>
            </a:r>
            <a:r>
              <a:rPr kumimoji="1" lang="ja-JP" altLang="en-US" sz="1100" dirty="0" smtClean="0">
                <a:solidFill>
                  <a:schemeClr val="tx1">
                    <a:lumMod val="85000"/>
                    <a:lumOff val="15000"/>
                  </a:schemeClr>
                </a:solidFill>
                <a:latin typeface="メイリオ" panose="020B0604030504040204" pitchFamily="50" charset="-128"/>
                <a:ea typeface="メイリオ" panose="020B0604030504040204" pitchFamily="50" charset="-128"/>
                <a:cs typeface="メイリオ" panose="020B0604030504040204" pitchFamily="50" charset="-128"/>
              </a:rPr>
              <a:t>年国勢調査</a:t>
            </a:r>
            <a:endParaRPr kumimoji="1" lang="en-US" altLang="ja-JP" sz="1100" dirty="0" smtClean="0">
              <a:solidFill>
                <a:schemeClr val="tx1">
                  <a:lumMod val="85000"/>
                  <a:lumOff val="15000"/>
                </a:schemeClr>
              </a:solidFill>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1100" dirty="0" smtClean="0">
                <a:solidFill>
                  <a:schemeClr val="tx1">
                    <a:lumMod val="85000"/>
                    <a:lumOff val="15000"/>
                  </a:schemeClr>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100" dirty="0">
                <a:solidFill>
                  <a:schemeClr val="tx1">
                    <a:lumMod val="85000"/>
                    <a:lumOff val="15000"/>
                  </a:schemeClr>
                </a:solidFill>
                <a:latin typeface="メイリオ" panose="020B0604030504040204" pitchFamily="50" charset="-128"/>
                <a:ea typeface="メイリオ" panose="020B0604030504040204" pitchFamily="50" charset="-128"/>
                <a:cs typeface="メイリオ" panose="020B0604030504040204" pitchFamily="50" charset="-128"/>
              </a:rPr>
              <a:t>用語の定義：</a:t>
            </a:r>
            <a:endParaRPr lang="en-US" altLang="ja-JP" sz="1100" dirty="0">
              <a:solidFill>
                <a:schemeClr val="tx1">
                  <a:lumMod val="85000"/>
                  <a:lumOff val="15000"/>
                </a:schemeClr>
              </a:solidFill>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1100" dirty="0" smtClean="0">
                <a:solidFill>
                  <a:schemeClr val="tx1">
                    <a:lumMod val="85000"/>
                    <a:lumOff val="15000"/>
                  </a:schemeClr>
                </a:solidFill>
                <a:latin typeface="メイリオ" panose="020B0604030504040204" pitchFamily="50" charset="-128"/>
                <a:ea typeface="メイリオ" panose="020B0604030504040204" pitchFamily="50" charset="-128"/>
                <a:cs typeface="メイリオ" panose="020B0604030504040204" pitchFamily="50" charset="-128"/>
              </a:rPr>
              <a:t>・平均年齢＝国勢調査に記載されている平均年齢</a:t>
            </a:r>
            <a:endParaRPr lang="en-US" altLang="ja-JP" sz="1100" dirty="0" smtClean="0">
              <a:solidFill>
                <a:schemeClr val="tx1">
                  <a:lumMod val="85000"/>
                  <a:lumOff val="15000"/>
                </a:schemeClr>
              </a:solidFill>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1100" dirty="0" smtClean="0">
                <a:solidFill>
                  <a:schemeClr val="tx1">
                    <a:lumMod val="85000"/>
                    <a:lumOff val="15000"/>
                  </a:schemeClr>
                </a:solidFill>
                <a:latin typeface="メイリオ" panose="020B0604030504040204" pitchFamily="50" charset="-128"/>
                <a:ea typeface="メイリオ" panose="020B0604030504040204" pitchFamily="50" charset="-128"/>
                <a:cs typeface="メイリオ" panose="020B0604030504040204" pitchFamily="50" charset="-128"/>
              </a:rPr>
              <a:t>◇数値の解釈：</a:t>
            </a:r>
            <a:endParaRPr lang="en-US" altLang="ja-JP" sz="1100" dirty="0" smtClean="0">
              <a:solidFill>
                <a:schemeClr val="tx1">
                  <a:lumMod val="85000"/>
                  <a:lumOff val="15000"/>
                </a:schemeClr>
              </a:solidFill>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1100" dirty="0">
                <a:solidFill>
                  <a:schemeClr val="tx1">
                    <a:lumMod val="85000"/>
                    <a:lumOff val="15000"/>
                  </a:schemeClr>
                </a:solidFill>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1100" dirty="0" smtClean="0">
                <a:solidFill>
                  <a:schemeClr val="tx1">
                    <a:lumMod val="85000"/>
                    <a:lumOff val="15000"/>
                  </a:schemeClr>
                </a:solidFill>
                <a:latin typeface="メイリオ" panose="020B0604030504040204" pitchFamily="50" charset="-128"/>
                <a:ea typeface="メイリオ" panose="020B0604030504040204" pitchFamily="50" charset="-128"/>
                <a:cs typeface="メイリオ" panose="020B0604030504040204" pitchFamily="50" charset="-128"/>
              </a:rPr>
              <a:t>平均年齢が増加するということは「出生、高齢者の死亡、高齢者の</a:t>
            </a:r>
            <a:r>
              <a:rPr lang="ja-JP" altLang="en-US" sz="1100" dirty="0">
                <a:solidFill>
                  <a:schemeClr val="tx1">
                    <a:lumMod val="85000"/>
                    <a:lumOff val="15000"/>
                  </a:schemeClr>
                </a:solidFill>
                <a:latin typeface="メイリオ" panose="020B0604030504040204" pitchFamily="50" charset="-128"/>
                <a:ea typeface="メイリオ" panose="020B0604030504040204" pitchFamily="50" charset="-128"/>
                <a:cs typeface="メイリオ" panose="020B0604030504040204" pitchFamily="50" charset="-128"/>
              </a:rPr>
              <a:t>転出</a:t>
            </a:r>
            <a:r>
              <a:rPr lang="ja-JP" altLang="en-US" sz="1100" dirty="0" smtClean="0">
                <a:solidFill>
                  <a:schemeClr val="tx1">
                    <a:lumMod val="85000"/>
                    <a:lumOff val="15000"/>
                  </a:schemeClr>
                </a:solidFill>
                <a:latin typeface="メイリオ" panose="020B0604030504040204" pitchFamily="50" charset="-128"/>
                <a:ea typeface="メイリオ" panose="020B0604030504040204" pitchFamily="50" charset="-128"/>
                <a:cs typeface="メイリオ" panose="020B0604030504040204" pitchFamily="50" charset="-128"/>
              </a:rPr>
              <a:t>」＜「高齢者の寿命延伸、若年者の転出」となる場合である</a:t>
            </a:r>
            <a:endParaRPr lang="en-US" altLang="ja-JP" sz="1100" dirty="0" smtClean="0">
              <a:solidFill>
                <a:schemeClr val="tx1">
                  <a:lumMod val="85000"/>
                  <a:lumOff val="15000"/>
                </a:schemeClr>
              </a:solidFill>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1100" dirty="0" smtClean="0">
                <a:solidFill>
                  <a:schemeClr val="tx1">
                    <a:lumMod val="85000"/>
                    <a:lumOff val="15000"/>
                  </a:schemeClr>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100" dirty="0">
                <a:solidFill>
                  <a:schemeClr val="tx1">
                    <a:lumMod val="85000"/>
                    <a:lumOff val="15000"/>
                  </a:schemeClr>
                </a:solidFill>
                <a:latin typeface="メイリオ" panose="020B0604030504040204" pitchFamily="50" charset="-128"/>
                <a:ea typeface="メイリオ" panose="020B0604030504040204" pitchFamily="50" charset="-128"/>
                <a:cs typeface="メイリオ" panose="020B0604030504040204" pitchFamily="50" charset="-128"/>
              </a:rPr>
              <a:t>その他：</a:t>
            </a:r>
            <a:endParaRPr lang="en-US" altLang="ja-JP" sz="1100" dirty="0">
              <a:solidFill>
                <a:schemeClr val="tx1">
                  <a:lumMod val="85000"/>
                  <a:lumOff val="15000"/>
                </a:schemeClr>
              </a:solidFill>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1100" dirty="0">
                <a:solidFill>
                  <a:schemeClr val="tx1">
                    <a:lumMod val="85000"/>
                    <a:lumOff val="15000"/>
                  </a:schemeClr>
                </a:solidFill>
                <a:latin typeface="メイリオ" panose="020B0604030504040204" pitchFamily="50" charset="-128"/>
                <a:ea typeface="メイリオ" panose="020B0604030504040204" pitchFamily="50" charset="-128"/>
                <a:cs typeface="メイリオ" panose="020B0604030504040204" pitchFamily="50" charset="-128"/>
              </a:rPr>
              <a:t>　国勢調査から直接データを得られていない市町村については、分析対象から除外した</a:t>
            </a:r>
            <a:endParaRPr lang="en-US" altLang="ja-JP" sz="1100" dirty="0">
              <a:solidFill>
                <a:schemeClr val="tx1">
                  <a:lumMod val="85000"/>
                  <a:lumOff val="15000"/>
                </a:schemeClr>
              </a:solidFill>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1100" dirty="0">
                <a:solidFill>
                  <a:schemeClr val="tx1">
                    <a:lumMod val="85000"/>
                    <a:lumOff val="15000"/>
                  </a:schemeClr>
                </a:solidFill>
                <a:latin typeface="メイリオ" panose="020B0604030504040204" pitchFamily="50" charset="-128"/>
                <a:ea typeface="メイリオ" panose="020B0604030504040204" pitchFamily="50" charset="-128"/>
                <a:cs typeface="メイリオ" panose="020B0604030504040204" pitchFamily="50" charset="-128"/>
              </a:rPr>
              <a:t>　合併の影響を考慮していない（</a:t>
            </a:r>
            <a:r>
              <a:rPr lang="en-US" altLang="ja-JP" sz="1100" dirty="0">
                <a:solidFill>
                  <a:schemeClr val="tx1">
                    <a:lumMod val="85000"/>
                    <a:lumOff val="15000"/>
                  </a:schemeClr>
                </a:solidFill>
                <a:latin typeface="メイリオ" panose="020B0604030504040204" pitchFamily="50" charset="-128"/>
                <a:ea typeface="メイリオ" panose="020B0604030504040204" pitchFamily="50" charset="-128"/>
                <a:cs typeface="メイリオ" panose="020B0604030504040204" pitchFamily="50" charset="-128"/>
              </a:rPr>
              <a:t>H22-H27</a:t>
            </a:r>
            <a:r>
              <a:rPr lang="ja-JP" altLang="en-US" sz="1100" dirty="0">
                <a:solidFill>
                  <a:schemeClr val="tx1">
                    <a:lumMod val="85000"/>
                    <a:lumOff val="15000"/>
                  </a:schemeClr>
                </a:solidFill>
                <a:latin typeface="メイリオ" panose="020B0604030504040204" pitchFamily="50" charset="-128"/>
                <a:ea typeface="メイリオ" panose="020B0604030504040204" pitchFamily="50" charset="-128"/>
                <a:cs typeface="メイリオ" panose="020B0604030504040204" pitchFamily="50" charset="-128"/>
              </a:rPr>
              <a:t>間で合併によって人口が増加した市の</a:t>
            </a:r>
            <a:r>
              <a:rPr lang="en-US" altLang="ja-JP" sz="1100" dirty="0">
                <a:solidFill>
                  <a:schemeClr val="tx1">
                    <a:lumMod val="85000"/>
                    <a:lumOff val="15000"/>
                  </a:schemeClr>
                </a:solidFill>
                <a:latin typeface="メイリオ" panose="020B0604030504040204" pitchFamily="50" charset="-128"/>
                <a:ea typeface="メイリオ" panose="020B0604030504040204" pitchFamily="50" charset="-128"/>
                <a:cs typeface="メイリオ" panose="020B0604030504040204" pitchFamily="50" charset="-128"/>
              </a:rPr>
              <a:t>H22</a:t>
            </a:r>
            <a:r>
              <a:rPr lang="ja-JP" altLang="en-US" sz="1100" dirty="0">
                <a:solidFill>
                  <a:schemeClr val="tx1">
                    <a:lumMod val="85000"/>
                    <a:lumOff val="15000"/>
                  </a:schemeClr>
                </a:solidFill>
                <a:latin typeface="メイリオ" panose="020B0604030504040204" pitchFamily="50" charset="-128"/>
                <a:ea typeface="メイリオ" panose="020B0604030504040204" pitchFamily="50" charset="-128"/>
                <a:cs typeface="メイリオ" panose="020B0604030504040204" pitchFamily="50" charset="-128"/>
              </a:rPr>
              <a:t>年時点の合併前旧市町村の人口を無視している</a:t>
            </a:r>
            <a:r>
              <a:rPr lang="ja-JP" altLang="en-US" sz="1100" dirty="0" smtClean="0">
                <a:solidFill>
                  <a:schemeClr val="tx1">
                    <a:lumMod val="85000"/>
                    <a:lumOff val="15000"/>
                  </a:schemeClr>
                </a:solidFill>
                <a:latin typeface="メイリオ" panose="020B0604030504040204" pitchFamily="50" charset="-128"/>
                <a:ea typeface="メイリオ" panose="020B0604030504040204" pitchFamily="50" charset="-128"/>
                <a:cs typeface="メイリオ" panose="020B0604030504040204" pitchFamily="50" charset="-128"/>
              </a:rPr>
              <a:t>）</a:t>
            </a:r>
            <a:endParaRPr lang="ja-JP" altLang="en-US" sz="1100" dirty="0">
              <a:solidFill>
                <a:schemeClr val="tx1">
                  <a:lumMod val="85000"/>
                  <a:lumOff val="15000"/>
                </a:schemeClr>
              </a:solidFill>
              <a:latin typeface="メイリオ" panose="020B0604030504040204" pitchFamily="50" charset="-128"/>
              <a:ea typeface="メイリオ" panose="020B0604030504040204" pitchFamily="50" charset="-128"/>
              <a:cs typeface="メイリオ" panose="020B0604030504040204" pitchFamily="50" charset="-128"/>
            </a:endParaRPr>
          </a:p>
        </p:txBody>
      </p:sp>
    </p:spTree>
    <p:extLst>
      <p:ext uri="{BB962C8B-B14F-4D97-AF65-F5344CB8AC3E}">
        <p14:creationId xmlns:p14="http://schemas.microsoft.com/office/powerpoint/2010/main" val="602107477"/>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smtClean="0"/>
              <a:t>平均年齢　全国の市と特別区</a:t>
            </a:r>
            <a:endParaRPr lang="ja-JP" altLang="en-US" dirty="0"/>
          </a:p>
        </p:txBody>
      </p:sp>
      <p:sp>
        <p:nvSpPr>
          <p:cNvPr id="3" name="コンテンツ プレースホルダー 2"/>
          <p:cNvSpPr>
            <a:spLocks noGrp="1"/>
          </p:cNvSpPr>
          <p:nvPr>
            <p:ph idx="1"/>
          </p:nvPr>
        </p:nvSpPr>
        <p:spPr/>
        <p:txBody>
          <a:bodyPr/>
          <a:lstStyle/>
          <a:p>
            <a:r>
              <a:rPr lang="ja-JP" altLang="en-US" dirty="0"/>
              <a:t>全国</a:t>
            </a:r>
            <a:r>
              <a:rPr lang="ja-JP" altLang="en-US" dirty="0" smtClean="0"/>
              <a:t>の各市と特別区の平均年齢とその増減は以下の通りです。</a:t>
            </a:r>
            <a:endParaRPr lang="ja-JP" altLang="en-US" dirty="0"/>
          </a:p>
        </p:txBody>
      </p:sp>
      <p:sp>
        <p:nvSpPr>
          <p:cNvPr id="4" name="スライド番号プレースホルダー 3"/>
          <p:cNvSpPr>
            <a:spLocks noGrp="1"/>
          </p:cNvSpPr>
          <p:nvPr>
            <p:ph type="sldNum" sz="quarter" idx="12"/>
          </p:nvPr>
        </p:nvSpPr>
        <p:spPr/>
        <p:txBody>
          <a:bodyPr/>
          <a:lstStyle/>
          <a:p>
            <a:fld id="{32561E9F-1250-4501-B953-B78836680886}" type="slidenum">
              <a:rPr lang="ja-JP" altLang="en-US" smtClean="0"/>
              <a:pPr/>
              <a:t>40</a:t>
            </a:fld>
            <a:endParaRPr lang="ja-JP" altLang="en-US" dirty="0"/>
          </a:p>
        </p:txBody>
      </p:sp>
      <p:pic>
        <p:nvPicPr>
          <p:cNvPr id="10" name="図 9"/>
          <p:cNvPicPr>
            <a:picLocks noChangeAspect="1"/>
          </p:cNvPicPr>
          <p:nvPr/>
        </p:nvPicPr>
        <p:blipFill>
          <a:blip r:embed="rId2"/>
          <a:stretch>
            <a:fillRect/>
          </a:stretch>
        </p:blipFill>
        <p:spPr>
          <a:xfrm>
            <a:off x="609600" y="1533975"/>
            <a:ext cx="8138160" cy="5324025"/>
          </a:xfrm>
          <a:prstGeom prst="rect">
            <a:avLst/>
          </a:prstGeom>
        </p:spPr>
      </p:pic>
      <p:graphicFrame>
        <p:nvGraphicFramePr>
          <p:cNvPr id="11" name="表 10"/>
          <p:cNvGraphicFramePr>
            <a:graphicFrameLocks noGrp="1"/>
          </p:cNvGraphicFramePr>
          <p:nvPr>
            <p:extLst>
              <p:ext uri="{D42A27DB-BD31-4B8C-83A1-F6EECF244321}">
                <p14:modId xmlns:p14="http://schemas.microsoft.com/office/powerpoint/2010/main" val="3067627933"/>
              </p:ext>
            </p:extLst>
          </p:nvPr>
        </p:nvGraphicFramePr>
        <p:xfrm>
          <a:off x="508000" y="4752343"/>
          <a:ext cx="1270000" cy="1377315"/>
        </p:xfrm>
        <a:graphic>
          <a:graphicData uri="http://schemas.openxmlformats.org/drawingml/2006/table">
            <a:tbl>
              <a:tblPr>
                <a:tableStyleId>{5C22544A-7EE6-4342-B048-85BDC9FD1C3A}</a:tableStyleId>
              </a:tblPr>
              <a:tblGrid>
                <a:gridCol w="546100"/>
                <a:gridCol w="723900"/>
              </a:tblGrid>
              <a:tr h="171450">
                <a:tc gridSpan="2">
                  <a:txBody>
                    <a:bodyPr/>
                    <a:lstStyle/>
                    <a:p>
                      <a:pPr algn="l" fontAlgn="ctr"/>
                      <a:r>
                        <a:rPr lang="ja-JP" altLang="en-US" sz="1000" b="0" i="0" u="none" strike="noStrike" dirty="0" smtClean="0">
                          <a:solidFill>
                            <a:srgbClr val="000000"/>
                          </a:solidFill>
                          <a:effectLst/>
                          <a:latin typeface="メイリオ" panose="020B0604030504040204" pitchFamily="50" charset="-128"/>
                          <a:ea typeface="メイリオ" panose="020B0604030504040204" pitchFamily="50" charset="-128"/>
                          <a:cs typeface="メイリオ" panose="020B0604030504040204" pitchFamily="50" charset="-128"/>
                        </a:rPr>
                        <a:t>◇平均年齢の差が</a:t>
                      </a:r>
                      <a:endParaRPr lang="en-US" altLang="ja-JP" sz="1000" b="0" i="0" u="none" strike="noStrike" dirty="0" smtClean="0">
                        <a:solidFill>
                          <a:srgbClr val="000000"/>
                        </a:solidFill>
                        <a:effectLst/>
                        <a:latin typeface="メイリオ" panose="020B0604030504040204" pitchFamily="50" charset="-128"/>
                        <a:ea typeface="メイリオ" panose="020B0604030504040204" pitchFamily="50" charset="-128"/>
                        <a:cs typeface="メイリオ" panose="020B0604030504040204" pitchFamily="50" charset="-128"/>
                      </a:endParaRPr>
                    </a:p>
                    <a:p>
                      <a:pPr algn="l" fontAlgn="ctr"/>
                      <a:r>
                        <a:rPr lang="ja-JP" altLang="en-US" sz="1000" b="0" i="0" u="none" strike="noStrike" dirty="0" smtClean="0">
                          <a:solidFill>
                            <a:srgbClr val="000000"/>
                          </a:solidFill>
                          <a:effectLst/>
                          <a:latin typeface="メイリオ" panose="020B0604030504040204" pitchFamily="50" charset="-128"/>
                          <a:ea typeface="メイリオ" panose="020B0604030504040204" pitchFamily="50" charset="-128"/>
                          <a:cs typeface="メイリオ" panose="020B0604030504040204" pitchFamily="50" charset="-128"/>
                        </a:rPr>
                        <a:t>マイナスの自治体</a:t>
                      </a:r>
                      <a:endParaRPr lang="en-US" altLang="ja-JP" sz="1000" b="0" i="0" u="none" strike="noStrike" dirty="0">
                        <a:solidFill>
                          <a:srgbClr val="000000"/>
                        </a:solidFill>
                        <a:effectLst/>
                        <a:latin typeface="メイリオ" panose="020B0604030504040204" pitchFamily="50" charset="-128"/>
                        <a:ea typeface="メイリオ" panose="020B0604030504040204" pitchFamily="50" charset="-128"/>
                        <a:cs typeface="メイリオ" panose="020B0604030504040204" pitchFamily="50" charset="-128"/>
                      </a:endParaRPr>
                    </a:p>
                  </a:txBody>
                  <a:tcPr marL="9525" marR="9525" marT="9525" marB="0" anchor="ctr">
                    <a:lnL w="12700" cmpd="sng">
                      <a:noFill/>
                    </a:lnL>
                    <a:lnR w="12700" cmpd="sng">
                      <a:noFill/>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pPr algn="l" fontAlgn="ctr"/>
                      <a:endParaRPr lang="ja-JP" altLang="en-US" sz="1100" b="0" i="0" u="none" strike="noStrike" dirty="0">
                        <a:solidFill>
                          <a:srgbClr val="000000"/>
                        </a:solidFill>
                        <a:effectLst/>
                        <a:latin typeface="メイリオ" panose="020B0604030504040204" pitchFamily="50" charset="-128"/>
                        <a:ea typeface="メイリオ" panose="020B0604030504040204" pitchFamily="50" charset="-128"/>
                        <a:cs typeface="メイリオ" panose="020B0604030504040204" pitchFamily="50" charset="-128"/>
                      </a:endParaRPr>
                    </a:p>
                  </a:txBody>
                  <a:tcPr marL="9525" marR="9525" marT="9525" marB="0" anchor="ctr"/>
                </a:tc>
              </a:tr>
              <a:tr h="171450">
                <a:tc>
                  <a:txBody>
                    <a:bodyPr/>
                    <a:lstStyle/>
                    <a:p>
                      <a:pPr algn="l" fontAlgn="ctr"/>
                      <a:r>
                        <a:rPr lang="ja-JP" altLang="en-US" sz="1050" b="0" i="0" u="none" strike="noStrike" dirty="0" smtClean="0">
                          <a:solidFill>
                            <a:srgbClr val="000000"/>
                          </a:solidFill>
                          <a:effectLst/>
                          <a:latin typeface="メイリオ" panose="020B0604030504040204" pitchFamily="50" charset="-128"/>
                          <a:ea typeface="メイリオ" panose="020B0604030504040204" pitchFamily="50" charset="-128"/>
                          <a:cs typeface="メイリオ" panose="020B0604030504040204" pitchFamily="50" charset="-128"/>
                        </a:rPr>
                        <a:t>東京都</a:t>
                      </a:r>
                      <a:endParaRPr lang="en-US" altLang="ja-JP" sz="1050" b="0" i="0" u="none" strike="noStrike" dirty="0">
                        <a:solidFill>
                          <a:srgbClr val="000000"/>
                        </a:solidFill>
                        <a:effectLst/>
                        <a:latin typeface="メイリオ" panose="020B0604030504040204" pitchFamily="50" charset="-128"/>
                        <a:ea typeface="メイリオ" panose="020B0604030504040204" pitchFamily="50" charset="-128"/>
                        <a:cs typeface="メイリオ" panose="020B0604030504040204" pitchFamily="50" charset="-128"/>
                      </a:endParaRPr>
                    </a:p>
                  </a:txBody>
                  <a:tcPr marL="9525" marR="9525" marT="9525" marB="0"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fontAlgn="ctr"/>
                      <a:r>
                        <a:rPr lang="ja-JP" altLang="en-US" sz="1100" b="0" i="0" u="none" strike="noStrike" dirty="0">
                          <a:solidFill>
                            <a:srgbClr val="000000"/>
                          </a:solidFill>
                          <a:effectLst/>
                          <a:latin typeface="メイリオ" panose="020B0604030504040204" pitchFamily="50" charset="-128"/>
                          <a:ea typeface="メイリオ" panose="020B0604030504040204" pitchFamily="50" charset="-128"/>
                          <a:cs typeface="メイリオ" panose="020B0604030504040204" pitchFamily="50" charset="-128"/>
                        </a:rPr>
                        <a:t>杉並区</a:t>
                      </a:r>
                    </a:p>
                  </a:txBody>
                  <a:tcPr marL="9525" marR="9525" marT="9525" marB="0"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r h="171450">
                <a:tc>
                  <a:txBody>
                    <a:bodyPr/>
                    <a:lstStyle/>
                    <a:p>
                      <a:pPr algn="l" fontAlgn="ctr"/>
                      <a:r>
                        <a:rPr lang="ja-JP" altLang="en-US" sz="1050" b="0" i="0" u="none" strike="noStrike" dirty="0" smtClean="0">
                          <a:solidFill>
                            <a:srgbClr val="000000"/>
                          </a:solidFill>
                          <a:effectLst/>
                          <a:latin typeface="メイリオ" panose="020B0604030504040204" pitchFamily="50" charset="-128"/>
                          <a:ea typeface="メイリオ" panose="020B0604030504040204" pitchFamily="50" charset="-128"/>
                          <a:cs typeface="メイリオ" panose="020B0604030504040204" pitchFamily="50" charset="-128"/>
                        </a:rPr>
                        <a:t>東京都</a:t>
                      </a:r>
                      <a:endParaRPr lang="en-US" altLang="ja-JP" sz="1050" b="0" i="0" u="none" strike="noStrike" dirty="0">
                        <a:solidFill>
                          <a:srgbClr val="000000"/>
                        </a:solidFill>
                        <a:effectLst/>
                        <a:latin typeface="メイリオ" panose="020B0604030504040204" pitchFamily="50" charset="-128"/>
                        <a:ea typeface="メイリオ" panose="020B0604030504040204" pitchFamily="50" charset="-128"/>
                        <a:cs typeface="メイリオ" panose="020B0604030504040204" pitchFamily="50" charset="-128"/>
                      </a:endParaRPr>
                    </a:p>
                  </a:txBody>
                  <a:tcPr marL="9525" marR="9525" marT="9525" marB="0"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fontAlgn="ctr"/>
                      <a:r>
                        <a:rPr lang="ja-JP" altLang="en-US" sz="1100" b="0" i="0" u="none" strike="noStrike">
                          <a:solidFill>
                            <a:srgbClr val="000000"/>
                          </a:solidFill>
                          <a:effectLst/>
                          <a:latin typeface="メイリオ" panose="020B0604030504040204" pitchFamily="50" charset="-128"/>
                          <a:ea typeface="メイリオ" panose="020B0604030504040204" pitchFamily="50" charset="-128"/>
                          <a:cs typeface="メイリオ" panose="020B0604030504040204" pitchFamily="50" charset="-128"/>
                        </a:rPr>
                        <a:t>千代田区</a:t>
                      </a:r>
                    </a:p>
                  </a:txBody>
                  <a:tcPr marL="9525" marR="9525" marT="9525" marB="0"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r h="171450">
                <a:tc>
                  <a:txBody>
                    <a:bodyPr/>
                    <a:lstStyle/>
                    <a:p>
                      <a:pPr algn="l" fontAlgn="ctr"/>
                      <a:r>
                        <a:rPr lang="ja-JP" altLang="en-US" sz="1050" b="0" i="0" u="none" strike="noStrike" dirty="0" smtClean="0">
                          <a:solidFill>
                            <a:schemeClr val="dk1"/>
                          </a:solidFill>
                          <a:effectLst/>
                          <a:latin typeface="メイリオ" panose="020B0604030504040204" pitchFamily="50" charset="-128"/>
                          <a:ea typeface="メイリオ" panose="020B0604030504040204" pitchFamily="50" charset="-128"/>
                          <a:cs typeface="メイリオ" panose="020B0604030504040204" pitchFamily="50" charset="-128"/>
                        </a:rPr>
                        <a:t>東京都</a:t>
                      </a:r>
                      <a:endParaRPr lang="en-US" altLang="ja-JP" sz="1050" b="0" i="0" u="none" strike="noStrike" dirty="0">
                        <a:solidFill>
                          <a:srgbClr val="000000"/>
                        </a:solidFill>
                        <a:effectLst/>
                        <a:latin typeface="メイリオ" panose="020B0604030504040204" pitchFamily="50" charset="-128"/>
                        <a:ea typeface="メイリオ" panose="020B0604030504040204" pitchFamily="50" charset="-128"/>
                        <a:cs typeface="メイリオ" panose="020B0604030504040204" pitchFamily="50" charset="-128"/>
                      </a:endParaRPr>
                    </a:p>
                  </a:txBody>
                  <a:tcPr marL="9525" marR="9525" marT="9525" marB="0"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fontAlgn="ctr"/>
                      <a:r>
                        <a:rPr lang="ja-JP" altLang="en-US" sz="1100" b="0" i="0" u="none" strike="noStrike">
                          <a:solidFill>
                            <a:srgbClr val="000000"/>
                          </a:solidFill>
                          <a:effectLst/>
                          <a:latin typeface="メイリオ" panose="020B0604030504040204" pitchFamily="50" charset="-128"/>
                          <a:ea typeface="メイリオ" panose="020B0604030504040204" pitchFamily="50" charset="-128"/>
                          <a:cs typeface="メイリオ" panose="020B0604030504040204" pitchFamily="50" charset="-128"/>
                        </a:rPr>
                        <a:t>台東区</a:t>
                      </a:r>
                    </a:p>
                  </a:txBody>
                  <a:tcPr marL="9525" marR="9525" marT="9525" marB="0"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r h="171450">
                <a:tc>
                  <a:txBody>
                    <a:bodyPr/>
                    <a:lstStyle/>
                    <a:p>
                      <a:pPr algn="l" fontAlgn="ctr"/>
                      <a:r>
                        <a:rPr lang="ja-JP" altLang="en-US" sz="1050" b="0" i="0" u="none" strike="noStrike" dirty="0" smtClean="0">
                          <a:solidFill>
                            <a:schemeClr val="dk1"/>
                          </a:solidFill>
                          <a:effectLst/>
                          <a:latin typeface="メイリオ" panose="020B0604030504040204" pitchFamily="50" charset="-128"/>
                          <a:ea typeface="メイリオ" panose="020B0604030504040204" pitchFamily="50" charset="-128"/>
                          <a:cs typeface="メイリオ" panose="020B0604030504040204" pitchFamily="50" charset="-128"/>
                        </a:rPr>
                        <a:t>東京都</a:t>
                      </a:r>
                      <a:endParaRPr lang="en-US" altLang="ja-JP" sz="1050" b="0" i="0" u="none" strike="noStrike" dirty="0">
                        <a:solidFill>
                          <a:srgbClr val="000000"/>
                        </a:solidFill>
                        <a:effectLst/>
                        <a:latin typeface="メイリオ" panose="020B0604030504040204" pitchFamily="50" charset="-128"/>
                        <a:ea typeface="メイリオ" panose="020B0604030504040204" pitchFamily="50" charset="-128"/>
                        <a:cs typeface="メイリオ" panose="020B0604030504040204" pitchFamily="50" charset="-128"/>
                      </a:endParaRPr>
                    </a:p>
                  </a:txBody>
                  <a:tcPr marL="9525" marR="9525" marT="9525" marB="0"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fontAlgn="ctr"/>
                      <a:r>
                        <a:rPr lang="ja-JP" altLang="en-US" sz="1100" b="0" i="0" u="none" strike="noStrike">
                          <a:solidFill>
                            <a:srgbClr val="000000"/>
                          </a:solidFill>
                          <a:effectLst/>
                          <a:latin typeface="メイリオ" panose="020B0604030504040204" pitchFamily="50" charset="-128"/>
                          <a:ea typeface="メイリオ" panose="020B0604030504040204" pitchFamily="50" charset="-128"/>
                          <a:cs typeface="メイリオ" panose="020B0604030504040204" pitchFamily="50" charset="-128"/>
                        </a:rPr>
                        <a:t>中央区</a:t>
                      </a:r>
                    </a:p>
                  </a:txBody>
                  <a:tcPr marL="9525" marR="9525" marT="9525" marB="0"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r h="171450">
                <a:tc>
                  <a:txBody>
                    <a:bodyPr/>
                    <a:lstStyle/>
                    <a:p>
                      <a:pPr algn="l" fontAlgn="ctr"/>
                      <a:r>
                        <a:rPr lang="ja-JP" altLang="en-US" sz="1050" b="0" i="0" u="none" strike="noStrike" dirty="0" smtClean="0">
                          <a:solidFill>
                            <a:schemeClr val="dk1"/>
                          </a:solidFill>
                          <a:effectLst/>
                          <a:latin typeface="メイリオ" panose="020B0604030504040204" pitchFamily="50" charset="-128"/>
                          <a:ea typeface="メイリオ" panose="020B0604030504040204" pitchFamily="50" charset="-128"/>
                          <a:cs typeface="メイリオ" panose="020B0604030504040204" pitchFamily="50" charset="-128"/>
                        </a:rPr>
                        <a:t>東京都</a:t>
                      </a:r>
                      <a:endParaRPr lang="en-US" altLang="ja-JP" sz="1050" b="0" i="0" u="none" strike="noStrike" dirty="0">
                        <a:solidFill>
                          <a:srgbClr val="000000"/>
                        </a:solidFill>
                        <a:effectLst/>
                        <a:latin typeface="メイリオ" panose="020B0604030504040204" pitchFamily="50" charset="-128"/>
                        <a:ea typeface="メイリオ" panose="020B0604030504040204" pitchFamily="50" charset="-128"/>
                        <a:cs typeface="メイリオ" panose="020B0604030504040204" pitchFamily="50" charset="-128"/>
                      </a:endParaRPr>
                    </a:p>
                  </a:txBody>
                  <a:tcPr marL="9525" marR="9525" marT="9525" marB="0"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fontAlgn="ctr"/>
                      <a:r>
                        <a:rPr lang="ja-JP" altLang="en-US" sz="1100" b="0" i="0" u="none" strike="noStrike">
                          <a:solidFill>
                            <a:srgbClr val="000000"/>
                          </a:solidFill>
                          <a:effectLst/>
                          <a:latin typeface="メイリオ" panose="020B0604030504040204" pitchFamily="50" charset="-128"/>
                          <a:ea typeface="メイリオ" panose="020B0604030504040204" pitchFamily="50" charset="-128"/>
                          <a:cs typeface="メイリオ" panose="020B0604030504040204" pitchFamily="50" charset="-128"/>
                        </a:rPr>
                        <a:t>目黒区</a:t>
                      </a:r>
                    </a:p>
                  </a:txBody>
                  <a:tcPr marL="9525" marR="9525" marT="9525" marB="0"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r h="171450">
                <a:tc>
                  <a:txBody>
                    <a:bodyPr/>
                    <a:lstStyle/>
                    <a:p>
                      <a:pPr algn="l" fontAlgn="ctr"/>
                      <a:r>
                        <a:rPr lang="ja-JP" altLang="en-US" sz="1050" b="0" i="0" u="none" strike="noStrike" dirty="0" smtClean="0">
                          <a:solidFill>
                            <a:schemeClr val="dk1"/>
                          </a:solidFill>
                          <a:effectLst/>
                          <a:latin typeface="メイリオ" panose="020B0604030504040204" pitchFamily="50" charset="-128"/>
                          <a:ea typeface="メイリオ" panose="020B0604030504040204" pitchFamily="50" charset="-128"/>
                          <a:cs typeface="メイリオ" panose="020B0604030504040204" pitchFamily="50" charset="-128"/>
                        </a:rPr>
                        <a:t>東京都</a:t>
                      </a:r>
                      <a:endParaRPr lang="en-US" altLang="ja-JP" sz="1050" b="0" i="0" u="none" strike="noStrike" dirty="0">
                        <a:solidFill>
                          <a:srgbClr val="000000"/>
                        </a:solidFill>
                        <a:effectLst/>
                        <a:latin typeface="メイリオ" panose="020B0604030504040204" pitchFamily="50" charset="-128"/>
                        <a:ea typeface="メイリオ" panose="020B0604030504040204" pitchFamily="50" charset="-128"/>
                        <a:cs typeface="メイリオ" panose="020B0604030504040204" pitchFamily="50" charset="-128"/>
                      </a:endParaRPr>
                    </a:p>
                  </a:txBody>
                  <a:tcPr marL="9525" marR="9525" marT="9525" marB="0"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fontAlgn="ctr"/>
                      <a:r>
                        <a:rPr lang="ja-JP" altLang="en-US" sz="1100" b="0" i="0" u="none" strike="noStrike" dirty="0">
                          <a:solidFill>
                            <a:srgbClr val="000000"/>
                          </a:solidFill>
                          <a:effectLst/>
                          <a:latin typeface="メイリオ" panose="020B0604030504040204" pitchFamily="50" charset="-128"/>
                          <a:ea typeface="メイリオ" panose="020B0604030504040204" pitchFamily="50" charset="-128"/>
                          <a:cs typeface="メイリオ" panose="020B0604030504040204" pitchFamily="50" charset="-128"/>
                        </a:rPr>
                        <a:t>港区</a:t>
                      </a:r>
                    </a:p>
                  </a:txBody>
                  <a:tcPr marL="9525" marR="9525" marT="9525" marB="0"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bl>
          </a:graphicData>
        </a:graphic>
      </p:graphicFrame>
    </p:spTree>
    <p:extLst>
      <p:ext uri="{BB962C8B-B14F-4D97-AF65-F5344CB8AC3E}">
        <p14:creationId xmlns:p14="http://schemas.microsoft.com/office/powerpoint/2010/main" val="294148719"/>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smtClean="0"/>
              <a:t>平均年齢　北陸の各市</a:t>
            </a:r>
            <a:endParaRPr lang="ja-JP" altLang="en-US" dirty="0"/>
          </a:p>
        </p:txBody>
      </p:sp>
      <p:sp>
        <p:nvSpPr>
          <p:cNvPr id="3" name="コンテンツ プレースホルダー 2"/>
          <p:cNvSpPr>
            <a:spLocks noGrp="1"/>
          </p:cNvSpPr>
          <p:nvPr>
            <p:ph idx="1"/>
          </p:nvPr>
        </p:nvSpPr>
        <p:spPr/>
        <p:txBody>
          <a:bodyPr/>
          <a:lstStyle/>
          <a:p>
            <a:r>
              <a:rPr lang="ja-JP" altLang="en-US" dirty="0" smtClean="0"/>
              <a:t>能登半島にある市は平均年齢が高い傾向にあります。</a:t>
            </a:r>
            <a:endParaRPr lang="en-US" altLang="ja-JP" dirty="0" smtClean="0"/>
          </a:p>
          <a:p>
            <a:r>
              <a:rPr lang="ja-JP" altLang="en-US" dirty="0" smtClean="0"/>
              <a:t>氷見市は珠洲市、羽咋市に次いで</a:t>
            </a:r>
            <a:r>
              <a:rPr lang="en-US" altLang="ja-JP" dirty="0" smtClean="0"/>
              <a:t>5</a:t>
            </a:r>
            <a:r>
              <a:rPr lang="ja-JP" altLang="en-US" dirty="0" smtClean="0"/>
              <a:t>年間で平均年齢が増加しています。</a:t>
            </a:r>
            <a:endParaRPr lang="ja-JP" altLang="en-US" dirty="0"/>
          </a:p>
        </p:txBody>
      </p:sp>
      <p:sp>
        <p:nvSpPr>
          <p:cNvPr id="4" name="スライド番号プレースホルダー 3"/>
          <p:cNvSpPr>
            <a:spLocks noGrp="1"/>
          </p:cNvSpPr>
          <p:nvPr>
            <p:ph type="sldNum" sz="quarter" idx="12"/>
          </p:nvPr>
        </p:nvSpPr>
        <p:spPr/>
        <p:txBody>
          <a:bodyPr/>
          <a:lstStyle/>
          <a:p>
            <a:fld id="{32561E9F-1250-4501-B953-B78836680886}" type="slidenum">
              <a:rPr lang="ja-JP" altLang="en-US" smtClean="0"/>
              <a:pPr/>
              <a:t>41</a:t>
            </a:fld>
            <a:endParaRPr lang="ja-JP" altLang="en-US" dirty="0"/>
          </a:p>
        </p:txBody>
      </p:sp>
      <p:pic>
        <p:nvPicPr>
          <p:cNvPr id="5" name="図 4"/>
          <p:cNvPicPr>
            <a:picLocks noChangeAspect="1"/>
          </p:cNvPicPr>
          <p:nvPr/>
        </p:nvPicPr>
        <p:blipFill>
          <a:blip r:embed="rId2"/>
          <a:stretch>
            <a:fillRect/>
          </a:stretch>
        </p:blipFill>
        <p:spPr>
          <a:xfrm>
            <a:off x="728979" y="1791106"/>
            <a:ext cx="7573192" cy="4954419"/>
          </a:xfrm>
          <a:prstGeom prst="rect">
            <a:avLst/>
          </a:prstGeom>
        </p:spPr>
      </p:pic>
      <p:sp>
        <p:nvSpPr>
          <p:cNvPr id="6" name="角丸四角形 5"/>
          <p:cNvSpPr/>
          <p:nvPr/>
        </p:nvSpPr>
        <p:spPr>
          <a:xfrm>
            <a:off x="5257801" y="2102025"/>
            <a:ext cx="1592942" cy="1155526"/>
          </a:xfrm>
          <a:prstGeom prst="roundRect">
            <a:avLst/>
          </a:prstGeom>
          <a:noFill/>
          <a:ln>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 name="角丸四角形 6"/>
          <p:cNvSpPr/>
          <p:nvPr/>
        </p:nvSpPr>
        <p:spPr>
          <a:xfrm>
            <a:off x="5752192" y="3714750"/>
            <a:ext cx="1088571" cy="508907"/>
          </a:xfrm>
          <a:prstGeom prst="roundRect">
            <a:avLst/>
          </a:prstGeom>
          <a:noFill/>
          <a:ln>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四角形吹き出し 7"/>
          <p:cNvSpPr/>
          <p:nvPr/>
        </p:nvSpPr>
        <p:spPr>
          <a:xfrm>
            <a:off x="3558540" y="2705099"/>
            <a:ext cx="1334771" cy="661761"/>
          </a:xfrm>
          <a:prstGeom prst="wedgeRectCallout">
            <a:avLst>
              <a:gd name="adj1" fmla="val 109283"/>
              <a:gd name="adj2" fmla="val 63216"/>
            </a:avLst>
          </a:prstGeom>
          <a:noFill/>
          <a:ln>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1000" dirty="0" smtClean="0">
                <a:solidFill>
                  <a:sysClr val="windowText" lastClr="000000"/>
                </a:solidFill>
                <a:latin typeface="メイリオ" panose="020B0604030504040204" pitchFamily="50" charset="-128"/>
                <a:ea typeface="メイリオ" panose="020B0604030504040204" pitchFamily="50" charset="-128"/>
                <a:cs typeface="メイリオ" panose="020B0604030504040204" pitchFamily="50" charset="-128"/>
              </a:rPr>
              <a:t>能登半島にある市は、平均年齢が高い傾向にあります。</a:t>
            </a:r>
            <a:endParaRPr kumimoji="1" lang="ja-JP" altLang="en-US" sz="1000" dirty="0">
              <a:solidFill>
                <a:sysClr val="windowText" lastClr="000000"/>
              </a:solidFill>
              <a:latin typeface="メイリオ" panose="020B0604030504040204" pitchFamily="50" charset="-128"/>
              <a:ea typeface="メイリオ" panose="020B0604030504040204" pitchFamily="50" charset="-128"/>
              <a:cs typeface="メイリオ" panose="020B0604030504040204" pitchFamily="50" charset="-128"/>
            </a:endParaRPr>
          </a:p>
        </p:txBody>
      </p:sp>
    </p:spTree>
    <p:extLst>
      <p:ext uri="{BB962C8B-B14F-4D97-AF65-F5344CB8AC3E}">
        <p14:creationId xmlns:p14="http://schemas.microsoft.com/office/powerpoint/2010/main" val="3306161955"/>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smtClean="0"/>
              <a:t>平均年齢　県内の各市町村</a:t>
            </a:r>
            <a:endParaRPr lang="ja-JP" altLang="en-US" dirty="0"/>
          </a:p>
        </p:txBody>
      </p:sp>
      <p:sp>
        <p:nvSpPr>
          <p:cNvPr id="3" name="コンテンツ プレースホルダー 2"/>
          <p:cNvSpPr>
            <a:spLocks noGrp="1"/>
          </p:cNvSpPr>
          <p:nvPr>
            <p:ph idx="1"/>
          </p:nvPr>
        </p:nvSpPr>
        <p:spPr/>
        <p:txBody>
          <a:bodyPr/>
          <a:lstStyle/>
          <a:p>
            <a:r>
              <a:rPr lang="ja-JP" altLang="en-US" dirty="0" smtClean="0"/>
              <a:t>県内の各町村はこの５年で氷見市よりも平均年齢が上昇しています。</a:t>
            </a:r>
            <a:endParaRPr lang="ja-JP" altLang="en-US" dirty="0"/>
          </a:p>
        </p:txBody>
      </p:sp>
      <p:sp>
        <p:nvSpPr>
          <p:cNvPr id="4" name="スライド番号プレースホルダー 3"/>
          <p:cNvSpPr>
            <a:spLocks noGrp="1"/>
          </p:cNvSpPr>
          <p:nvPr>
            <p:ph type="sldNum" sz="quarter" idx="12"/>
          </p:nvPr>
        </p:nvSpPr>
        <p:spPr/>
        <p:txBody>
          <a:bodyPr/>
          <a:lstStyle/>
          <a:p>
            <a:fld id="{32561E9F-1250-4501-B953-B78836680886}" type="slidenum">
              <a:rPr lang="ja-JP" altLang="en-US" smtClean="0"/>
              <a:pPr/>
              <a:t>42</a:t>
            </a:fld>
            <a:endParaRPr lang="ja-JP" altLang="en-US" dirty="0"/>
          </a:p>
        </p:txBody>
      </p:sp>
      <p:pic>
        <p:nvPicPr>
          <p:cNvPr id="6" name="図 5"/>
          <p:cNvPicPr>
            <a:picLocks noChangeAspect="1"/>
          </p:cNvPicPr>
          <p:nvPr/>
        </p:nvPicPr>
        <p:blipFill>
          <a:blip r:embed="rId2"/>
          <a:stretch>
            <a:fillRect/>
          </a:stretch>
        </p:blipFill>
        <p:spPr>
          <a:xfrm>
            <a:off x="344886" y="1460500"/>
            <a:ext cx="8250473" cy="5397500"/>
          </a:xfrm>
          <a:prstGeom prst="rect">
            <a:avLst/>
          </a:prstGeom>
        </p:spPr>
      </p:pic>
      <p:sp>
        <p:nvSpPr>
          <p:cNvPr id="7" name="角丸四角形 6"/>
          <p:cNvSpPr/>
          <p:nvPr/>
        </p:nvSpPr>
        <p:spPr>
          <a:xfrm>
            <a:off x="7892143" y="6146800"/>
            <a:ext cx="667658" cy="395514"/>
          </a:xfrm>
          <a:prstGeom prst="roundRect">
            <a:avLst/>
          </a:prstGeom>
          <a:noFill/>
          <a:ln>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四角形吹き出し 7"/>
          <p:cNvSpPr/>
          <p:nvPr/>
        </p:nvSpPr>
        <p:spPr>
          <a:xfrm>
            <a:off x="6233136" y="5476881"/>
            <a:ext cx="1223577" cy="867676"/>
          </a:xfrm>
          <a:prstGeom prst="wedgeRectCallout">
            <a:avLst>
              <a:gd name="adj1" fmla="val 77886"/>
              <a:gd name="adj2" fmla="val 41334"/>
            </a:avLst>
          </a:prstGeom>
          <a:noFill/>
          <a:ln>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1000" dirty="0" smtClean="0">
                <a:solidFill>
                  <a:sysClr val="windowText" lastClr="000000"/>
                </a:solidFill>
                <a:latin typeface="メイリオ" panose="020B0604030504040204" pitchFamily="50" charset="-128"/>
                <a:ea typeface="メイリオ" panose="020B0604030504040204" pitchFamily="50" charset="-128"/>
                <a:cs typeface="メイリオ" panose="020B0604030504040204" pitchFamily="50" charset="-128"/>
              </a:rPr>
              <a:t>若い世代が多く、お亡くなりになる方が少ないためと考えられます。</a:t>
            </a:r>
            <a:endParaRPr kumimoji="1" lang="ja-JP" altLang="en-US" sz="1000" dirty="0">
              <a:solidFill>
                <a:sysClr val="windowText" lastClr="000000"/>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9" name="角丸四角形 8"/>
          <p:cNvSpPr/>
          <p:nvPr/>
        </p:nvSpPr>
        <p:spPr>
          <a:xfrm>
            <a:off x="5368018" y="3773713"/>
            <a:ext cx="1235982" cy="1016001"/>
          </a:xfrm>
          <a:prstGeom prst="roundRect">
            <a:avLst/>
          </a:prstGeom>
          <a:noFill/>
          <a:ln>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四角形吹き出し 9"/>
          <p:cNvSpPr/>
          <p:nvPr/>
        </p:nvSpPr>
        <p:spPr>
          <a:xfrm>
            <a:off x="4762432" y="2559496"/>
            <a:ext cx="1223577" cy="527050"/>
          </a:xfrm>
          <a:prstGeom prst="wedgeRectCallout">
            <a:avLst>
              <a:gd name="adj1" fmla="val 79072"/>
              <a:gd name="adj2" fmla="val 118442"/>
            </a:avLst>
          </a:prstGeom>
          <a:noFill/>
          <a:ln>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1000" dirty="0" smtClean="0">
                <a:solidFill>
                  <a:sysClr val="windowText" lastClr="000000"/>
                </a:solidFill>
                <a:latin typeface="メイリオ" panose="020B0604030504040204" pitchFamily="50" charset="-128"/>
                <a:ea typeface="メイリオ" panose="020B0604030504040204" pitchFamily="50" charset="-128"/>
                <a:cs typeface="メイリオ" panose="020B0604030504040204" pitchFamily="50" charset="-128"/>
              </a:rPr>
              <a:t>町は市に比べて</a:t>
            </a:r>
            <a:endParaRPr kumimoji="1" lang="en-US" altLang="ja-JP" sz="1000" dirty="0" smtClean="0">
              <a:solidFill>
                <a:sysClr val="windowText" lastClr="000000"/>
              </a:solidFill>
              <a:latin typeface="メイリオ" panose="020B0604030504040204" pitchFamily="50" charset="-128"/>
              <a:ea typeface="メイリオ" panose="020B0604030504040204" pitchFamily="50" charset="-128"/>
              <a:cs typeface="メイリオ" panose="020B0604030504040204" pitchFamily="50" charset="-128"/>
            </a:endParaRPr>
          </a:p>
          <a:p>
            <a:r>
              <a:rPr kumimoji="1" lang="ja-JP" altLang="en-US" sz="1000" dirty="0" smtClean="0">
                <a:solidFill>
                  <a:sysClr val="windowText" lastClr="000000"/>
                </a:solidFill>
                <a:latin typeface="メイリオ" panose="020B0604030504040204" pitchFamily="50" charset="-128"/>
                <a:ea typeface="メイリオ" panose="020B0604030504040204" pitchFamily="50" charset="-128"/>
                <a:cs typeface="メイリオ" panose="020B0604030504040204" pitchFamily="50" charset="-128"/>
              </a:rPr>
              <a:t>高齢化の進展が</a:t>
            </a:r>
            <a:endParaRPr kumimoji="1" lang="en-US" altLang="ja-JP" sz="1000" dirty="0" smtClean="0">
              <a:solidFill>
                <a:sysClr val="windowText" lastClr="000000"/>
              </a:solidFill>
              <a:latin typeface="メイリオ" panose="020B0604030504040204" pitchFamily="50" charset="-128"/>
              <a:ea typeface="メイリオ" panose="020B0604030504040204" pitchFamily="50" charset="-128"/>
              <a:cs typeface="メイリオ" panose="020B0604030504040204" pitchFamily="50" charset="-128"/>
            </a:endParaRPr>
          </a:p>
          <a:p>
            <a:r>
              <a:rPr kumimoji="1" lang="ja-JP" altLang="en-US" sz="1000" dirty="0" smtClean="0">
                <a:solidFill>
                  <a:sysClr val="windowText" lastClr="000000"/>
                </a:solidFill>
                <a:latin typeface="メイリオ" panose="020B0604030504040204" pitchFamily="50" charset="-128"/>
                <a:ea typeface="メイリオ" panose="020B0604030504040204" pitchFamily="50" charset="-128"/>
                <a:cs typeface="メイリオ" panose="020B0604030504040204" pitchFamily="50" charset="-128"/>
              </a:rPr>
              <a:t>速いです。</a:t>
            </a:r>
            <a:endParaRPr kumimoji="1" lang="ja-JP" altLang="en-US" sz="1000" dirty="0">
              <a:solidFill>
                <a:sysClr val="windowText" lastClr="000000"/>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1" name="角丸四角形 10"/>
          <p:cNvSpPr/>
          <p:nvPr/>
        </p:nvSpPr>
        <p:spPr>
          <a:xfrm>
            <a:off x="6468609" y="2500210"/>
            <a:ext cx="1235982" cy="1016001"/>
          </a:xfrm>
          <a:prstGeom prst="roundRect">
            <a:avLst/>
          </a:prstGeom>
          <a:noFill/>
          <a:ln>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3095303524"/>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623888" y="3164783"/>
            <a:ext cx="8186283" cy="633047"/>
          </a:xfrm>
        </p:spPr>
        <p:txBody>
          <a:bodyPr/>
          <a:lstStyle/>
          <a:p>
            <a:r>
              <a:rPr kumimoji="1" lang="ja-JP" altLang="en-US" dirty="0" smtClean="0"/>
              <a:t>氷見市の人口増減の推移</a:t>
            </a:r>
            <a:endParaRPr kumimoji="1" lang="ja-JP" altLang="en-US" dirty="0"/>
          </a:p>
        </p:txBody>
      </p:sp>
      <p:sp>
        <p:nvSpPr>
          <p:cNvPr id="3" name="スライド番号プレースホルダー 2"/>
          <p:cNvSpPr>
            <a:spLocks noGrp="1"/>
          </p:cNvSpPr>
          <p:nvPr>
            <p:ph type="sldNum" sz="quarter" idx="12"/>
          </p:nvPr>
        </p:nvSpPr>
        <p:spPr/>
        <p:txBody>
          <a:bodyPr/>
          <a:lstStyle/>
          <a:p>
            <a:fld id="{32561E9F-1250-4501-B953-B78836680886}" type="slidenum">
              <a:rPr lang="ja-JP" altLang="en-US" smtClean="0"/>
              <a:pPr/>
              <a:t>43</a:t>
            </a:fld>
            <a:endParaRPr lang="ja-JP" altLang="en-US" dirty="0"/>
          </a:p>
        </p:txBody>
      </p:sp>
      <p:sp>
        <p:nvSpPr>
          <p:cNvPr id="4" name="テキスト ボックス 3"/>
          <p:cNvSpPr txBox="1"/>
          <p:nvPr/>
        </p:nvSpPr>
        <p:spPr>
          <a:xfrm>
            <a:off x="623888" y="3858928"/>
            <a:ext cx="8011884" cy="1277273"/>
          </a:xfrm>
          <a:prstGeom prst="rect">
            <a:avLst/>
          </a:prstGeom>
          <a:noFill/>
          <a:ln w="12700">
            <a:solidFill>
              <a:schemeClr val="tx1"/>
            </a:solidFill>
            <a:prstDash val="dash"/>
          </a:ln>
        </p:spPr>
        <p:txBody>
          <a:bodyPr wrap="square" rtlCol="0">
            <a:spAutoFit/>
          </a:bodyPr>
          <a:lstStyle/>
          <a:p>
            <a:r>
              <a:rPr kumimoji="1" lang="ja-JP" altLang="en-US" sz="1100" dirty="0" smtClean="0">
                <a:solidFill>
                  <a:schemeClr val="tx1">
                    <a:lumMod val="85000"/>
                    <a:lumOff val="15000"/>
                  </a:schemeClr>
                </a:solidFill>
                <a:latin typeface="メイリオ" panose="020B0604030504040204" pitchFamily="50" charset="-128"/>
                <a:ea typeface="メイリオ" panose="020B0604030504040204" pitchFamily="50" charset="-128"/>
                <a:cs typeface="メイリオ" panose="020B0604030504040204" pitchFamily="50" charset="-128"/>
              </a:rPr>
              <a:t>◇利用データ：</a:t>
            </a:r>
            <a:r>
              <a:rPr lang="en-US" altLang="ja-JP" sz="1100" dirty="0">
                <a:solidFill>
                  <a:schemeClr val="tx1">
                    <a:lumMod val="85000"/>
                    <a:lumOff val="15000"/>
                  </a:schemeClr>
                </a:solidFill>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1100" dirty="0" smtClean="0">
                <a:solidFill>
                  <a:schemeClr val="tx1">
                    <a:lumMod val="85000"/>
                    <a:lumOff val="15000"/>
                  </a:schemeClr>
                </a:solidFill>
                <a:latin typeface="メイリオ" panose="020B0604030504040204" pitchFamily="50" charset="-128"/>
                <a:ea typeface="メイリオ" panose="020B0604030504040204" pitchFamily="50" charset="-128"/>
                <a:cs typeface="メイリオ" panose="020B0604030504040204" pitchFamily="50" charset="-128"/>
              </a:rPr>
              <a:t>住民基本台帳データ</a:t>
            </a:r>
            <a:endParaRPr lang="en-US" altLang="ja-JP" sz="1100" dirty="0" smtClean="0">
              <a:solidFill>
                <a:schemeClr val="tx1">
                  <a:lumMod val="85000"/>
                  <a:lumOff val="15000"/>
                </a:schemeClr>
              </a:solidFill>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1100" dirty="0" smtClean="0">
                <a:solidFill>
                  <a:schemeClr val="tx1">
                    <a:lumMod val="85000"/>
                    <a:lumOff val="15000"/>
                  </a:schemeClr>
                </a:solidFill>
                <a:latin typeface="メイリオ" panose="020B0604030504040204" pitchFamily="50" charset="-128"/>
                <a:ea typeface="メイリオ" panose="020B0604030504040204" pitchFamily="50" charset="-128"/>
                <a:cs typeface="メイリオ" panose="020B0604030504040204" pitchFamily="50" charset="-128"/>
              </a:rPr>
              <a:t>◇転入・転出事由の算出方法：</a:t>
            </a:r>
            <a:endParaRPr lang="en-US" altLang="ja-JP" sz="1100" dirty="0">
              <a:solidFill>
                <a:schemeClr val="tx1">
                  <a:lumMod val="85000"/>
                  <a:lumOff val="15000"/>
                </a:schemeClr>
              </a:solidFill>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1100" dirty="0" smtClean="0">
                <a:solidFill>
                  <a:schemeClr val="tx1">
                    <a:lumMod val="85000"/>
                    <a:lumOff val="15000"/>
                  </a:schemeClr>
                </a:solidFill>
                <a:latin typeface="メイリオ" panose="020B0604030504040204" pitchFamily="50" charset="-128"/>
                <a:ea typeface="メイリオ" panose="020B0604030504040204" pitchFamily="50" charset="-128"/>
                <a:cs typeface="メイリオ" panose="020B0604030504040204" pitchFamily="50" charset="-128"/>
              </a:rPr>
              <a:t>・一年</a:t>
            </a:r>
            <a:r>
              <a:rPr lang="ja-JP" altLang="en-US" sz="1100" dirty="0">
                <a:solidFill>
                  <a:schemeClr val="tx1">
                    <a:lumMod val="85000"/>
                    <a:lumOff val="15000"/>
                  </a:schemeClr>
                </a:solidFill>
                <a:latin typeface="メイリオ" panose="020B0604030504040204" pitchFamily="50" charset="-128"/>
                <a:ea typeface="メイリオ" panose="020B0604030504040204" pitchFamily="50" charset="-128"/>
                <a:cs typeface="メイリオ" panose="020B0604030504040204" pitchFamily="50" charset="-128"/>
              </a:rPr>
              <a:t>の集計範囲は１月～１２月（「年度」ではなく「年」</a:t>
            </a:r>
            <a:r>
              <a:rPr lang="ja-JP" altLang="en-US" sz="1100" dirty="0" smtClean="0">
                <a:solidFill>
                  <a:schemeClr val="tx1">
                    <a:lumMod val="85000"/>
                    <a:lumOff val="15000"/>
                  </a:schemeClr>
                </a:solidFill>
                <a:latin typeface="メイリオ" panose="020B0604030504040204" pitchFamily="50" charset="-128"/>
                <a:ea typeface="メイリオ" panose="020B0604030504040204" pitchFamily="50" charset="-128"/>
                <a:cs typeface="メイリオ" panose="020B0604030504040204" pitchFamily="50" charset="-128"/>
              </a:rPr>
              <a:t>）。平成</a:t>
            </a:r>
            <a:r>
              <a:rPr lang="en-US" altLang="ja-JP" sz="1100" dirty="0" smtClean="0">
                <a:solidFill>
                  <a:schemeClr val="tx1">
                    <a:lumMod val="85000"/>
                    <a:lumOff val="15000"/>
                  </a:schemeClr>
                </a:solidFill>
                <a:latin typeface="メイリオ" panose="020B0604030504040204" pitchFamily="50" charset="-128"/>
                <a:ea typeface="メイリオ" panose="020B0604030504040204" pitchFamily="50" charset="-128"/>
                <a:cs typeface="メイリオ" panose="020B0604030504040204" pitchFamily="50" charset="-128"/>
              </a:rPr>
              <a:t>28</a:t>
            </a:r>
            <a:r>
              <a:rPr lang="ja-JP" altLang="en-US" sz="1100" dirty="0" smtClean="0">
                <a:solidFill>
                  <a:schemeClr val="tx1">
                    <a:lumMod val="85000"/>
                    <a:lumOff val="15000"/>
                  </a:schemeClr>
                </a:solidFill>
                <a:latin typeface="メイリオ" panose="020B0604030504040204" pitchFamily="50" charset="-128"/>
                <a:ea typeface="メイリオ" panose="020B0604030504040204" pitchFamily="50" charset="-128"/>
                <a:cs typeface="メイリオ" panose="020B0604030504040204" pitchFamily="50" charset="-128"/>
              </a:rPr>
              <a:t>年度のみ年度の数値も記載</a:t>
            </a:r>
            <a:endParaRPr lang="ja-JP" altLang="en-US" sz="1100" dirty="0">
              <a:solidFill>
                <a:schemeClr val="tx1">
                  <a:lumMod val="85000"/>
                  <a:lumOff val="15000"/>
                </a:schemeClr>
              </a:solidFill>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1100" dirty="0" smtClean="0">
                <a:solidFill>
                  <a:schemeClr val="tx1">
                    <a:lumMod val="85000"/>
                    <a:lumOff val="15000"/>
                  </a:schemeClr>
                </a:solidFill>
                <a:latin typeface="メイリオ" panose="020B0604030504040204" pitchFamily="50" charset="-128"/>
                <a:ea typeface="メイリオ" panose="020B0604030504040204" pitchFamily="50" charset="-128"/>
                <a:cs typeface="メイリオ" panose="020B0604030504040204" pitchFamily="50" charset="-128"/>
              </a:rPr>
              <a:t>・平成</a:t>
            </a:r>
            <a:r>
              <a:rPr lang="en-US" altLang="ja-JP" sz="1100" dirty="0">
                <a:solidFill>
                  <a:schemeClr val="tx1">
                    <a:lumMod val="85000"/>
                    <a:lumOff val="15000"/>
                  </a:schemeClr>
                </a:solidFill>
                <a:latin typeface="メイリオ" panose="020B0604030504040204" pitchFamily="50" charset="-128"/>
                <a:ea typeface="メイリオ" panose="020B0604030504040204" pitchFamily="50" charset="-128"/>
                <a:cs typeface="メイリオ" panose="020B0604030504040204" pitchFamily="50" charset="-128"/>
              </a:rPr>
              <a:t>24</a:t>
            </a:r>
            <a:r>
              <a:rPr lang="ja-JP" altLang="en-US" sz="1100" dirty="0">
                <a:solidFill>
                  <a:schemeClr val="tx1">
                    <a:lumMod val="85000"/>
                    <a:lumOff val="15000"/>
                  </a:schemeClr>
                </a:solidFill>
                <a:latin typeface="メイリオ" panose="020B0604030504040204" pitchFamily="50" charset="-128"/>
                <a:ea typeface="メイリオ" panose="020B0604030504040204" pitchFamily="50" charset="-128"/>
                <a:cs typeface="メイリオ" panose="020B0604030504040204" pitchFamily="50" charset="-128"/>
              </a:rPr>
              <a:t>年</a:t>
            </a:r>
            <a:r>
              <a:rPr lang="en-US" altLang="ja-JP" sz="1100" dirty="0">
                <a:solidFill>
                  <a:schemeClr val="tx1">
                    <a:lumMod val="85000"/>
                    <a:lumOff val="15000"/>
                  </a:schemeClr>
                </a:solidFill>
                <a:latin typeface="メイリオ" panose="020B0604030504040204" pitchFamily="50" charset="-128"/>
                <a:ea typeface="メイリオ" panose="020B0604030504040204" pitchFamily="50" charset="-128"/>
                <a:cs typeface="メイリオ" panose="020B0604030504040204" pitchFamily="50" charset="-128"/>
              </a:rPr>
              <a:t>7</a:t>
            </a:r>
            <a:r>
              <a:rPr lang="ja-JP" altLang="en-US" sz="1100" dirty="0">
                <a:solidFill>
                  <a:schemeClr val="tx1">
                    <a:lumMod val="85000"/>
                    <a:lumOff val="15000"/>
                  </a:schemeClr>
                </a:solidFill>
                <a:latin typeface="メイリオ" panose="020B0604030504040204" pitchFamily="50" charset="-128"/>
                <a:ea typeface="メイリオ" panose="020B0604030504040204" pitchFamily="50" charset="-128"/>
                <a:cs typeface="メイリオ" panose="020B0604030504040204" pitchFamily="50" charset="-128"/>
              </a:rPr>
              <a:t>月から外国人をカウントするように</a:t>
            </a:r>
            <a:r>
              <a:rPr lang="ja-JP" altLang="en-US" sz="1100" dirty="0" smtClean="0">
                <a:solidFill>
                  <a:schemeClr val="tx1">
                    <a:lumMod val="85000"/>
                    <a:lumOff val="15000"/>
                  </a:schemeClr>
                </a:solidFill>
                <a:latin typeface="メイリオ" panose="020B0604030504040204" pitchFamily="50" charset="-128"/>
                <a:ea typeface="メイリオ" panose="020B0604030504040204" pitchFamily="50" charset="-128"/>
                <a:cs typeface="メイリオ" panose="020B0604030504040204" pitchFamily="50" charset="-128"/>
              </a:rPr>
              <a:t>なった。その</a:t>
            </a:r>
            <a:r>
              <a:rPr lang="ja-JP" altLang="en-US" sz="1100" dirty="0">
                <a:solidFill>
                  <a:schemeClr val="tx1">
                    <a:lumMod val="85000"/>
                    <a:lumOff val="15000"/>
                  </a:schemeClr>
                </a:solidFill>
                <a:latin typeface="メイリオ" panose="020B0604030504040204" pitchFamily="50" charset="-128"/>
                <a:ea typeface="メイリオ" panose="020B0604030504040204" pitchFamily="50" charset="-128"/>
                <a:cs typeface="メイリオ" panose="020B0604030504040204" pitchFamily="50" charset="-128"/>
              </a:rPr>
              <a:t>影響で、平成</a:t>
            </a:r>
            <a:r>
              <a:rPr lang="en-US" altLang="ja-JP" sz="1100" dirty="0">
                <a:solidFill>
                  <a:schemeClr val="tx1">
                    <a:lumMod val="85000"/>
                    <a:lumOff val="15000"/>
                  </a:schemeClr>
                </a:solidFill>
                <a:latin typeface="メイリオ" panose="020B0604030504040204" pitchFamily="50" charset="-128"/>
                <a:ea typeface="メイリオ" panose="020B0604030504040204" pitchFamily="50" charset="-128"/>
                <a:cs typeface="メイリオ" panose="020B0604030504040204" pitchFamily="50" charset="-128"/>
              </a:rPr>
              <a:t>24</a:t>
            </a:r>
            <a:r>
              <a:rPr lang="ja-JP" altLang="en-US" sz="1100" dirty="0">
                <a:solidFill>
                  <a:schemeClr val="tx1">
                    <a:lumMod val="85000"/>
                    <a:lumOff val="15000"/>
                  </a:schemeClr>
                </a:solidFill>
                <a:latin typeface="メイリオ" panose="020B0604030504040204" pitchFamily="50" charset="-128"/>
                <a:ea typeface="メイリオ" panose="020B0604030504040204" pitchFamily="50" charset="-128"/>
                <a:cs typeface="メイリオ" panose="020B0604030504040204" pitchFamily="50" charset="-128"/>
              </a:rPr>
              <a:t>年</a:t>
            </a:r>
            <a:r>
              <a:rPr lang="en-US" altLang="ja-JP" sz="1100" dirty="0">
                <a:solidFill>
                  <a:schemeClr val="tx1">
                    <a:lumMod val="85000"/>
                    <a:lumOff val="15000"/>
                  </a:schemeClr>
                </a:solidFill>
                <a:latin typeface="メイリオ" panose="020B0604030504040204" pitchFamily="50" charset="-128"/>
                <a:ea typeface="メイリオ" panose="020B0604030504040204" pitchFamily="50" charset="-128"/>
                <a:cs typeface="メイリオ" panose="020B0604030504040204" pitchFamily="50" charset="-128"/>
              </a:rPr>
              <a:t>7</a:t>
            </a:r>
            <a:r>
              <a:rPr lang="ja-JP" altLang="en-US" sz="1100" dirty="0">
                <a:solidFill>
                  <a:schemeClr val="tx1">
                    <a:lumMod val="85000"/>
                    <a:lumOff val="15000"/>
                  </a:schemeClr>
                </a:solidFill>
                <a:latin typeface="メイリオ" panose="020B0604030504040204" pitchFamily="50" charset="-128"/>
                <a:ea typeface="メイリオ" panose="020B0604030504040204" pitchFamily="50" charset="-128"/>
                <a:cs typeface="メイリオ" panose="020B0604030504040204" pitchFamily="50" charset="-128"/>
              </a:rPr>
              <a:t>月に、それ以前に氷見市に在住していた外国人が一気に住民登録を行った</a:t>
            </a:r>
            <a:r>
              <a:rPr lang="ja-JP" altLang="en-US" sz="1100" dirty="0" smtClean="0">
                <a:solidFill>
                  <a:schemeClr val="tx1">
                    <a:lumMod val="85000"/>
                    <a:lumOff val="15000"/>
                  </a:schemeClr>
                </a:solidFill>
                <a:latin typeface="メイリオ" panose="020B0604030504040204" pitchFamily="50" charset="-128"/>
                <a:ea typeface="メイリオ" panose="020B0604030504040204" pitchFamily="50" charset="-128"/>
                <a:cs typeface="メイリオ" panose="020B0604030504040204" pitchFamily="50" charset="-128"/>
              </a:rPr>
              <a:t>（１カ月で</a:t>
            </a:r>
            <a:r>
              <a:rPr lang="en-US" altLang="ja-JP" sz="1100" dirty="0">
                <a:solidFill>
                  <a:schemeClr val="tx1">
                    <a:lumMod val="85000"/>
                    <a:lumOff val="15000"/>
                  </a:schemeClr>
                </a:solidFill>
                <a:latin typeface="メイリオ" panose="020B0604030504040204" pitchFamily="50" charset="-128"/>
                <a:ea typeface="メイリオ" panose="020B0604030504040204" pitchFamily="50" charset="-128"/>
                <a:cs typeface="メイリオ" panose="020B0604030504040204" pitchFamily="50" charset="-128"/>
              </a:rPr>
              <a:t>461</a:t>
            </a:r>
            <a:r>
              <a:rPr lang="ja-JP" altLang="en-US" sz="1100" dirty="0">
                <a:solidFill>
                  <a:schemeClr val="tx1">
                    <a:lumMod val="85000"/>
                    <a:lumOff val="15000"/>
                  </a:schemeClr>
                </a:solidFill>
                <a:latin typeface="メイリオ" panose="020B0604030504040204" pitchFamily="50" charset="-128"/>
                <a:ea typeface="メイリオ" panose="020B0604030504040204" pitchFamily="50" charset="-128"/>
                <a:cs typeface="メイリオ" panose="020B0604030504040204" pitchFamily="50" charset="-128"/>
              </a:rPr>
              <a:t>名の申請）ため、本グラフではその影響を排除している</a:t>
            </a:r>
          </a:p>
          <a:p>
            <a:r>
              <a:rPr lang="ja-JP" altLang="en-US" sz="1100" dirty="0" smtClean="0">
                <a:solidFill>
                  <a:schemeClr val="tx1">
                    <a:lumMod val="85000"/>
                    <a:lumOff val="15000"/>
                  </a:schemeClr>
                </a:solidFill>
                <a:latin typeface="メイリオ" panose="020B0604030504040204" pitchFamily="50" charset="-128"/>
                <a:ea typeface="メイリオ" panose="020B0604030504040204" pitchFamily="50" charset="-128"/>
                <a:cs typeface="メイリオ" panose="020B0604030504040204" pitchFamily="50" charset="-128"/>
              </a:rPr>
              <a:t>・平成</a:t>
            </a:r>
            <a:r>
              <a:rPr lang="en-US" altLang="ja-JP" sz="1100" dirty="0">
                <a:solidFill>
                  <a:schemeClr val="tx1">
                    <a:lumMod val="85000"/>
                    <a:lumOff val="15000"/>
                  </a:schemeClr>
                </a:solidFill>
                <a:latin typeface="メイリオ" panose="020B0604030504040204" pitchFamily="50" charset="-128"/>
                <a:ea typeface="メイリオ" panose="020B0604030504040204" pitchFamily="50" charset="-128"/>
                <a:cs typeface="メイリオ" panose="020B0604030504040204" pitchFamily="50" charset="-128"/>
              </a:rPr>
              <a:t>24</a:t>
            </a:r>
            <a:r>
              <a:rPr lang="ja-JP" altLang="en-US" sz="1100" dirty="0">
                <a:solidFill>
                  <a:schemeClr val="tx1">
                    <a:lumMod val="85000"/>
                    <a:lumOff val="15000"/>
                  </a:schemeClr>
                </a:solidFill>
                <a:latin typeface="メイリオ" panose="020B0604030504040204" pitchFamily="50" charset="-128"/>
                <a:ea typeface="メイリオ" panose="020B0604030504040204" pitchFamily="50" charset="-128"/>
                <a:cs typeface="メイリオ" panose="020B0604030504040204" pitchFamily="50" charset="-128"/>
              </a:rPr>
              <a:t>年以降は、外国人が異動数にカウントされている。時系列比較する際にはこの点で留意が必要</a:t>
            </a:r>
          </a:p>
          <a:p>
            <a:r>
              <a:rPr lang="ja-JP" altLang="en-US" sz="1100" dirty="0" smtClean="0">
                <a:solidFill>
                  <a:schemeClr val="tx1">
                    <a:lumMod val="85000"/>
                    <a:lumOff val="15000"/>
                  </a:schemeClr>
                </a:solidFill>
                <a:latin typeface="メイリオ" panose="020B0604030504040204" pitchFamily="50" charset="-128"/>
                <a:ea typeface="メイリオ" panose="020B0604030504040204" pitchFamily="50" charset="-128"/>
                <a:cs typeface="メイリオ" panose="020B0604030504040204" pitchFamily="50" charset="-128"/>
              </a:rPr>
              <a:t>・割合</a:t>
            </a:r>
            <a:r>
              <a:rPr lang="ja-JP" altLang="en-US" sz="1100" dirty="0">
                <a:solidFill>
                  <a:schemeClr val="tx1">
                    <a:lumMod val="85000"/>
                    <a:lumOff val="15000"/>
                  </a:schemeClr>
                </a:solidFill>
                <a:latin typeface="メイリオ" panose="020B0604030504040204" pitchFamily="50" charset="-128"/>
                <a:ea typeface="メイリオ" panose="020B0604030504040204" pitchFamily="50" charset="-128"/>
                <a:cs typeface="メイリオ" panose="020B0604030504040204" pitchFamily="50" charset="-128"/>
              </a:rPr>
              <a:t>の算出方法は、</a:t>
            </a:r>
            <a:r>
              <a:rPr lang="en-US" altLang="ja-JP" sz="1100" dirty="0">
                <a:solidFill>
                  <a:schemeClr val="tx1">
                    <a:lumMod val="85000"/>
                    <a:lumOff val="15000"/>
                  </a:schemeClr>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100" dirty="0">
                <a:solidFill>
                  <a:schemeClr val="tx1">
                    <a:lumMod val="85000"/>
                    <a:lumOff val="15000"/>
                  </a:schemeClr>
                </a:solidFill>
                <a:latin typeface="メイリオ" panose="020B0604030504040204" pitchFamily="50" charset="-128"/>
                <a:ea typeface="メイリオ" panose="020B0604030504040204" pitchFamily="50" charset="-128"/>
                <a:cs typeface="メイリオ" panose="020B0604030504040204" pitchFamily="50" charset="-128"/>
              </a:rPr>
              <a:t>期中に増減した人口／期末の人口」で</a:t>
            </a:r>
            <a:r>
              <a:rPr lang="ja-JP" altLang="en-US" sz="1100" dirty="0" smtClean="0">
                <a:solidFill>
                  <a:schemeClr val="tx1">
                    <a:lumMod val="85000"/>
                    <a:lumOff val="15000"/>
                  </a:schemeClr>
                </a:solidFill>
                <a:latin typeface="メイリオ" panose="020B0604030504040204" pitchFamily="50" charset="-128"/>
                <a:ea typeface="メイリオ" panose="020B0604030504040204" pitchFamily="50" charset="-128"/>
                <a:cs typeface="メイリオ" panose="020B0604030504040204" pitchFamily="50" charset="-128"/>
              </a:rPr>
              <a:t>算出</a:t>
            </a:r>
            <a:endParaRPr kumimoji="1" lang="ja-JP" altLang="en-US" sz="1100" dirty="0">
              <a:solidFill>
                <a:schemeClr val="tx1">
                  <a:lumMod val="85000"/>
                  <a:lumOff val="15000"/>
                </a:schemeClr>
              </a:solidFill>
              <a:latin typeface="メイリオ" panose="020B0604030504040204" pitchFamily="50" charset="-128"/>
              <a:ea typeface="メイリオ" panose="020B0604030504040204" pitchFamily="50" charset="-128"/>
              <a:cs typeface="メイリオ" panose="020B0604030504040204" pitchFamily="50" charset="-128"/>
            </a:endParaRPr>
          </a:p>
        </p:txBody>
      </p:sp>
    </p:spTree>
    <p:extLst>
      <p:ext uri="{BB962C8B-B14F-4D97-AF65-F5344CB8AC3E}">
        <p14:creationId xmlns:p14="http://schemas.microsoft.com/office/powerpoint/2010/main" val="818437318"/>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一年間の人口減少の構造分析（平成</a:t>
            </a:r>
            <a:r>
              <a:rPr kumimoji="1" lang="en-US" altLang="ja-JP" dirty="0" smtClean="0"/>
              <a:t>28</a:t>
            </a:r>
            <a:r>
              <a:rPr lang="ja-JP" altLang="en-US" dirty="0"/>
              <a:t>年</a:t>
            </a:r>
            <a:r>
              <a:rPr kumimoji="1" lang="ja-JP" altLang="en-US" dirty="0" smtClean="0"/>
              <a:t>）</a:t>
            </a:r>
            <a:endParaRPr kumimoji="1" lang="ja-JP" altLang="en-US" dirty="0"/>
          </a:p>
        </p:txBody>
      </p:sp>
      <p:sp>
        <p:nvSpPr>
          <p:cNvPr id="3" name="コンテンツ プレースホルダー 2"/>
          <p:cNvSpPr>
            <a:spLocks noGrp="1"/>
          </p:cNvSpPr>
          <p:nvPr>
            <p:ph idx="1"/>
          </p:nvPr>
        </p:nvSpPr>
        <p:spPr>
          <a:xfrm>
            <a:off x="0" y="1105634"/>
            <a:ext cx="9144000" cy="752195"/>
          </a:xfrm>
        </p:spPr>
        <p:txBody>
          <a:bodyPr/>
          <a:lstStyle/>
          <a:p>
            <a:r>
              <a:rPr kumimoji="1" lang="ja-JP" altLang="en-US" dirty="0" smtClean="0"/>
              <a:t>平成</a:t>
            </a:r>
            <a:r>
              <a:rPr kumimoji="1" lang="en-US" altLang="ja-JP" dirty="0" smtClean="0"/>
              <a:t>28</a:t>
            </a:r>
            <a:r>
              <a:rPr kumimoji="1" lang="ja-JP" altLang="en-US" dirty="0" smtClean="0"/>
              <a:t>年の人口純減数は</a:t>
            </a:r>
            <a:r>
              <a:rPr kumimoji="1" lang="en-US" altLang="ja-JP" dirty="0" smtClean="0"/>
              <a:t>725</a:t>
            </a:r>
            <a:r>
              <a:rPr kumimoji="1" lang="ja-JP" altLang="en-US" dirty="0" smtClean="0"/>
              <a:t>人であり、</a:t>
            </a:r>
            <a:r>
              <a:rPr kumimoji="1" lang="en-US" altLang="ja-JP" dirty="0" smtClean="0"/>
              <a:t>189</a:t>
            </a:r>
            <a:r>
              <a:rPr kumimoji="1" lang="ja-JP" altLang="en-US" dirty="0" smtClean="0"/>
              <a:t>人が社会要因、</a:t>
            </a:r>
            <a:r>
              <a:rPr kumimoji="1" lang="en-US" altLang="ja-JP" dirty="0" smtClean="0"/>
              <a:t>536</a:t>
            </a:r>
            <a:r>
              <a:rPr kumimoji="1" lang="ja-JP" altLang="en-US" dirty="0" smtClean="0"/>
              <a:t>人が自然要因です。</a:t>
            </a:r>
            <a:endParaRPr kumimoji="1" lang="ja-JP" altLang="en-US" dirty="0"/>
          </a:p>
        </p:txBody>
      </p:sp>
      <p:sp>
        <p:nvSpPr>
          <p:cNvPr id="4" name="スライド番号プレースホルダー 3"/>
          <p:cNvSpPr>
            <a:spLocks noGrp="1"/>
          </p:cNvSpPr>
          <p:nvPr>
            <p:ph type="sldNum" sz="quarter" idx="12"/>
          </p:nvPr>
        </p:nvSpPr>
        <p:spPr/>
        <p:txBody>
          <a:bodyPr/>
          <a:lstStyle/>
          <a:p>
            <a:fld id="{32561E9F-1250-4501-B953-B78836680886}" type="slidenum">
              <a:rPr lang="ja-JP" altLang="en-US" smtClean="0"/>
              <a:pPr/>
              <a:t>44</a:t>
            </a:fld>
            <a:endParaRPr lang="ja-JP" altLang="en-US" dirty="0"/>
          </a:p>
        </p:txBody>
      </p:sp>
      <p:cxnSp>
        <p:nvCxnSpPr>
          <p:cNvPr id="6" name="直線コネクタ 5"/>
          <p:cNvCxnSpPr/>
          <p:nvPr/>
        </p:nvCxnSpPr>
        <p:spPr>
          <a:xfrm>
            <a:off x="595086" y="6662058"/>
            <a:ext cx="7982857" cy="0"/>
          </a:xfrm>
          <a:prstGeom prst="line">
            <a:avLst/>
          </a:prstGeom>
          <a:ln>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7" name="正方形/長方形 6"/>
          <p:cNvSpPr/>
          <p:nvPr/>
        </p:nvSpPr>
        <p:spPr>
          <a:xfrm>
            <a:off x="1618342" y="3541487"/>
            <a:ext cx="928914" cy="3120571"/>
          </a:xfrm>
          <a:prstGeom prst="rect">
            <a:avLst/>
          </a:prstGeom>
          <a:solidFill>
            <a:schemeClr val="bg1"/>
          </a:solid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600" dirty="0" smtClean="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rPr>
              <a:t>49,830</a:t>
            </a:r>
            <a:r>
              <a:rPr kumimoji="1" lang="ja-JP" altLang="en-US" sz="1600" dirty="0" smtClean="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rPr>
              <a:t>人</a:t>
            </a:r>
            <a:endParaRPr kumimoji="1" lang="ja-JP" altLang="en-US" sz="1600" dirty="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8" name="正方形/長方形 7"/>
          <p:cNvSpPr/>
          <p:nvPr/>
        </p:nvSpPr>
        <p:spPr>
          <a:xfrm>
            <a:off x="6270176" y="5147971"/>
            <a:ext cx="928914" cy="1514087"/>
          </a:xfrm>
          <a:prstGeom prst="rect">
            <a:avLst/>
          </a:prstGeom>
          <a:solidFill>
            <a:schemeClr val="bg1"/>
          </a:solid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600" dirty="0" smtClean="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rPr>
              <a:t>49,105</a:t>
            </a:r>
            <a:r>
              <a:rPr kumimoji="1" lang="ja-JP" altLang="en-US" sz="1600" dirty="0" smtClean="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rPr>
              <a:t>人</a:t>
            </a:r>
            <a:endParaRPr kumimoji="1" lang="ja-JP" altLang="en-US" sz="1600" dirty="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9" name="正方形/長方形 8"/>
          <p:cNvSpPr/>
          <p:nvPr/>
        </p:nvSpPr>
        <p:spPr>
          <a:xfrm>
            <a:off x="2540000" y="1843315"/>
            <a:ext cx="928914" cy="1698171"/>
          </a:xfrm>
          <a:prstGeom prst="rect">
            <a:avLst/>
          </a:prstGeom>
          <a:solidFill>
            <a:schemeClr val="bg1"/>
          </a:solid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dirty="0" smtClean="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rPr>
              <a:t>755</a:t>
            </a:r>
            <a:r>
              <a:rPr kumimoji="1" lang="ja-JP" altLang="en-US" dirty="0" smtClean="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rPr>
              <a:t>人</a:t>
            </a:r>
            <a:r>
              <a:rPr kumimoji="1" lang="en-US" altLang="ja-JP" dirty="0" smtClean="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rPr>
              <a:t/>
            </a:r>
            <a:br>
              <a:rPr kumimoji="1" lang="en-US" altLang="ja-JP" dirty="0" smtClean="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rPr>
            </a:br>
            <a:r>
              <a:rPr kumimoji="1" lang="ja-JP" altLang="en-US" dirty="0" err="1" smtClean="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rPr>
              <a:t>の増</a:t>
            </a:r>
            <a:endParaRPr kumimoji="1" lang="ja-JP" altLang="en-US" dirty="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1" name="正方形/長方形 10"/>
          <p:cNvSpPr/>
          <p:nvPr/>
        </p:nvSpPr>
        <p:spPr>
          <a:xfrm>
            <a:off x="3468914" y="1843314"/>
            <a:ext cx="928914" cy="2270218"/>
          </a:xfrm>
          <a:prstGeom prst="rect">
            <a:avLst/>
          </a:prstGeom>
          <a:solidFill>
            <a:schemeClr val="bg1"/>
          </a:solid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dirty="0" smtClean="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rPr>
              <a:t>944</a:t>
            </a:r>
            <a:r>
              <a:rPr kumimoji="1" lang="ja-JP" altLang="en-US" dirty="0" smtClean="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rPr>
              <a:t>人</a:t>
            </a:r>
            <a:r>
              <a:rPr kumimoji="1" lang="en-US" altLang="ja-JP" dirty="0" smtClean="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rPr>
              <a:t/>
            </a:r>
            <a:br>
              <a:rPr kumimoji="1" lang="en-US" altLang="ja-JP" dirty="0" smtClean="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rPr>
            </a:br>
            <a:r>
              <a:rPr kumimoji="1" lang="ja-JP" altLang="en-US" dirty="0" err="1" smtClean="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rPr>
              <a:t>の減</a:t>
            </a:r>
            <a:endParaRPr kumimoji="1" lang="ja-JP" altLang="en-US" dirty="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2" name="正方形/長方形 11"/>
          <p:cNvSpPr/>
          <p:nvPr/>
        </p:nvSpPr>
        <p:spPr>
          <a:xfrm>
            <a:off x="4405090" y="3408224"/>
            <a:ext cx="928914" cy="711199"/>
          </a:xfrm>
          <a:prstGeom prst="rect">
            <a:avLst/>
          </a:prstGeom>
          <a:solidFill>
            <a:schemeClr val="bg1"/>
          </a:solid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dirty="0" smtClean="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rPr>
              <a:t>223</a:t>
            </a:r>
            <a:r>
              <a:rPr kumimoji="1" lang="ja-JP" altLang="en-US" dirty="0" smtClean="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rPr>
              <a:t>人</a:t>
            </a:r>
            <a:r>
              <a:rPr kumimoji="1" lang="en-US" altLang="ja-JP" dirty="0" smtClean="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rPr>
              <a:t/>
            </a:r>
            <a:br>
              <a:rPr kumimoji="1" lang="en-US" altLang="ja-JP" dirty="0" smtClean="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rPr>
            </a:br>
            <a:r>
              <a:rPr kumimoji="1" lang="ja-JP" altLang="en-US" dirty="0" err="1" smtClean="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rPr>
              <a:t>の増</a:t>
            </a:r>
            <a:endParaRPr kumimoji="1" lang="ja-JP" altLang="en-US" dirty="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3" name="正方形/長方形 12"/>
          <p:cNvSpPr/>
          <p:nvPr/>
        </p:nvSpPr>
        <p:spPr>
          <a:xfrm>
            <a:off x="5334004" y="3408224"/>
            <a:ext cx="928914" cy="1739747"/>
          </a:xfrm>
          <a:prstGeom prst="rect">
            <a:avLst/>
          </a:prstGeom>
          <a:solidFill>
            <a:schemeClr val="bg1"/>
          </a:solid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dirty="0" smtClean="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rPr>
              <a:t>759</a:t>
            </a:r>
            <a:r>
              <a:rPr kumimoji="1" lang="ja-JP" altLang="en-US" dirty="0" smtClean="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rPr>
              <a:t>人</a:t>
            </a:r>
            <a:r>
              <a:rPr kumimoji="1" lang="en-US" altLang="ja-JP" dirty="0" smtClean="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rPr>
              <a:t/>
            </a:r>
            <a:br>
              <a:rPr kumimoji="1" lang="en-US" altLang="ja-JP" dirty="0" smtClean="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rPr>
            </a:br>
            <a:r>
              <a:rPr kumimoji="1" lang="ja-JP" altLang="en-US" dirty="0" err="1" smtClean="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rPr>
              <a:t>の減</a:t>
            </a:r>
            <a:endParaRPr kumimoji="1" lang="ja-JP" altLang="en-US" dirty="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4" name="左中かっこ 13"/>
          <p:cNvSpPr/>
          <p:nvPr/>
        </p:nvSpPr>
        <p:spPr>
          <a:xfrm>
            <a:off x="3222172" y="3541487"/>
            <a:ext cx="261260" cy="572046"/>
          </a:xfrm>
          <a:prstGeom prst="leftBrace">
            <a:avLst/>
          </a:prstGeom>
          <a:ln>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5" name="左中かっこ 14"/>
          <p:cNvSpPr/>
          <p:nvPr/>
        </p:nvSpPr>
        <p:spPr>
          <a:xfrm>
            <a:off x="5065481" y="4189626"/>
            <a:ext cx="246743" cy="943428"/>
          </a:xfrm>
          <a:prstGeom prst="leftBrace">
            <a:avLst/>
          </a:prstGeom>
          <a:ln>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8" name="テキスト ボックス 17"/>
          <p:cNvSpPr txBox="1"/>
          <p:nvPr/>
        </p:nvSpPr>
        <p:spPr>
          <a:xfrm>
            <a:off x="1887417" y="3558959"/>
            <a:ext cx="1305165" cy="646331"/>
          </a:xfrm>
          <a:prstGeom prst="rect">
            <a:avLst/>
          </a:prstGeom>
          <a:noFill/>
          <a:ln>
            <a:solidFill>
              <a:srgbClr val="FF0000"/>
            </a:solidFill>
          </a:ln>
        </p:spPr>
        <p:txBody>
          <a:bodyPr wrap="none" rtlCol="0">
            <a:spAutoFit/>
          </a:bodyPr>
          <a:lstStyle/>
          <a:p>
            <a:r>
              <a:rPr kumimoji="1" lang="ja-JP" altLang="en-US" dirty="0" smtClean="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rPr>
              <a:t>社会純減</a:t>
            </a:r>
            <a:endParaRPr kumimoji="1" lang="en-US" altLang="ja-JP" dirty="0" smtClean="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endParaRPr>
          </a:p>
          <a:p>
            <a:r>
              <a:rPr kumimoji="1" lang="en-US" altLang="ja-JP" dirty="0" smtClean="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rPr>
              <a:t>189</a:t>
            </a:r>
            <a:r>
              <a:rPr kumimoji="1" lang="ja-JP" altLang="en-US" dirty="0" smtClean="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rPr>
              <a:t>人の減</a:t>
            </a:r>
            <a:endParaRPr kumimoji="1" lang="ja-JP" altLang="en-US" dirty="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9" name="テキスト ボックス 18"/>
          <p:cNvSpPr txBox="1"/>
          <p:nvPr/>
        </p:nvSpPr>
        <p:spPr>
          <a:xfrm>
            <a:off x="3716207" y="4313789"/>
            <a:ext cx="1305165" cy="646331"/>
          </a:xfrm>
          <a:prstGeom prst="rect">
            <a:avLst/>
          </a:prstGeom>
          <a:noFill/>
          <a:ln>
            <a:solidFill>
              <a:srgbClr val="FF0000"/>
            </a:solidFill>
          </a:ln>
        </p:spPr>
        <p:txBody>
          <a:bodyPr wrap="none" rtlCol="0">
            <a:spAutoFit/>
          </a:bodyPr>
          <a:lstStyle/>
          <a:p>
            <a:r>
              <a:rPr kumimoji="1" lang="ja-JP" altLang="en-US" dirty="0" smtClean="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rPr>
              <a:t>自然純減</a:t>
            </a:r>
            <a:endParaRPr kumimoji="1" lang="en-US" altLang="ja-JP" dirty="0" smtClean="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endParaRPr>
          </a:p>
          <a:p>
            <a:r>
              <a:rPr kumimoji="1" lang="en-US" altLang="ja-JP" dirty="0" smtClean="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rPr>
              <a:t>536</a:t>
            </a:r>
            <a:r>
              <a:rPr kumimoji="1" lang="ja-JP" altLang="en-US" dirty="0" smtClean="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rPr>
              <a:t>人の減</a:t>
            </a:r>
            <a:endParaRPr kumimoji="1" lang="ja-JP" altLang="en-US" dirty="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20" name="テキスト ボックス 19"/>
          <p:cNvSpPr txBox="1"/>
          <p:nvPr/>
        </p:nvSpPr>
        <p:spPr>
          <a:xfrm>
            <a:off x="2569031" y="1934267"/>
            <a:ext cx="1005403" cy="338554"/>
          </a:xfrm>
          <a:prstGeom prst="rect">
            <a:avLst/>
          </a:prstGeom>
          <a:noFill/>
        </p:spPr>
        <p:txBody>
          <a:bodyPr wrap="none" rtlCol="0">
            <a:spAutoFit/>
          </a:bodyPr>
          <a:lstStyle/>
          <a:p>
            <a:r>
              <a:rPr kumimoji="1" lang="ja-JP" altLang="en-US" sz="1600" dirty="0" smtClean="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rPr>
              <a:t>転入数↑</a:t>
            </a:r>
            <a:endParaRPr kumimoji="1" lang="ja-JP" altLang="en-US" sz="1600" dirty="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21" name="テキスト ボックス 20"/>
          <p:cNvSpPr txBox="1"/>
          <p:nvPr/>
        </p:nvSpPr>
        <p:spPr>
          <a:xfrm>
            <a:off x="3483430" y="1939522"/>
            <a:ext cx="1005403" cy="338554"/>
          </a:xfrm>
          <a:prstGeom prst="rect">
            <a:avLst/>
          </a:prstGeom>
          <a:noFill/>
        </p:spPr>
        <p:txBody>
          <a:bodyPr wrap="none" rtlCol="0">
            <a:spAutoFit/>
          </a:bodyPr>
          <a:lstStyle/>
          <a:p>
            <a:r>
              <a:rPr lang="ja-JP" altLang="en-US" sz="1600" dirty="0" smtClean="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rPr>
              <a:t>転出</a:t>
            </a:r>
            <a:r>
              <a:rPr kumimoji="1" lang="ja-JP" altLang="en-US" sz="1600" dirty="0" smtClean="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rPr>
              <a:t>数</a:t>
            </a:r>
            <a:r>
              <a:rPr lang="ja-JP" altLang="en-US" sz="1600" dirty="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rPr>
              <a:t>↓</a:t>
            </a:r>
            <a:endParaRPr kumimoji="1" lang="ja-JP" altLang="en-US" sz="1600" dirty="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22" name="テキスト ボックス 21"/>
          <p:cNvSpPr txBox="1"/>
          <p:nvPr/>
        </p:nvSpPr>
        <p:spPr>
          <a:xfrm>
            <a:off x="4411541" y="3057166"/>
            <a:ext cx="1005403" cy="338554"/>
          </a:xfrm>
          <a:prstGeom prst="rect">
            <a:avLst/>
          </a:prstGeom>
          <a:noFill/>
        </p:spPr>
        <p:txBody>
          <a:bodyPr wrap="none" rtlCol="0">
            <a:spAutoFit/>
          </a:bodyPr>
          <a:lstStyle/>
          <a:p>
            <a:r>
              <a:rPr lang="ja-JP" altLang="en-US" sz="1600" dirty="0" smtClean="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rPr>
              <a:t>出生</a:t>
            </a:r>
            <a:r>
              <a:rPr kumimoji="1" lang="ja-JP" altLang="en-US" sz="1600" dirty="0" smtClean="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rPr>
              <a:t>数</a:t>
            </a:r>
            <a:r>
              <a:rPr lang="ja-JP" altLang="en-US" sz="1600" dirty="0" smtClean="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rPr>
              <a:t>↑</a:t>
            </a:r>
            <a:endParaRPr kumimoji="1" lang="ja-JP" altLang="en-US" sz="1600" dirty="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23" name="テキスト ボックス 22"/>
          <p:cNvSpPr txBox="1"/>
          <p:nvPr/>
        </p:nvSpPr>
        <p:spPr>
          <a:xfrm>
            <a:off x="5354968" y="3071725"/>
            <a:ext cx="1005403" cy="338554"/>
          </a:xfrm>
          <a:prstGeom prst="rect">
            <a:avLst/>
          </a:prstGeom>
          <a:noFill/>
        </p:spPr>
        <p:txBody>
          <a:bodyPr wrap="none" rtlCol="0">
            <a:spAutoFit/>
          </a:bodyPr>
          <a:lstStyle/>
          <a:p>
            <a:r>
              <a:rPr lang="ja-JP" altLang="en-US" sz="1600" dirty="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rPr>
              <a:t>死亡</a:t>
            </a:r>
            <a:r>
              <a:rPr kumimoji="1" lang="ja-JP" altLang="en-US" sz="1600" dirty="0" smtClean="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rPr>
              <a:t>数</a:t>
            </a:r>
            <a:r>
              <a:rPr lang="ja-JP" altLang="en-US" sz="1600" dirty="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rPr>
              <a:t>↓</a:t>
            </a:r>
            <a:endParaRPr kumimoji="1" lang="ja-JP" altLang="en-US" sz="1600" dirty="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24" name="テキスト ボックス 23"/>
          <p:cNvSpPr txBox="1"/>
          <p:nvPr/>
        </p:nvSpPr>
        <p:spPr>
          <a:xfrm>
            <a:off x="1546792" y="2978423"/>
            <a:ext cx="1003801" cy="584775"/>
          </a:xfrm>
          <a:prstGeom prst="rect">
            <a:avLst/>
          </a:prstGeom>
          <a:noFill/>
        </p:spPr>
        <p:txBody>
          <a:bodyPr wrap="none" rtlCol="0">
            <a:spAutoFit/>
          </a:bodyPr>
          <a:lstStyle/>
          <a:p>
            <a:pPr algn="ctr"/>
            <a:r>
              <a:rPr kumimoji="1" lang="en-US" altLang="ja-JP" sz="1600" dirty="0" smtClean="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rPr>
              <a:t>H28</a:t>
            </a:r>
            <a:r>
              <a:rPr kumimoji="1" lang="ja-JP" altLang="en-US" sz="1600" dirty="0" smtClean="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rPr>
              <a:t>年初</a:t>
            </a:r>
            <a:endParaRPr kumimoji="1" lang="en-US" altLang="ja-JP" sz="1600" dirty="0" smtClean="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endParaRPr>
          </a:p>
          <a:p>
            <a:pPr algn="ctr"/>
            <a:r>
              <a:rPr lang="ja-JP" altLang="en-US" sz="1600" dirty="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rPr>
              <a:t>人口</a:t>
            </a:r>
            <a:endParaRPr kumimoji="1" lang="ja-JP" altLang="en-US" sz="1600" dirty="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25" name="テキスト ボックス 24"/>
          <p:cNvSpPr txBox="1"/>
          <p:nvPr/>
        </p:nvSpPr>
        <p:spPr>
          <a:xfrm>
            <a:off x="6248630" y="4548279"/>
            <a:ext cx="1003801" cy="584775"/>
          </a:xfrm>
          <a:prstGeom prst="rect">
            <a:avLst/>
          </a:prstGeom>
          <a:noFill/>
        </p:spPr>
        <p:txBody>
          <a:bodyPr wrap="none" rtlCol="0">
            <a:spAutoFit/>
          </a:bodyPr>
          <a:lstStyle/>
          <a:p>
            <a:pPr algn="ctr"/>
            <a:r>
              <a:rPr kumimoji="1" lang="en-US" altLang="ja-JP" sz="1600" dirty="0" smtClean="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rPr>
              <a:t>H28</a:t>
            </a:r>
            <a:r>
              <a:rPr kumimoji="1" lang="ja-JP" altLang="en-US" sz="1600" dirty="0" smtClean="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rPr>
              <a:t>年末</a:t>
            </a:r>
            <a:endParaRPr kumimoji="1" lang="en-US" altLang="ja-JP" sz="1600" dirty="0" smtClean="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endParaRPr>
          </a:p>
          <a:p>
            <a:pPr algn="ctr"/>
            <a:r>
              <a:rPr lang="ja-JP" altLang="en-US" sz="1600" dirty="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rPr>
              <a:t>人口</a:t>
            </a:r>
            <a:endParaRPr kumimoji="1" lang="ja-JP" altLang="en-US" sz="1600" dirty="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endParaRPr>
          </a:p>
        </p:txBody>
      </p:sp>
      <p:cxnSp>
        <p:nvCxnSpPr>
          <p:cNvPr id="27" name="直線コネクタ 26"/>
          <p:cNvCxnSpPr/>
          <p:nvPr/>
        </p:nvCxnSpPr>
        <p:spPr>
          <a:xfrm>
            <a:off x="1190171" y="3541486"/>
            <a:ext cx="6473372" cy="0"/>
          </a:xfrm>
          <a:prstGeom prst="line">
            <a:avLst/>
          </a:prstGeom>
          <a:ln>
            <a:solidFill>
              <a:schemeClr val="tx1">
                <a:lumMod val="75000"/>
                <a:lumOff val="25000"/>
              </a:schemeClr>
            </a:solidFill>
            <a:prstDash val="dash"/>
          </a:ln>
        </p:spPr>
        <p:style>
          <a:lnRef idx="1">
            <a:schemeClr val="accent1"/>
          </a:lnRef>
          <a:fillRef idx="0">
            <a:schemeClr val="accent1"/>
          </a:fillRef>
          <a:effectRef idx="0">
            <a:schemeClr val="accent1"/>
          </a:effectRef>
          <a:fontRef idx="minor">
            <a:schemeClr val="tx1"/>
          </a:fontRef>
        </p:style>
      </p:cxnSp>
      <p:sp>
        <p:nvSpPr>
          <p:cNvPr id="28" name="左中かっこ 27"/>
          <p:cNvSpPr/>
          <p:nvPr/>
        </p:nvSpPr>
        <p:spPr>
          <a:xfrm flipH="1">
            <a:off x="7184575" y="3563198"/>
            <a:ext cx="362853" cy="1569856"/>
          </a:xfrm>
          <a:prstGeom prst="leftBrace">
            <a:avLst/>
          </a:prstGeom>
          <a:ln>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29" name="テキスト ボックス 28"/>
          <p:cNvSpPr txBox="1"/>
          <p:nvPr/>
        </p:nvSpPr>
        <p:spPr>
          <a:xfrm>
            <a:off x="7566754" y="4054889"/>
            <a:ext cx="1107996" cy="646331"/>
          </a:xfrm>
          <a:prstGeom prst="rect">
            <a:avLst/>
          </a:prstGeom>
          <a:noFill/>
          <a:ln>
            <a:solidFill>
              <a:srgbClr val="FF0000"/>
            </a:solidFill>
          </a:ln>
        </p:spPr>
        <p:txBody>
          <a:bodyPr wrap="none" rtlCol="0">
            <a:spAutoFit/>
          </a:bodyPr>
          <a:lstStyle/>
          <a:p>
            <a:r>
              <a:rPr kumimoji="1" lang="ja-JP" altLang="en-US" dirty="0" smtClean="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rPr>
              <a:t>人口純減</a:t>
            </a:r>
            <a:endParaRPr kumimoji="1" lang="en-US" altLang="ja-JP" dirty="0" smtClean="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endParaRPr>
          </a:p>
          <a:p>
            <a:r>
              <a:rPr kumimoji="1" lang="en-US" altLang="ja-JP" dirty="0" smtClean="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rPr>
              <a:t>-725</a:t>
            </a:r>
            <a:r>
              <a:rPr kumimoji="1" lang="ja-JP" altLang="en-US" dirty="0" smtClean="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rPr>
              <a:t>人</a:t>
            </a:r>
            <a:endParaRPr kumimoji="1" lang="ja-JP" altLang="en-US" dirty="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endParaRPr>
          </a:p>
        </p:txBody>
      </p:sp>
    </p:spTree>
    <p:extLst>
      <p:ext uri="{BB962C8B-B14F-4D97-AF65-F5344CB8AC3E}">
        <p14:creationId xmlns:p14="http://schemas.microsoft.com/office/powerpoint/2010/main" val="3491184190"/>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一年間の人口減少の構造分析（平成</a:t>
            </a:r>
            <a:r>
              <a:rPr kumimoji="1" lang="en-US" altLang="ja-JP" dirty="0" smtClean="0"/>
              <a:t>28</a:t>
            </a:r>
            <a:r>
              <a:rPr lang="ja-JP" altLang="en-US" dirty="0" smtClean="0"/>
              <a:t>年度</a:t>
            </a:r>
            <a:r>
              <a:rPr kumimoji="1" lang="ja-JP" altLang="en-US" dirty="0" smtClean="0"/>
              <a:t>）</a:t>
            </a:r>
            <a:endParaRPr kumimoji="1" lang="ja-JP" altLang="en-US" dirty="0"/>
          </a:p>
        </p:txBody>
      </p:sp>
      <p:sp>
        <p:nvSpPr>
          <p:cNvPr id="3" name="コンテンツ プレースホルダー 2"/>
          <p:cNvSpPr>
            <a:spLocks noGrp="1"/>
          </p:cNvSpPr>
          <p:nvPr>
            <p:ph idx="1"/>
          </p:nvPr>
        </p:nvSpPr>
        <p:spPr>
          <a:xfrm>
            <a:off x="0" y="1105634"/>
            <a:ext cx="9144000" cy="752195"/>
          </a:xfrm>
        </p:spPr>
        <p:txBody>
          <a:bodyPr/>
          <a:lstStyle/>
          <a:p>
            <a:r>
              <a:rPr kumimoji="1" lang="ja-JP" altLang="en-US" dirty="0" smtClean="0"/>
              <a:t>平成</a:t>
            </a:r>
            <a:r>
              <a:rPr kumimoji="1" lang="en-US" altLang="ja-JP" dirty="0" smtClean="0"/>
              <a:t>28</a:t>
            </a:r>
            <a:r>
              <a:rPr kumimoji="1" lang="ja-JP" altLang="en-US" dirty="0" smtClean="0"/>
              <a:t>年度の人口純減数は</a:t>
            </a:r>
            <a:r>
              <a:rPr kumimoji="1" lang="en-US" altLang="ja-JP" dirty="0" smtClean="0"/>
              <a:t>681</a:t>
            </a:r>
            <a:r>
              <a:rPr kumimoji="1" lang="ja-JP" altLang="en-US" dirty="0" smtClean="0"/>
              <a:t>人であり、</a:t>
            </a:r>
            <a:r>
              <a:rPr kumimoji="1" lang="en-US" altLang="ja-JP" dirty="0" smtClean="0"/>
              <a:t>178</a:t>
            </a:r>
            <a:r>
              <a:rPr kumimoji="1" lang="ja-JP" altLang="en-US" dirty="0" smtClean="0"/>
              <a:t>人が社会要因、</a:t>
            </a:r>
            <a:r>
              <a:rPr kumimoji="1" lang="en-US" altLang="ja-JP" dirty="0" smtClean="0"/>
              <a:t>503</a:t>
            </a:r>
            <a:r>
              <a:rPr kumimoji="1" lang="ja-JP" altLang="en-US" dirty="0" smtClean="0"/>
              <a:t>人が自然要因です。</a:t>
            </a:r>
            <a:endParaRPr kumimoji="1" lang="ja-JP" altLang="en-US" dirty="0"/>
          </a:p>
        </p:txBody>
      </p:sp>
      <p:sp>
        <p:nvSpPr>
          <p:cNvPr id="4" name="スライド番号プレースホルダー 3"/>
          <p:cNvSpPr>
            <a:spLocks noGrp="1"/>
          </p:cNvSpPr>
          <p:nvPr>
            <p:ph type="sldNum" sz="quarter" idx="12"/>
          </p:nvPr>
        </p:nvSpPr>
        <p:spPr/>
        <p:txBody>
          <a:bodyPr/>
          <a:lstStyle/>
          <a:p>
            <a:fld id="{32561E9F-1250-4501-B953-B78836680886}" type="slidenum">
              <a:rPr lang="ja-JP" altLang="en-US" smtClean="0"/>
              <a:pPr/>
              <a:t>45</a:t>
            </a:fld>
            <a:endParaRPr lang="ja-JP" altLang="en-US" dirty="0"/>
          </a:p>
        </p:txBody>
      </p:sp>
      <p:cxnSp>
        <p:nvCxnSpPr>
          <p:cNvPr id="6" name="直線コネクタ 5"/>
          <p:cNvCxnSpPr/>
          <p:nvPr/>
        </p:nvCxnSpPr>
        <p:spPr>
          <a:xfrm>
            <a:off x="595086" y="6662058"/>
            <a:ext cx="7982857" cy="0"/>
          </a:xfrm>
          <a:prstGeom prst="line">
            <a:avLst/>
          </a:prstGeom>
          <a:ln>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7" name="正方形/長方形 6"/>
          <p:cNvSpPr/>
          <p:nvPr/>
        </p:nvSpPr>
        <p:spPr>
          <a:xfrm>
            <a:off x="1618342" y="3541487"/>
            <a:ext cx="928914" cy="3120571"/>
          </a:xfrm>
          <a:prstGeom prst="rect">
            <a:avLst/>
          </a:prstGeom>
          <a:solidFill>
            <a:schemeClr val="bg1"/>
          </a:solid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600" dirty="0" smtClean="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rPr>
              <a:t>49,589</a:t>
            </a:r>
            <a:r>
              <a:rPr kumimoji="1" lang="ja-JP" altLang="en-US" sz="1600" dirty="0" smtClean="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rPr>
              <a:t>人</a:t>
            </a:r>
            <a:endParaRPr kumimoji="1" lang="ja-JP" altLang="en-US" sz="1600" dirty="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8" name="正方形/長方形 7"/>
          <p:cNvSpPr/>
          <p:nvPr/>
        </p:nvSpPr>
        <p:spPr>
          <a:xfrm>
            <a:off x="6270176" y="5147971"/>
            <a:ext cx="928914" cy="1514087"/>
          </a:xfrm>
          <a:prstGeom prst="rect">
            <a:avLst/>
          </a:prstGeom>
          <a:solidFill>
            <a:schemeClr val="bg1"/>
          </a:solid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600" dirty="0" smtClean="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rPr>
              <a:t>48,908</a:t>
            </a:r>
            <a:r>
              <a:rPr kumimoji="1" lang="ja-JP" altLang="en-US" sz="1600" dirty="0" smtClean="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rPr>
              <a:t>人</a:t>
            </a:r>
            <a:endParaRPr kumimoji="1" lang="ja-JP" altLang="en-US" sz="1600" dirty="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9" name="正方形/長方形 8"/>
          <p:cNvSpPr/>
          <p:nvPr/>
        </p:nvSpPr>
        <p:spPr>
          <a:xfrm>
            <a:off x="2540000" y="1843315"/>
            <a:ext cx="928914" cy="1698171"/>
          </a:xfrm>
          <a:prstGeom prst="rect">
            <a:avLst/>
          </a:prstGeom>
          <a:solidFill>
            <a:schemeClr val="bg1"/>
          </a:solid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dirty="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rPr>
              <a:t>820</a:t>
            </a:r>
            <a:r>
              <a:rPr kumimoji="1" lang="ja-JP" altLang="en-US" dirty="0" smtClean="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rPr>
              <a:t>人</a:t>
            </a:r>
            <a:r>
              <a:rPr kumimoji="1" lang="en-US" altLang="ja-JP" dirty="0" smtClean="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rPr>
              <a:t/>
            </a:r>
            <a:br>
              <a:rPr kumimoji="1" lang="en-US" altLang="ja-JP" dirty="0" smtClean="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rPr>
            </a:br>
            <a:r>
              <a:rPr kumimoji="1" lang="ja-JP" altLang="en-US" dirty="0" err="1" smtClean="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rPr>
              <a:t>の増</a:t>
            </a:r>
            <a:endParaRPr kumimoji="1" lang="ja-JP" altLang="en-US" dirty="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1" name="正方形/長方形 10"/>
          <p:cNvSpPr/>
          <p:nvPr/>
        </p:nvSpPr>
        <p:spPr>
          <a:xfrm>
            <a:off x="3468914" y="1843314"/>
            <a:ext cx="928914" cy="2270218"/>
          </a:xfrm>
          <a:prstGeom prst="rect">
            <a:avLst/>
          </a:prstGeom>
          <a:solidFill>
            <a:schemeClr val="bg1"/>
          </a:solid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dirty="0" smtClean="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rPr>
              <a:t>998</a:t>
            </a:r>
            <a:r>
              <a:rPr kumimoji="1" lang="ja-JP" altLang="en-US" dirty="0" smtClean="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rPr>
              <a:t>人</a:t>
            </a:r>
            <a:r>
              <a:rPr kumimoji="1" lang="en-US" altLang="ja-JP" dirty="0" smtClean="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rPr>
              <a:t/>
            </a:r>
            <a:br>
              <a:rPr kumimoji="1" lang="en-US" altLang="ja-JP" dirty="0" smtClean="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rPr>
            </a:br>
            <a:r>
              <a:rPr kumimoji="1" lang="ja-JP" altLang="en-US" dirty="0" err="1" smtClean="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rPr>
              <a:t>の減</a:t>
            </a:r>
            <a:endParaRPr kumimoji="1" lang="ja-JP" altLang="en-US" dirty="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2" name="正方形/長方形 11"/>
          <p:cNvSpPr/>
          <p:nvPr/>
        </p:nvSpPr>
        <p:spPr>
          <a:xfrm>
            <a:off x="4405090" y="3408224"/>
            <a:ext cx="928914" cy="711199"/>
          </a:xfrm>
          <a:prstGeom prst="rect">
            <a:avLst/>
          </a:prstGeom>
          <a:solidFill>
            <a:schemeClr val="bg1"/>
          </a:solid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dirty="0" smtClean="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rPr>
              <a:t>239</a:t>
            </a:r>
            <a:r>
              <a:rPr kumimoji="1" lang="ja-JP" altLang="en-US" dirty="0" smtClean="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rPr>
              <a:t>人</a:t>
            </a:r>
            <a:r>
              <a:rPr kumimoji="1" lang="en-US" altLang="ja-JP" dirty="0" smtClean="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rPr>
              <a:t/>
            </a:r>
            <a:br>
              <a:rPr kumimoji="1" lang="en-US" altLang="ja-JP" dirty="0" smtClean="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rPr>
            </a:br>
            <a:r>
              <a:rPr kumimoji="1" lang="ja-JP" altLang="en-US" dirty="0" err="1" smtClean="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rPr>
              <a:t>の増</a:t>
            </a:r>
            <a:endParaRPr kumimoji="1" lang="ja-JP" altLang="en-US" dirty="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3" name="正方形/長方形 12"/>
          <p:cNvSpPr/>
          <p:nvPr/>
        </p:nvSpPr>
        <p:spPr>
          <a:xfrm>
            <a:off x="5334004" y="3408224"/>
            <a:ext cx="928914" cy="1739747"/>
          </a:xfrm>
          <a:prstGeom prst="rect">
            <a:avLst/>
          </a:prstGeom>
          <a:solidFill>
            <a:schemeClr val="bg1"/>
          </a:solid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dirty="0" smtClean="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rPr>
              <a:t>742</a:t>
            </a:r>
            <a:r>
              <a:rPr kumimoji="1" lang="ja-JP" altLang="en-US" dirty="0" smtClean="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rPr>
              <a:t>人</a:t>
            </a:r>
            <a:r>
              <a:rPr kumimoji="1" lang="en-US" altLang="ja-JP" dirty="0" smtClean="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rPr>
              <a:t/>
            </a:r>
            <a:br>
              <a:rPr kumimoji="1" lang="en-US" altLang="ja-JP" dirty="0" smtClean="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rPr>
            </a:br>
            <a:r>
              <a:rPr kumimoji="1" lang="ja-JP" altLang="en-US" dirty="0" err="1" smtClean="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rPr>
              <a:t>の減</a:t>
            </a:r>
            <a:endParaRPr kumimoji="1" lang="ja-JP" altLang="en-US" dirty="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4" name="左中かっこ 13"/>
          <p:cNvSpPr/>
          <p:nvPr/>
        </p:nvSpPr>
        <p:spPr>
          <a:xfrm>
            <a:off x="3222172" y="3541487"/>
            <a:ext cx="261260" cy="572046"/>
          </a:xfrm>
          <a:prstGeom prst="leftBrace">
            <a:avLst/>
          </a:prstGeom>
          <a:ln>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5" name="左中かっこ 14"/>
          <p:cNvSpPr/>
          <p:nvPr/>
        </p:nvSpPr>
        <p:spPr>
          <a:xfrm>
            <a:off x="5065481" y="4189626"/>
            <a:ext cx="246743" cy="943428"/>
          </a:xfrm>
          <a:prstGeom prst="leftBrace">
            <a:avLst/>
          </a:prstGeom>
          <a:ln>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8" name="テキスト ボックス 17"/>
          <p:cNvSpPr txBox="1"/>
          <p:nvPr/>
        </p:nvSpPr>
        <p:spPr>
          <a:xfrm>
            <a:off x="1875806" y="3589015"/>
            <a:ext cx="1338828" cy="646331"/>
          </a:xfrm>
          <a:prstGeom prst="rect">
            <a:avLst/>
          </a:prstGeom>
          <a:noFill/>
          <a:ln>
            <a:solidFill>
              <a:srgbClr val="FF0000"/>
            </a:solidFill>
          </a:ln>
        </p:spPr>
        <p:txBody>
          <a:bodyPr wrap="none" rtlCol="0">
            <a:spAutoFit/>
          </a:bodyPr>
          <a:lstStyle/>
          <a:p>
            <a:r>
              <a:rPr kumimoji="1" lang="ja-JP" altLang="en-US" dirty="0" smtClean="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rPr>
              <a:t>社会純減</a:t>
            </a:r>
            <a:r>
              <a:rPr lang="ja-JP" altLang="en-US" dirty="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rPr>
              <a:t>：</a:t>
            </a:r>
            <a:endParaRPr kumimoji="1" lang="en-US" altLang="ja-JP" dirty="0" smtClean="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endParaRPr>
          </a:p>
          <a:p>
            <a:r>
              <a:rPr kumimoji="1" lang="en-US" altLang="ja-JP" dirty="0" smtClean="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rPr>
              <a:t>178</a:t>
            </a:r>
            <a:r>
              <a:rPr kumimoji="1" lang="ja-JP" altLang="en-US" dirty="0" smtClean="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rPr>
              <a:t>人の減</a:t>
            </a:r>
            <a:endParaRPr kumimoji="1" lang="ja-JP" altLang="en-US" dirty="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9" name="テキスト ボックス 18"/>
          <p:cNvSpPr txBox="1"/>
          <p:nvPr/>
        </p:nvSpPr>
        <p:spPr>
          <a:xfrm>
            <a:off x="3680096" y="4300722"/>
            <a:ext cx="1338828" cy="646331"/>
          </a:xfrm>
          <a:prstGeom prst="rect">
            <a:avLst/>
          </a:prstGeom>
          <a:noFill/>
          <a:ln>
            <a:solidFill>
              <a:srgbClr val="FF0000"/>
            </a:solidFill>
          </a:ln>
        </p:spPr>
        <p:txBody>
          <a:bodyPr wrap="none" rtlCol="0">
            <a:spAutoFit/>
          </a:bodyPr>
          <a:lstStyle/>
          <a:p>
            <a:r>
              <a:rPr kumimoji="1" lang="ja-JP" altLang="en-US" dirty="0" smtClean="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rPr>
              <a:t>自然純減</a:t>
            </a:r>
            <a:r>
              <a:rPr lang="ja-JP" altLang="en-US" dirty="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rPr>
              <a:t>：</a:t>
            </a:r>
            <a:endParaRPr kumimoji="1" lang="en-US" altLang="ja-JP" dirty="0" smtClean="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endParaRPr>
          </a:p>
          <a:p>
            <a:r>
              <a:rPr kumimoji="1" lang="en-US" altLang="ja-JP" dirty="0" smtClean="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rPr>
              <a:t>503</a:t>
            </a:r>
            <a:r>
              <a:rPr kumimoji="1" lang="ja-JP" altLang="en-US" dirty="0" smtClean="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rPr>
              <a:t>人の減</a:t>
            </a:r>
            <a:endParaRPr kumimoji="1" lang="ja-JP" altLang="en-US" dirty="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20" name="テキスト ボックス 19"/>
          <p:cNvSpPr txBox="1"/>
          <p:nvPr/>
        </p:nvSpPr>
        <p:spPr>
          <a:xfrm>
            <a:off x="2569031" y="1934267"/>
            <a:ext cx="1005403" cy="338554"/>
          </a:xfrm>
          <a:prstGeom prst="rect">
            <a:avLst/>
          </a:prstGeom>
          <a:noFill/>
        </p:spPr>
        <p:txBody>
          <a:bodyPr wrap="none" rtlCol="0">
            <a:spAutoFit/>
          </a:bodyPr>
          <a:lstStyle/>
          <a:p>
            <a:r>
              <a:rPr kumimoji="1" lang="ja-JP" altLang="en-US" sz="1600" dirty="0" smtClean="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rPr>
              <a:t>転入数↑</a:t>
            </a:r>
            <a:endParaRPr kumimoji="1" lang="ja-JP" altLang="en-US" sz="1600" dirty="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21" name="テキスト ボックス 20"/>
          <p:cNvSpPr txBox="1"/>
          <p:nvPr/>
        </p:nvSpPr>
        <p:spPr>
          <a:xfrm>
            <a:off x="3483430" y="1939522"/>
            <a:ext cx="1005403" cy="338554"/>
          </a:xfrm>
          <a:prstGeom prst="rect">
            <a:avLst/>
          </a:prstGeom>
          <a:noFill/>
        </p:spPr>
        <p:txBody>
          <a:bodyPr wrap="none" rtlCol="0">
            <a:spAutoFit/>
          </a:bodyPr>
          <a:lstStyle/>
          <a:p>
            <a:r>
              <a:rPr lang="ja-JP" altLang="en-US" sz="1600" dirty="0" smtClean="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rPr>
              <a:t>転出</a:t>
            </a:r>
            <a:r>
              <a:rPr kumimoji="1" lang="ja-JP" altLang="en-US" sz="1600" dirty="0" smtClean="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rPr>
              <a:t>数</a:t>
            </a:r>
            <a:r>
              <a:rPr lang="ja-JP" altLang="en-US" sz="1600" dirty="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rPr>
              <a:t>↓</a:t>
            </a:r>
            <a:endParaRPr kumimoji="1" lang="ja-JP" altLang="en-US" sz="1600" dirty="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22" name="テキスト ボックス 21"/>
          <p:cNvSpPr txBox="1"/>
          <p:nvPr/>
        </p:nvSpPr>
        <p:spPr>
          <a:xfrm>
            <a:off x="4411541" y="3057166"/>
            <a:ext cx="1005403" cy="338554"/>
          </a:xfrm>
          <a:prstGeom prst="rect">
            <a:avLst/>
          </a:prstGeom>
          <a:noFill/>
        </p:spPr>
        <p:txBody>
          <a:bodyPr wrap="none" rtlCol="0">
            <a:spAutoFit/>
          </a:bodyPr>
          <a:lstStyle/>
          <a:p>
            <a:r>
              <a:rPr lang="ja-JP" altLang="en-US" sz="1600" dirty="0" smtClean="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rPr>
              <a:t>出生</a:t>
            </a:r>
            <a:r>
              <a:rPr kumimoji="1" lang="ja-JP" altLang="en-US" sz="1600" dirty="0" smtClean="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rPr>
              <a:t>数</a:t>
            </a:r>
            <a:r>
              <a:rPr lang="ja-JP" altLang="en-US" sz="1600" dirty="0" smtClean="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rPr>
              <a:t>↑</a:t>
            </a:r>
            <a:endParaRPr kumimoji="1" lang="ja-JP" altLang="en-US" sz="1600" dirty="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23" name="テキスト ボックス 22"/>
          <p:cNvSpPr txBox="1"/>
          <p:nvPr/>
        </p:nvSpPr>
        <p:spPr>
          <a:xfrm>
            <a:off x="5354968" y="3071725"/>
            <a:ext cx="1005403" cy="338554"/>
          </a:xfrm>
          <a:prstGeom prst="rect">
            <a:avLst/>
          </a:prstGeom>
          <a:noFill/>
        </p:spPr>
        <p:txBody>
          <a:bodyPr wrap="none" rtlCol="0">
            <a:spAutoFit/>
          </a:bodyPr>
          <a:lstStyle/>
          <a:p>
            <a:r>
              <a:rPr lang="ja-JP" altLang="en-US" sz="1600" dirty="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rPr>
              <a:t>死亡</a:t>
            </a:r>
            <a:r>
              <a:rPr kumimoji="1" lang="ja-JP" altLang="en-US" sz="1600" dirty="0" smtClean="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rPr>
              <a:t>数</a:t>
            </a:r>
            <a:r>
              <a:rPr lang="ja-JP" altLang="en-US" sz="1600" dirty="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rPr>
              <a:t>↓</a:t>
            </a:r>
            <a:endParaRPr kumimoji="1" lang="ja-JP" altLang="en-US" sz="1600" dirty="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24" name="テキスト ボックス 23"/>
          <p:cNvSpPr txBox="1"/>
          <p:nvPr/>
        </p:nvSpPr>
        <p:spPr>
          <a:xfrm>
            <a:off x="1444200" y="2978423"/>
            <a:ext cx="1208985" cy="584775"/>
          </a:xfrm>
          <a:prstGeom prst="rect">
            <a:avLst/>
          </a:prstGeom>
          <a:noFill/>
        </p:spPr>
        <p:txBody>
          <a:bodyPr wrap="none" rtlCol="0">
            <a:spAutoFit/>
          </a:bodyPr>
          <a:lstStyle/>
          <a:p>
            <a:pPr algn="ctr"/>
            <a:r>
              <a:rPr kumimoji="1" lang="en-US" altLang="ja-JP" sz="1600" dirty="0" smtClean="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rPr>
              <a:t>H28</a:t>
            </a:r>
            <a:r>
              <a:rPr kumimoji="1" lang="ja-JP" altLang="en-US" sz="1600" dirty="0" smtClean="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rPr>
              <a:t>年度初</a:t>
            </a:r>
            <a:endParaRPr kumimoji="1" lang="en-US" altLang="ja-JP" sz="1600" dirty="0" smtClean="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endParaRPr>
          </a:p>
          <a:p>
            <a:pPr algn="ctr"/>
            <a:r>
              <a:rPr lang="ja-JP" altLang="en-US" sz="1600" dirty="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rPr>
              <a:t>人口</a:t>
            </a:r>
            <a:endParaRPr kumimoji="1" lang="ja-JP" altLang="en-US" sz="1600" dirty="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25" name="テキスト ボックス 24"/>
          <p:cNvSpPr txBox="1"/>
          <p:nvPr/>
        </p:nvSpPr>
        <p:spPr>
          <a:xfrm>
            <a:off x="6146038" y="4548279"/>
            <a:ext cx="1208985" cy="584775"/>
          </a:xfrm>
          <a:prstGeom prst="rect">
            <a:avLst/>
          </a:prstGeom>
          <a:noFill/>
        </p:spPr>
        <p:txBody>
          <a:bodyPr wrap="none" rtlCol="0">
            <a:spAutoFit/>
          </a:bodyPr>
          <a:lstStyle/>
          <a:p>
            <a:pPr algn="ctr"/>
            <a:r>
              <a:rPr kumimoji="1" lang="en-US" altLang="ja-JP" sz="1600" dirty="0" smtClean="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rPr>
              <a:t>H28</a:t>
            </a:r>
            <a:r>
              <a:rPr kumimoji="1" lang="ja-JP" altLang="en-US" sz="1600" dirty="0" smtClean="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rPr>
              <a:t>年度末</a:t>
            </a:r>
            <a:endParaRPr kumimoji="1" lang="en-US" altLang="ja-JP" sz="1600" dirty="0" smtClean="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endParaRPr>
          </a:p>
          <a:p>
            <a:pPr algn="ctr"/>
            <a:r>
              <a:rPr lang="ja-JP" altLang="en-US" sz="1600" dirty="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rPr>
              <a:t>人口</a:t>
            </a:r>
            <a:endParaRPr kumimoji="1" lang="ja-JP" altLang="en-US" sz="1600" dirty="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endParaRPr>
          </a:p>
        </p:txBody>
      </p:sp>
      <p:cxnSp>
        <p:nvCxnSpPr>
          <p:cNvPr id="27" name="直線コネクタ 26"/>
          <p:cNvCxnSpPr/>
          <p:nvPr/>
        </p:nvCxnSpPr>
        <p:spPr>
          <a:xfrm>
            <a:off x="1190171" y="3541486"/>
            <a:ext cx="6473372" cy="0"/>
          </a:xfrm>
          <a:prstGeom prst="line">
            <a:avLst/>
          </a:prstGeom>
          <a:ln>
            <a:solidFill>
              <a:schemeClr val="tx1">
                <a:lumMod val="75000"/>
                <a:lumOff val="25000"/>
              </a:schemeClr>
            </a:solidFill>
            <a:prstDash val="dash"/>
          </a:ln>
        </p:spPr>
        <p:style>
          <a:lnRef idx="1">
            <a:schemeClr val="accent1"/>
          </a:lnRef>
          <a:fillRef idx="0">
            <a:schemeClr val="accent1"/>
          </a:fillRef>
          <a:effectRef idx="0">
            <a:schemeClr val="accent1"/>
          </a:effectRef>
          <a:fontRef idx="minor">
            <a:schemeClr val="tx1"/>
          </a:fontRef>
        </p:style>
      </p:cxnSp>
      <p:sp>
        <p:nvSpPr>
          <p:cNvPr id="28" name="左中かっこ 27"/>
          <p:cNvSpPr/>
          <p:nvPr/>
        </p:nvSpPr>
        <p:spPr>
          <a:xfrm flipH="1">
            <a:off x="7184575" y="3563198"/>
            <a:ext cx="362853" cy="1569856"/>
          </a:xfrm>
          <a:prstGeom prst="leftBrace">
            <a:avLst/>
          </a:prstGeom>
          <a:ln>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29" name="テキスト ボックス 28"/>
          <p:cNvSpPr txBox="1"/>
          <p:nvPr/>
        </p:nvSpPr>
        <p:spPr>
          <a:xfrm>
            <a:off x="7566754" y="4054889"/>
            <a:ext cx="1107996" cy="646331"/>
          </a:xfrm>
          <a:prstGeom prst="rect">
            <a:avLst/>
          </a:prstGeom>
          <a:noFill/>
          <a:ln>
            <a:solidFill>
              <a:srgbClr val="FF0000"/>
            </a:solidFill>
          </a:ln>
        </p:spPr>
        <p:txBody>
          <a:bodyPr wrap="none" rtlCol="0">
            <a:spAutoFit/>
          </a:bodyPr>
          <a:lstStyle/>
          <a:p>
            <a:r>
              <a:rPr kumimoji="1" lang="ja-JP" altLang="en-US" dirty="0" smtClean="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rPr>
              <a:t>人口純減</a:t>
            </a:r>
            <a:endParaRPr kumimoji="1" lang="en-US" altLang="ja-JP" dirty="0" smtClean="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endParaRPr>
          </a:p>
          <a:p>
            <a:r>
              <a:rPr kumimoji="1" lang="en-US" altLang="ja-JP" dirty="0" smtClean="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rPr>
              <a:t>-</a:t>
            </a:r>
            <a:r>
              <a:rPr lang="en-US" altLang="ja-JP" dirty="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rPr>
              <a:t>681</a:t>
            </a:r>
            <a:r>
              <a:rPr kumimoji="1" lang="ja-JP" altLang="en-US" dirty="0" smtClean="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rPr>
              <a:t>人</a:t>
            </a:r>
            <a:endParaRPr kumimoji="1" lang="ja-JP" altLang="en-US" dirty="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endParaRPr>
          </a:p>
        </p:txBody>
      </p:sp>
    </p:spTree>
    <p:extLst>
      <p:ext uri="{BB962C8B-B14F-4D97-AF65-F5344CB8AC3E}">
        <p14:creationId xmlns:p14="http://schemas.microsoft.com/office/powerpoint/2010/main" val="3298405396"/>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人口全体の推移</a:t>
            </a:r>
            <a:endParaRPr kumimoji="1" lang="ja-JP" altLang="en-US" dirty="0"/>
          </a:p>
        </p:txBody>
      </p:sp>
      <p:sp>
        <p:nvSpPr>
          <p:cNvPr id="3" name="コンテンツ プレースホルダー 2"/>
          <p:cNvSpPr>
            <a:spLocks noGrp="1"/>
          </p:cNvSpPr>
          <p:nvPr>
            <p:ph idx="1"/>
          </p:nvPr>
        </p:nvSpPr>
        <p:spPr/>
        <p:txBody>
          <a:bodyPr/>
          <a:lstStyle/>
          <a:p>
            <a:r>
              <a:rPr kumimoji="1" lang="ja-JP" altLang="en-US" dirty="0" smtClean="0"/>
              <a:t>昭和</a:t>
            </a:r>
            <a:r>
              <a:rPr kumimoji="1" lang="en-US" altLang="ja-JP" dirty="0" smtClean="0"/>
              <a:t>55</a:t>
            </a:r>
            <a:r>
              <a:rPr kumimoji="1" lang="ja-JP" altLang="en-US" dirty="0" smtClean="0"/>
              <a:t>年の</a:t>
            </a:r>
            <a:r>
              <a:rPr kumimoji="1" lang="en-US" altLang="ja-JP" dirty="0" smtClean="0"/>
              <a:t>63,761</a:t>
            </a:r>
            <a:r>
              <a:rPr kumimoji="1" lang="ja-JP" altLang="en-US" dirty="0" smtClean="0"/>
              <a:t>人をピークとして、減少傾向が続いています。</a:t>
            </a:r>
            <a:endParaRPr kumimoji="1" lang="ja-JP" altLang="en-US" dirty="0"/>
          </a:p>
        </p:txBody>
      </p:sp>
      <p:sp>
        <p:nvSpPr>
          <p:cNvPr id="4" name="スライド番号プレースホルダー 3"/>
          <p:cNvSpPr>
            <a:spLocks noGrp="1"/>
          </p:cNvSpPr>
          <p:nvPr>
            <p:ph type="sldNum" sz="quarter" idx="12"/>
          </p:nvPr>
        </p:nvSpPr>
        <p:spPr/>
        <p:txBody>
          <a:bodyPr/>
          <a:lstStyle/>
          <a:p>
            <a:fld id="{32561E9F-1250-4501-B953-B78836680886}" type="slidenum">
              <a:rPr lang="ja-JP" altLang="en-US" smtClean="0"/>
              <a:pPr/>
              <a:t>46</a:t>
            </a:fld>
            <a:endParaRPr lang="ja-JP" altLang="en-US" dirty="0"/>
          </a:p>
        </p:txBody>
      </p:sp>
      <p:pic>
        <p:nvPicPr>
          <p:cNvPr id="5" name="図 4"/>
          <p:cNvPicPr>
            <a:picLocks noChangeAspect="1"/>
          </p:cNvPicPr>
          <p:nvPr/>
        </p:nvPicPr>
        <p:blipFill>
          <a:blip r:embed="rId2"/>
          <a:stretch>
            <a:fillRect/>
          </a:stretch>
        </p:blipFill>
        <p:spPr>
          <a:xfrm>
            <a:off x="405108" y="1480457"/>
            <a:ext cx="8230890" cy="5377543"/>
          </a:xfrm>
          <a:prstGeom prst="rect">
            <a:avLst/>
          </a:prstGeom>
        </p:spPr>
      </p:pic>
      <p:sp>
        <p:nvSpPr>
          <p:cNvPr id="6" name="テキスト ボックス 5"/>
          <p:cNvSpPr txBox="1"/>
          <p:nvPr/>
        </p:nvSpPr>
        <p:spPr>
          <a:xfrm>
            <a:off x="1001486" y="5588000"/>
            <a:ext cx="4401457" cy="584775"/>
          </a:xfrm>
          <a:prstGeom prst="rect">
            <a:avLst/>
          </a:prstGeom>
          <a:noFill/>
        </p:spPr>
        <p:txBody>
          <a:bodyPr wrap="square" rtlCol="0">
            <a:spAutoFit/>
          </a:bodyPr>
          <a:lstStyle/>
          <a:p>
            <a:r>
              <a:rPr lang="en-US" altLang="ja-JP" sz="800" dirty="0" smtClean="0">
                <a:latin typeface="メイリオ" panose="020B0604030504040204" pitchFamily="50" charset="-128"/>
                <a:ea typeface="メイリオ" panose="020B0604030504040204" pitchFamily="50" charset="-128"/>
                <a:cs typeface="メイリオ" panose="020B0604030504040204" pitchFamily="50" charset="-128"/>
              </a:rPr>
              <a:t>※</a:t>
            </a:r>
            <a:r>
              <a:rPr lang="ja-JP" altLang="en-US" sz="800" dirty="0" smtClean="0">
                <a:latin typeface="メイリオ" panose="020B0604030504040204" pitchFamily="50" charset="-128"/>
                <a:ea typeface="メイリオ" panose="020B0604030504040204" pitchFamily="50" charset="-128"/>
                <a:cs typeface="メイリオ" panose="020B0604030504040204" pitchFamily="50" charset="-128"/>
              </a:rPr>
              <a:t>当該</a:t>
            </a:r>
            <a:r>
              <a:rPr lang="ja-JP" altLang="en-US" sz="800" dirty="0">
                <a:latin typeface="メイリオ" panose="020B0604030504040204" pitchFamily="50" charset="-128"/>
                <a:ea typeface="メイリオ" panose="020B0604030504040204" pitchFamily="50" charset="-128"/>
                <a:cs typeface="メイリオ" panose="020B0604030504040204" pitchFamily="50" charset="-128"/>
              </a:rPr>
              <a:t>グラフ</a:t>
            </a:r>
            <a:r>
              <a:rPr lang="ja-JP" altLang="en-US" sz="800" dirty="0" smtClean="0">
                <a:latin typeface="メイリオ" panose="020B0604030504040204" pitchFamily="50" charset="-128"/>
                <a:ea typeface="メイリオ" panose="020B0604030504040204" pitchFamily="50" charset="-128"/>
                <a:cs typeface="メイリオ" panose="020B0604030504040204" pitchFamily="50" charset="-128"/>
              </a:rPr>
              <a:t>の</a:t>
            </a:r>
            <a:r>
              <a:rPr lang="ja-JP" altLang="en-US" sz="800" dirty="0">
                <a:latin typeface="メイリオ" panose="020B0604030504040204" pitchFamily="50" charset="-128"/>
                <a:ea typeface="メイリオ" panose="020B0604030504040204" pitchFamily="50" charset="-128"/>
                <a:cs typeface="メイリオ" panose="020B0604030504040204" pitchFamily="50" charset="-128"/>
              </a:rPr>
              <a:t>人口</a:t>
            </a:r>
            <a:r>
              <a:rPr lang="ja-JP" altLang="en-US" sz="800" dirty="0" smtClean="0">
                <a:latin typeface="メイリオ" panose="020B0604030504040204" pitchFamily="50" charset="-128"/>
                <a:ea typeface="メイリオ" panose="020B0604030504040204" pitchFamily="50" charset="-128"/>
                <a:cs typeface="メイリオ" panose="020B0604030504040204" pitchFamily="50" charset="-128"/>
              </a:rPr>
              <a:t>は、住民基本台帳を基にした集計であり、年末の人口を記載。</a:t>
            </a:r>
            <a:endParaRPr lang="en-US" altLang="ja-JP" sz="800" dirty="0" smtClean="0">
              <a:latin typeface="メイリオ" panose="020B0604030504040204" pitchFamily="50" charset="-128"/>
              <a:ea typeface="メイリオ" panose="020B0604030504040204" pitchFamily="50" charset="-128"/>
              <a:cs typeface="メイリオ" panose="020B0604030504040204" pitchFamily="50" charset="-128"/>
            </a:endParaRPr>
          </a:p>
          <a:p>
            <a:r>
              <a:rPr kumimoji="1" lang="ja-JP" altLang="en-US" sz="800" dirty="0" smtClean="0">
                <a:latin typeface="メイリオ" panose="020B0604030504040204" pitchFamily="50" charset="-128"/>
                <a:ea typeface="メイリオ" panose="020B0604030504040204" pitchFamily="50" charset="-128"/>
                <a:cs typeface="メイリオ" panose="020B0604030504040204" pitchFamily="50" charset="-128"/>
              </a:rPr>
              <a:t>　なお、平成</a:t>
            </a:r>
            <a:r>
              <a:rPr kumimoji="1" lang="en-US" altLang="ja-JP" sz="800" dirty="0" smtClean="0">
                <a:latin typeface="メイリオ" panose="020B0604030504040204" pitchFamily="50" charset="-128"/>
                <a:ea typeface="メイリオ" panose="020B0604030504040204" pitchFamily="50" charset="-128"/>
                <a:cs typeface="メイリオ" panose="020B0604030504040204" pitchFamily="50" charset="-128"/>
              </a:rPr>
              <a:t>27</a:t>
            </a:r>
            <a:r>
              <a:rPr kumimoji="1" lang="ja-JP" altLang="en-US" sz="800" dirty="0" smtClean="0">
                <a:latin typeface="メイリオ" panose="020B0604030504040204" pitchFamily="50" charset="-128"/>
                <a:ea typeface="メイリオ" panose="020B0604030504040204" pitchFamily="50" charset="-128"/>
                <a:cs typeface="メイリオ" panose="020B0604030504040204" pitchFamily="50" charset="-128"/>
              </a:rPr>
              <a:t>年の国勢調査（平成</a:t>
            </a:r>
            <a:r>
              <a:rPr kumimoji="1" lang="en-US" altLang="ja-JP" sz="800" dirty="0" smtClean="0">
                <a:latin typeface="メイリオ" panose="020B0604030504040204" pitchFamily="50" charset="-128"/>
                <a:ea typeface="メイリオ" panose="020B0604030504040204" pitchFamily="50" charset="-128"/>
                <a:cs typeface="メイリオ" panose="020B0604030504040204" pitchFamily="50" charset="-128"/>
              </a:rPr>
              <a:t>27</a:t>
            </a:r>
            <a:r>
              <a:rPr kumimoji="1" lang="ja-JP" altLang="en-US" sz="800" dirty="0" smtClean="0">
                <a:latin typeface="メイリオ" panose="020B0604030504040204" pitchFamily="50" charset="-128"/>
                <a:ea typeface="メイリオ" panose="020B0604030504040204" pitchFamily="50" charset="-128"/>
                <a:cs typeface="メイリオ" panose="020B0604030504040204" pitchFamily="50" charset="-128"/>
              </a:rPr>
              <a:t>年</a:t>
            </a:r>
            <a:r>
              <a:rPr kumimoji="1" lang="en-US" altLang="ja-JP" sz="800" dirty="0" smtClean="0">
                <a:latin typeface="メイリオ" panose="020B0604030504040204" pitchFamily="50" charset="-128"/>
                <a:ea typeface="メイリオ" panose="020B0604030504040204" pitchFamily="50" charset="-128"/>
                <a:cs typeface="メイリオ" panose="020B0604030504040204" pitchFamily="50" charset="-128"/>
              </a:rPr>
              <a:t>10</a:t>
            </a:r>
            <a:r>
              <a:rPr kumimoji="1" lang="ja-JP" altLang="en-US" sz="800" dirty="0" smtClean="0">
                <a:latin typeface="メイリオ" panose="020B0604030504040204" pitchFamily="50" charset="-128"/>
                <a:ea typeface="メイリオ" panose="020B0604030504040204" pitchFamily="50" charset="-128"/>
                <a:cs typeface="メイリオ" panose="020B0604030504040204" pitchFamily="50" charset="-128"/>
              </a:rPr>
              <a:t>月</a:t>
            </a:r>
            <a:r>
              <a:rPr kumimoji="1" lang="en-US" altLang="ja-JP" sz="800" dirty="0" smtClean="0">
                <a:latin typeface="メイリオ" panose="020B0604030504040204" pitchFamily="50" charset="-128"/>
                <a:ea typeface="メイリオ" panose="020B0604030504040204" pitchFamily="50" charset="-128"/>
                <a:cs typeface="メイリオ" panose="020B0604030504040204" pitchFamily="50" charset="-128"/>
              </a:rPr>
              <a:t>1</a:t>
            </a:r>
            <a:r>
              <a:rPr kumimoji="1" lang="ja-JP" altLang="en-US" sz="800" dirty="0" smtClean="0">
                <a:latin typeface="メイリオ" panose="020B0604030504040204" pitchFamily="50" charset="-128"/>
                <a:ea typeface="メイリオ" panose="020B0604030504040204" pitchFamily="50" charset="-128"/>
                <a:cs typeface="メイリオ" panose="020B0604030504040204" pitchFamily="50" charset="-128"/>
              </a:rPr>
              <a:t>日）時の氷見市の人数は</a:t>
            </a:r>
            <a:r>
              <a:rPr kumimoji="1" lang="en-US" altLang="ja-JP" sz="800" dirty="0" smtClean="0">
                <a:latin typeface="メイリオ" panose="020B0604030504040204" pitchFamily="50" charset="-128"/>
                <a:ea typeface="メイリオ" panose="020B0604030504040204" pitchFamily="50" charset="-128"/>
                <a:cs typeface="メイリオ" panose="020B0604030504040204" pitchFamily="50" charset="-128"/>
              </a:rPr>
              <a:t>47,992</a:t>
            </a:r>
            <a:r>
              <a:rPr kumimoji="1" lang="ja-JP" altLang="en-US" sz="800" dirty="0" smtClean="0">
                <a:latin typeface="メイリオ" panose="020B0604030504040204" pitchFamily="50" charset="-128"/>
                <a:ea typeface="メイリオ" panose="020B0604030504040204" pitchFamily="50" charset="-128"/>
                <a:cs typeface="メイリオ" panose="020B0604030504040204" pitchFamily="50" charset="-128"/>
              </a:rPr>
              <a:t>人であり、</a:t>
            </a:r>
            <a:r>
              <a:rPr kumimoji="1" lang="en-US" altLang="ja-JP" sz="800" dirty="0" smtClean="0">
                <a:latin typeface="メイリオ" panose="020B0604030504040204" pitchFamily="50" charset="-128"/>
                <a:ea typeface="メイリオ" panose="020B0604030504040204" pitchFamily="50" charset="-128"/>
                <a:cs typeface="メイリオ" panose="020B0604030504040204" pitchFamily="50" charset="-128"/>
              </a:rPr>
              <a:t/>
            </a:r>
            <a:br>
              <a:rPr kumimoji="1" lang="en-US" altLang="ja-JP" sz="800" dirty="0" smtClean="0">
                <a:latin typeface="メイリオ" panose="020B0604030504040204" pitchFamily="50" charset="-128"/>
                <a:ea typeface="メイリオ" panose="020B0604030504040204" pitchFamily="50" charset="-128"/>
                <a:cs typeface="メイリオ" panose="020B0604030504040204" pitchFamily="50" charset="-128"/>
              </a:rPr>
            </a:br>
            <a:r>
              <a:rPr kumimoji="1" lang="ja-JP" altLang="en-US" sz="800" dirty="0" smtClean="0">
                <a:latin typeface="メイリオ" panose="020B0604030504040204" pitchFamily="50" charset="-128"/>
                <a:ea typeface="メイリオ" panose="020B0604030504040204" pitchFamily="50" charset="-128"/>
                <a:cs typeface="メイリオ" panose="020B0604030504040204" pitchFamily="50" charset="-128"/>
              </a:rPr>
              <a:t>　同タイミングでの住民基本台帳を基にした人口は</a:t>
            </a:r>
            <a:r>
              <a:rPr kumimoji="1" lang="en-US" altLang="ja-JP" sz="800" dirty="0" smtClean="0">
                <a:latin typeface="メイリオ" panose="020B0604030504040204" pitchFamily="50" charset="-128"/>
                <a:ea typeface="メイリオ" panose="020B0604030504040204" pitchFamily="50" charset="-128"/>
                <a:cs typeface="メイリオ" panose="020B0604030504040204" pitchFamily="50" charset="-128"/>
              </a:rPr>
              <a:t>49,986</a:t>
            </a:r>
            <a:r>
              <a:rPr kumimoji="1" lang="ja-JP" altLang="en-US" sz="800" dirty="0" smtClean="0">
                <a:latin typeface="メイリオ" panose="020B0604030504040204" pitchFamily="50" charset="-128"/>
                <a:ea typeface="メイリオ" panose="020B0604030504040204" pitchFamily="50" charset="-128"/>
                <a:cs typeface="メイリオ" panose="020B0604030504040204" pitchFamily="50" charset="-128"/>
              </a:rPr>
              <a:t>人である。</a:t>
            </a:r>
            <a:endParaRPr kumimoji="1" lang="en-US" altLang="ja-JP" sz="800" dirty="0" smtClean="0">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800" dirty="0" smtClean="0">
                <a:latin typeface="メイリオ" panose="020B0604030504040204" pitchFamily="50" charset="-128"/>
                <a:ea typeface="メイリオ" panose="020B0604030504040204" pitchFamily="50" charset="-128"/>
                <a:cs typeface="メイリオ" panose="020B0604030504040204" pitchFamily="50" charset="-128"/>
              </a:rPr>
              <a:t>　（約</a:t>
            </a:r>
            <a:r>
              <a:rPr lang="en-US" altLang="ja-JP" sz="800" dirty="0" smtClean="0">
                <a:latin typeface="メイリオ" panose="020B0604030504040204" pitchFamily="50" charset="-128"/>
                <a:ea typeface="メイリオ" panose="020B0604030504040204" pitchFamily="50" charset="-128"/>
                <a:cs typeface="メイリオ" panose="020B0604030504040204" pitchFamily="50" charset="-128"/>
              </a:rPr>
              <a:t>2,000</a:t>
            </a:r>
            <a:r>
              <a:rPr lang="ja-JP" altLang="en-US" sz="800" dirty="0" smtClean="0">
                <a:latin typeface="メイリオ" panose="020B0604030504040204" pitchFamily="50" charset="-128"/>
                <a:ea typeface="メイリオ" panose="020B0604030504040204" pitchFamily="50" charset="-128"/>
                <a:cs typeface="メイリオ" panose="020B0604030504040204" pitchFamily="50" charset="-128"/>
              </a:rPr>
              <a:t>人分の差異がある）</a:t>
            </a:r>
            <a:endParaRPr kumimoji="1" lang="ja-JP" altLang="en-US" sz="800"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7" name="四角形吹き出し 6"/>
          <p:cNvSpPr/>
          <p:nvPr/>
        </p:nvSpPr>
        <p:spPr>
          <a:xfrm>
            <a:off x="1289481" y="2393710"/>
            <a:ext cx="897459" cy="672594"/>
          </a:xfrm>
          <a:prstGeom prst="wedgeRectCallout">
            <a:avLst>
              <a:gd name="adj1" fmla="val 60559"/>
              <a:gd name="adj2" fmla="val -126876"/>
            </a:avLst>
          </a:prstGeom>
          <a:noFill/>
          <a:ln>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000" dirty="0" smtClean="0">
                <a:solidFill>
                  <a:sysClr val="windowText" lastClr="000000"/>
                </a:solidFill>
                <a:latin typeface="メイリオ" panose="020B0604030504040204" pitchFamily="50" charset="-128"/>
                <a:ea typeface="メイリオ" panose="020B0604030504040204" pitchFamily="50" charset="-128"/>
                <a:cs typeface="メイリオ" panose="020B0604030504040204" pitchFamily="50" charset="-128"/>
              </a:rPr>
              <a:t>昭和</a:t>
            </a:r>
            <a:r>
              <a:rPr lang="en-US" altLang="ja-JP" sz="1000" dirty="0" smtClean="0">
                <a:solidFill>
                  <a:sysClr val="windowText" lastClr="000000"/>
                </a:solidFill>
                <a:latin typeface="メイリオ" panose="020B0604030504040204" pitchFamily="50" charset="-128"/>
                <a:ea typeface="メイリオ" panose="020B0604030504040204" pitchFamily="50" charset="-128"/>
                <a:cs typeface="メイリオ" panose="020B0604030504040204" pitchFamily="50" charset="-128"/>
              </a:rPr>
              <a:t>55</a:t>
            </a:r>
            <a:r>
              <a:rPr lang="ja-JP" altLang="en-US" sz="1000" dirty="0" smtClean="0">
                <a:solidFill>
                  <a:sysClr val="windowText" lastClr="000000"/>
                </a:solidFill>
                <a:latin typeface="メイリオ" panose="020B0604030504040204" pitchFamily="50" charset="-128"/>
                <a:ea typeface="メイリオ" panose="020B0604030504040204" pitchFamily="50" charset="-128"/>
                <a:cs typeface="メイリオ" panose="020B0604030504040204" pitchFamily="50" charset="-128"/>
              </a:rPr>
              <a:t>年が過去</a:t>
            </a:r>
            <a:r>
              <a:rPr lang="en-US" altLang="ja-JP" sz="1000" dirty="0" smtClean="0">
                <a:solidFill>
                  <a:sysClr val="windowText" lastClr="000000"/>
                </a:solidFill>
                <a:latin typeface="メイリオ" panose="020B0604030504040204" pitchFamily="50" charset="-128"/>
                <a:ea typeface="メイリオ" panose="020B0604030504040204" pitchFamily="50" charset="-128"/>
                <a:cs typeface="メイリオ" panose="020B0604030504040204" pitchFamily="50" charset="-128"/>
              </a:rPr>
              <a:t>50</a:t>
            </a:r>
            <a:r>
              <a:rPr lang="ja-JP" altLang="en-US" sz="1000" dirty="0" smtClean="0">
                <a:solidFill>
                  <a:sysClr val="windowText" lastClr="000000"/>
                </a:solidFill>
                <a:latin typeface="メイリオ" panose="020B0604030504040204" pitchFamily="50" charset="-128"/>
                <a:ea typeface="メイリオ" panose="020B0604030504040204" pitchFamily="50" charset="-128"/>
                <a:cs typeface="メイリオ" panose="020B0604030504040204" pitchFamily="50" charset="-128"/>
              </a:rPr>
              <a:t>年で最も人口が多いです。</a:t>
            </a:r>
            <a:endParaRPr kumimoji="1" lang="ja-JP" altLang="en-US" sz="1000" dirty="0">
              <a:solidFill>
                <a:sysClr val="windowText" lastClr="000000"/>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8" name="角丸四角形 7"/>
          <p:cNvSpPr/>
          <p:nvPr/>
        </p:nvSpPr>
        <p:spPr>
          <a:xfrm>
            <a:off x="2307318" y="1630680"/>
            <a:ext cx="397782" cy="236639"/>
          </a:xfrm>
          <a:prstGeom prst="roundRect">
            <a:avLst/>
          </a:prstGeom>
          <a:noFill/>
          <a:ln>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四角形吹き出し 8"/>
          <p:cNvSpPr/>
          <p:nvPr/>
        </p:nvSpPr>
        <p:spPr>
          <a:xfrm>
            <a:off x="6861606" y="3878539"/>
            <a:ext cx="897459" cy="672594"/>
          </a:xfrm>
          <a:prstGeom prst="wedgeRectCallout">
            <a:avLst>
              <a:gd name="adj1" fmla="val 73295"/>
              <a:gd name="adj2" fmla="val -116963"/>
            </a:avLst>
          </a:prstGeom>
          <a:noFill/>
          <a:ln>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1000" dirty="0" smtClean="0">
                <a:solidFill>
                  <a:sysClr val="windowText" lastClr="000000"/>
                </a:solidFill>
                <a:latin typeface="メイリオ" panose="020B0604030504040204" pitchFamily="50" charset="-128"/>
                <a:ea typeface="メイリオ" panose="020B0604030504040204" pitchFamily="50" charset="-128"/>
                <a:cs typeface="メイリオ" panose="020B0604030504040204" pitchFamily="50" charset="-128"/>
              </a:rPr>
              <a:t>現時点の</a:t>
            </a:r>
            <a:endParaRPr kumimoji="1" lang="en-US" altLang="ja-JP" sz="1000" dirty="0" smtClean="0">
              <a:solidFill>
                <a:sysClr val="windowText" lastClr="000000"/>
              </a:solidFill>
              <a:latin typeface="メイリオ" panose="020B0604030504040204" pitchFamily="50" charset="-128"/>
              <a:ea typeface="メイリオ" panose="020B0604030504040204" pitchFamily="50" charset="-128"/>
              <a:cs typeface="メイリオ" panose="020B0604030504040204" pitchFamily="50" charset="-128"/>
            </a:endParaRPr>
          </a:p>
          <a:p>
            <a:r>
              <a:rPr kumimoji="1" lang="ja-JP" altLang="en-US" sz="1000" dirty="0" smtClean="0">
                <a:solidFill>
                  <a:sysClr val="windowText" lastClr="000000"/>
                </a:solidFill>
                <a:latin typeface="メイリオ" panose="020B0604030504040204" pitchFamily="50" charset="-128"/>
                <a:ea typeface="メイリオ" panose="020B0604030504040204" pitchFamily="50" charset="-128"/>
                <a:cs typeface="メイリオ" panose="020B0604030504040204" pitchFamily="50" charset="-128"/>
              </a:rPr>
              <a:t>人口は過去最低です。</a:t>
            </a:r>
            <a:endParaRPr kumimoji="1" lang="ja-JP" altLang="en-US" sz="1000" dirty="0">
              <a:solidFill>
                <a:sysClr val="windowText" lastClr="000000"/>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0" name="角丸四角形 9"/>
          <p:cNvSpPr/>
          <p:nvPr/>
        </p:nvSpPr>
        <p:spPr>
          <a:xfrm>
            <a:off x="8031843" y="3208876"/>
            <a:ext cx="397782" cy="236639"/>
          </a:xfrm>
          <a:prstGeom prst="roundRect">
            <a:avLst/>
          </a:prstGeom>
          <a:noFill/>
          <a:ln>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3740245107"/>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人口増減（社会増減＋自然増減）</a:t>
            </a:r>
            <a:endParaRPr kumimoji="1" lang="ja-JP" altLang="en-US" dirty="0"/>
          </a:p>
        </p:txBody>
      </p:sp>
      <p:sp>
        <p:nvSpPr>
          <p:cNvPr id="3" name="コンテンツ プレースホルダー 2"/>
          <p:cNvSpPr>
            <a:spLocks noGrp="1"/>
          </p:cNvSpPr>
          <p:nvPr>
            <p:ph idx="1"/>
          </p:nvPr>
        </p:nvSpPr>
        <p:spPr>
          <a:xfrm>
            <a:off x="0" y="1105635"/>
            <a:ext cx="9144000" cy="586798"/>
          </a:xfrm>
        </p:spPr>
        <p:txBody>
          <a:bodyPr/>
          <a:lstStyle/>
          <a:p>
            <a:r>
              <a:rPr kumimoji="1" lang="ja-JP" altLang="en-US" dirty="0" smtClean="0"/>
              <a:t>長期的には減少、この１年は減少が少しだけ緩やかになっています。</a:t>
            </a:r>
            <a:endParaRPr kumimoji="1" lang="ja-JP" altLang="en-US" dirty="0"/>
          </a:p>
        </p:txBody>
      </p:sp>
      <p:sp>
        <p:nvSpPr>
          <p:cNvPr id="4" name="スライド番号プレースホルダー 3"/>
          <p:cNvSpPr>
            <a:spLocks noGrp="1"/>
          </p:cNvSpPr>
          <p:nvPr>
            <p:ph type="sldNum" sz="quarter" idx="12"/>
          </p:nvPr>
        </p:nvSpPr>
        <p:spPr/>
        <p:txBody>
          <a:bodyPr/>
          <a:lstStyle/>
          <a:p>
            <a:fld id="{32561E9F-1250-4501-B953-B78836680886}" type="slidenum">
              <a:rPr lang="ja-JP" altLang="en-US" smtClean="0"/>
              <a:pPr/>
              <a:t>47</a:t>
            </a:fld>
            <a:endParaRPr lang="ja-JP" altLang="en-US" dirty="0"/>
          </a:p>
        </p:txBody>
      </p:sp>
      <p:sp>
        <p:nvSpPr>
          <p:cNvPr id="11" name="テキスト ボックス 10"/>
          <p:cNvSpPr txBox="1"/>
          <p:nvPr/>
        </p:nvSpPr>
        <p:spPr>
          <a:xfrm>
            <a:off x="3306268" y="1416080"/>
            <a:ext cx="2531462" cy="276999"/>
          </a:xfrm>
          <a:prstGeom prst="rect">
            <a:avLst/>
          </a:prstGeom>
          <a:noFill/>
        </p:spPr>
        <p:txBody>
          <a:bodyPr wrap="none" rtlCol="0">
            <a:spAutoFit/>
          </a:bodyPr>
          <a:lstStyle/>
          <a:p>
            <a:r>
              <a:rPr lang="ja-JP" altLang="en-US" sz="1200" u="sng" dirty="0" smtClean="0">
                <a:latin typeface="メイリオ" panose="020B0604030504040204" pitchFamily="50" charset="-128"/>
                <a:ea typeface="メイリオ" panose="020B0604030504040204" pitchFamily="50" charset="-128"/>
                <a:cs typeface="メイリオ" panose="020B0604030504040204" pitchFamily="50" charset="-128"/>
              </a:rPr>
              <a:t>約</a:t>
            </a:r>
            <a:r>
              <a:rPr lang="en-US" altLang="ja-JP" sz="1200" u="sng" dirty="0" smtClean="0">
                <a:latin typeface="メイリオ" panose="020B0604030504040204" pitchFamily="50" charset="-128"/>
                <a:ea typeface="メイリオ" panose="020B0604030504040204" pitchFamily="50" charset="-128"/>
                <a:cs typeface="メイリオ" panose="020B0604030504040204" pitchFamily="50" charset="-128"/>
              </a:rPr>
              <a:t>5</a:t>
            </a:r>
            <a:r>
              <a:rPr kumimoji="1" lang="en-US" altLang="ja-JP" sz="1200" u="sng" dirty="0" smtClean="0">
                <a:latin typeface="メイリオ" panose="020B0604030504040204" pitchFamily="50" charset="-128"/>
                <a:ea typeface="メイリオ" panose="020B0604030504040204" pitchFamily="50" charset="-128"/>
                <a:cs typeface="メイリオ" panose="020B0604030504040204" pitchFamily="50" charset="-128"/>
              </a:rPr>
              <a:t>0</a:t>
            </a:r>
            <a:r>
              <a:rPr kumimoji="1" lang="ja-JP" altLang="en-US" sz="1200" u="sng" dirty="0" smtClean="0">
                <a:latin typeface="メイリオ" panose="020B0604030504040204" pitchFamily="50" charset="-128"/>
                <a:ea typeface="メイリオ" panose="020B0604030504040204" pitchFamily="50" charset="-128"/>
                <a:cs typeface="メイリオ" panose="020B0604030504040204" pitchFamily="50" charset="-128"/>
              </a:rPr>
              <a:t>年間の人口増減数　単位：人</a:t>
            </a:r>
            <a:endParaRPr kumimoji="1" lang="ja-JP" altLang="en-US" sz="1200" u="sng" dirty="0">
              <a:latin typeface="メイリオ" panose="020B0604030504040204" pitchFamily="50" charset="-128"/>
              <a:ea typeface="メイリオ" panose="020B0604030504040204" pitchFamily="50" charset="-128"/>
              <a:cs typeface="メイリオ" panose="020B0604030504040204" pitchFamily="50" charset="-128"/>
            </a:endParaRPr>
          </a:p>
        </p:txBody>
      </p:sp>
      <p:pic>
        <p:nvPicPr>
          <p:cNvPr id="14" name="図 13"/>
          <p:cNvPicPr>
            <a:picLocks noChangeAspect="1"/>
          </p:cNvPicPr>
          <p:nvPr/>
        </p:nvPicPr>
        <p:blipFill>
          <a:blip r:embed="rId2"/>
          <a:stretch>
            <a:fillRect/>
          </a:stretch>
        </p:blipFill>
        <p:spPr>
          <a:xfrm>
            <a:off x="662939" y="1692433"/>
            <a:ext cx="7818120" cy="5107865"/>
          </a:xfrm>
          <a:prstGeom prst="rect">
            <a:avLst/>
          </a:prstGeom>
        </p:spPr>
      </p:pic>
    </p:spTree>
    <p:extLst>
      <p:ext uri="{BB962C8B-B14F-4D97-AF65-F5344CB8AC3E}">
        <p14:creationId xmlns:p14="http://schemas.microsoft.com/office/powerpoint/2010/main" val="3246759510"/>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社会純増減（社会増－社会減）</a:t>
            </a:r>
            <a:endParaRPr kumimoji="1" lang="ja-JP" altLang="en-US" dirty="0"/>
          </a:p>
        </p:txBody>
      </p:sp>
      <p:sp>
        <p:nvSpPr>
          <p:cNvPr id="3" name="コンテンツ プレースホルダー 2"/>
          <p:cNvSpPr>
            <a:spLocks noGrp="1"/>
          </p:cNvSpPr>
          <p:nvPr>
            <p:ph idx="1"/>
          </p:nvPr>
        </p:nvSpPr>
        <p:spPr>
          <a:xfrm>
            <a:off x="0" y="1105634"/>
            <a:ext cx="9144000" cy="517267"/>
          </a:xfrm>
        </p:spPr>
        <p:txBody>
          <a:bodyPr>
            <a:normAutofit/>
          </a:bodyPr>
          <a:lstStyle/>
          <a:p>
            <a:r>
              <a:rPr kumimoji="1" lang="ja-JP" altLang="en-US" dirty="0" smtClean="0"/>
              <a:t>年による</a:t>
            </a:r>
            <a:r>
              <a:rPr lang="ja-JP" altLang="en-US" dirty="0" smtClean="0"/>
              <a:t>減少</a:t>
            </a:r>
            <a:r>
              <a:rPr lang="ja-JP" altLang="en-US" dirty="0"/>
              <a:t>幅</a:t>
            </a:r>
            <a:r>
              <a:rPr kumimoji="1" lang="ja-JP" altLang="en-US" dirty="0" smtClean="0"/>
              <a:t>の差が大きいですが、一貫して純減（マイナス）となっています。</a:t>
            </a:r>
            <a:endParaRPr kumimoji="1" lang="ja-JP" altLang="en-US" dirty="0"/>
          </a:p>
        </p:txBody>
      </p:sp>
      <p:sp>
        <p:nvSpPr>
          <p:cNvPr id="4" name="スライド番号プレースホルダー 3"/>
          <p:cNvSpPr>
            <a:spLocks noGrp="1"/>
          </p:cNvSpPr>
          <p:nvPr>
            <p:ph type="sldNum" sz="quarter" idx="12"/>
          </p:nvPr>
        </p:nvSpPr>
        <p:spPr/>
        <p:txBody>
          <a:bodyPr/>
          <a:lstStyle/>
          <a:p>
            <a:fld id="{32561E9F-1250-4501-B953-B78836680886}" type="slidenum">
              <a:rPr lang="ja-JP" altLang="en-US" smtClean="0"/>
              <a:pPr/>
              <a:t>48</a:t>
            </a:fld>
            <a:endParaRPr lang="ja-JP" altLang="en-US" dirty="0"/>
          </a:p>
        </p:txBody>
      </p:sp>
      <p:sp>
        <p:nvSpPr>
          <p:cNvPr id="11" name="テキスト ボックス 10"/>
          <p:cNvSpPr txBox="1"/>
          <p:nvPr/>
        </p:nvSpPr>
        <p:spPr>
          <a:xfrm>
            <a:off x="3229323" y="1443343"/>
            <a:ext cx="2685351" cy="276999"/>
          </a:xfrm>
          <a:prstGeom prst="rect">
            <a:avLst/>
          </a:prstGeom>
          <a:noFill/>
        </p:spPr>
        <p:txBody>
          <a:bodyPr wrap="none" rtlCol="0">
            <a:spAutoFit/>
          </a:bodyPr>
          <a:lstStyle/>
          <a:p>
            <a:r>
              <a:rPr lang="ja-JP" altLang="en-US" sz="1200" u="sng" dirty="0" smtClean="0">
                <a:latin typeface="メイリオ" panose="020B0604030504040204" pitchFamily="50" charset="-128"/>
                <a:ea typeface="メイリオ" panose="020B0604030504040204" pitchFamily="50" charset="-128"/>
                <a:cs typeface="メイリオ" panose="020B0604030504040204" pitchFamily="50" charset="-128"/>
              </a:rPr>
              <a:t>約</a:t>
            </a:r>
            <a:r>
              <a:rPr lang="en-US" altLang="ja-JP" sz="1200" u="sng" dirty="0" smtClean="0">
                <a:latin typeface="メイリオ" panose="020B0604030504040204" pitchFamily="50" charset="-128"/>
                <a:ea typeface="メイリオ" panose="020B0604030504040204" pitchFamily="50" charset="-128"/>
                <a:cs typeface="メイリオ" panose="020B0604030504040204" pitchFamily="50" charset="-128"/>
              </a:rPr>
              <a:t>5</a:t>
            </a:r>
            <a:r>
              <a:rPr kumimoji="1" lang="en-US" altLang="ja-JP" sz="1200" u="sng" dirty="0" smtClean="0">
                <a:latin typeface="メイリオ" panose="020B0604030504040204" pitchFamily="50" charset="-128"/>
                <a:ea typeface="メイリオ" panose="020B0604030504040204" pitchFamily="50" charset="-128"/>
                <a:cs typeface="メイリオ" panose="020B0604030504040204" pitchFamily="50" charset="-128"/>
              </a:rPr>
              <a:t>0</a:t>
            </a:r>
            <a:r>
              <a:rPr kumimoji="1" lang="ja-JP" altLang="en-US" sz="1200" u="sng" dirty="0" smtClean="0">
                <a:latin typeface="メイリオ" panose="020B0604030504040204" pitchFamily="50" charset="-128"/>
                <a:ea typeface="メイリオ" panose="020B0604030504040204" pitchFamily="50" charset="-128"/>
                <a:cs typeface="メイリオ" panose="020B0604030504040204" pitchFamily="50" charset="-128"/>
              </a:rPr>
              <a:t>年間の社会純増減数　単位：人</a:t>
            </a:r>
            <a:endParaRPr kumimoji="1" lang="ja-JP" altLang="en-US" sz="1200" u="sng" dirty="0">
              <a:latin typeface="メイリオ" panose="020B0604030504040204" pitchFamily="50" charset="-128"/>
              <a:ea typeface="メイリオ" panose="020B0604030504040204" pitchFamily="50" charset="-128"/>
              <a:cs typeface="メイリオ" panose="020B0604030504040204" pitchFamily="50" charset="-128"/>
            </a:endParaRPr>
          </a:p>
        </p:txBody>
      </p:sp>
      <p:pic>
        <p:nvPicPr>
          <p:cNvPr id="5" name="図 4"/>
          <p:cNvPicPr>
            <a:picLocks noChangeAspect="1"/>
          </p:cNvPicPr>
          <p:nvPr/>
        </p:nvPicPr>
        <p:blipFill>
          <a:blip r:embed="rId2"/>
          <a:stretch>
            <a:fillRect/>
          </a:stretch>
        </p:blipFill>
        <p:spPr>
          <a:xfrm>
            <a:off x="659789" y="1674622"/>
            <a:ext cx="7824417" cy="5111979"/>
          </a:xfrm>
          <a:prstGeom prst="rect">
            <a:avLst/>
          </a:prstGeom>
        </p:spPr>
      </p:pic>
    </p:spTree>
    <p:extLst>
      <p:ext uri="{BB962C8B-B14F-4D97-AF65-F5344CB8AC3E}">
        <p14:creationId xmlns:p14="http://schemas.microsoft.com/office/powerpoint/2010/main" val="274642338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人口分析の結果（他自治体との比較等）</a:t>
            </a:r>
            <a:endParaRPr kumimoji="1" lang="ja-JP" altLang="en-US" dirty="0"/>
          </a:p>
        </p:txBody>
      </p:sp>
      <p:sp>
        <p:nvSpPr>
          <p:cNvPr id="3" name="コンテンツ プレースホルダー 2"/>
          <p:cNvSpPr>
            <a:spLocks noGrp="1"/>
          </p:cNvSpPr>
          <p:nvPr>
            <p:ph idx="1"/>
          </p:nvPr>
        </p:nvSpPr>
        <p:spPr>
          <a:xfrm>
            <a:off x="0" y="989523"/>
            <a:ext cx="9144000" cy="600712"/>
          </a:xfrm>
        </p:spPr>
        <p:txBody>
          <a:bodyPr>
            <a:normAutofit/>
          </a:bodyPr>
          <a:lstStyle/>
          <a:p>
            <a:r>
              <a:rPr kumimoji="1" lang="ja-JP" altLang="en-US" dirty="0" smtClean="0"/>
              <a:t>氷見市は、社会純流出が起きており、子どもが生まれる割合が低く、産業も</a:t>
            </a:r>
            <a:r>
              <a:rPr lang="ja-JP" altLang="en-US" dirty="0" smtClean="0"/>
              <a:t>無いという状況です。現在の政策だけではマイナスの流れは止まらないと考えられます。</a:t>
            </a:r>
            <a:endParaRPr lang="en-US" altLang="ja-JP" dirty="0" smtClean="0"/>
          </a:p>
        </p:txBody>
      </p:sp>
      <p:sp>
        <p:nvSpPr>
          <p:cNvPr id="4" name="スライド番号プレースホルダー 3"/>
          <p:cNvSpPr>
            <a:spLocks noGrp="1"/>
          </p:cNvSpPr>
          <p:nvPr>
            <p:ph type="sldNum" sz="quarter" idx="12"/>
          </p:nvPr>
        </p:nvSpPr>
        <p:spPr/>
        <p:txBody>
          <a:bodyPr/>
          <a:lstStyle/>
          <a:p>
            <a:fld id="{32561E9F-1250-4501-B953-B78836680886}" type="slidenum">
              <a:rPr lang="ja-JP" altLang="en-US" smtClean="0"/>
              <a:pPr/>
              <a:t>4</a:t>
            </a:fld>
            <a:endParaRPr lang="ja-JP" altLang="en-US" dirty="0"/>
          </a:p>
        </p:txBody>
      </p:sp>
      <p:sp>
        <p:nvSpPr>
          <p:cNvPr id="5" name="正方形/長方形 4"/>
          <p:cNvSpPr/>
          <p:nvPr/>
        </p:nvSpPr>
        <p:spPr>
          <a:xfrm>
            <a:off x="333829" y="1980773"/>
            <a:ext cx="406400" cy="1497545"/>
          </a:xfrm>
          <a:prstGeom prst="rect">
            <a:avLst/>
          </a:prstGeom>
          <a:solidFill>
            <a:schemeClr val="bg1"/>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vert="eaVert" rtlCol="0" anchor="ctr"/>
          <a:lstStyle/>
          <a:p>
            <a:pPr algn="ctr"/>
            <a:r>
              <a:rPr kumimoji="1" lang="ja-JP" altLang="en-US" dirty="0" smtClean="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rPr>
              <a:t>出生</a:t>
            </a:r>
            <a:endParaRPr kumimoji="1" lang="ja-JP" altLang="en-US" dirty="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6" name="正方形/長方形 5"/>
          <p:cNvSpPr/>
          <p:nvPr/>
        </p:nvSpPr>
        <p:spPr>
          <a:xfrm>
            <a:off x="333829" y="3646618"/>
            <a:ext cx="406400" cy="1497545"/>
          </a:xfrm>
          <a:prstGeom prst="rect">
            <a:avLst/>
          </a:prstGeom>
          <a:solidFill>
            <a:schemeClr val="bg1"/>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vert="eaVert" rtlCol="0" anchor="ctr"/>
          <a:lstStyle/>
          <a:p>
            <a:pPr algn="ctr"/>
            <a:r>
              <a:rPr kumimoji="1" lang="ja-JP" altLang="en-US" dirty="0" smtClean="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rPr>
              <a:t>社会移動</a:t>
            </a:r>
            <a:endParaRPr kumimoji="1" lang="ja-JP" altLang="en-US" dirty="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7" name="正方形/長方形 6"/>
          <p:cNvSpPr/>
          <p:nvPr/>
        </p:nvSpPr>
        <p:spPr>
          <a:xfrm>
            <a:off x="856344" y="1562160"/>
            <a:ext cx="2496458" cy="3734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600" u="sng" dirty="0" smtClean="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rPr>
              <a:t>氷見市の時系列等分析</a:t>
            </a:r>
            <a:endParaRPr kumimoji="1" lang="ja-JP" altLang="en-US" sz="1600" u="sng" dirty="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8" name="正方形/長方形 7"/>
          <p:cNvSpPr/>
          <p:nvPr/>
        </p:nvSpPr>
        <p:spPr>
          <a:xfrm>
            <a:off x="3465286" y="1497992"/>
            <a:ext cx="2496458" cy="3734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600" u="sng" dirty="0" smtClean="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rPr>
              <a:t>他都市との比較</a:t>
            </a:r>
            <a:endParaRPr kumimoji="1" lang="en-US" altLang="ja-JP" sz="1600" u="sng" dirty="0" smtClean="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endParaRPr>
          </a:p>
          <a:p>
            <a:pPr algn="ctr"/>
            <a:r>
              <a:rPr kumimoji="1" lang="ja-JP" altLang="en-US" sz="1100" u="sng" dirty="0" smtClean="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rPr>
              <a:t>（</a:t>
            </a:r>
            <a:r>
              <a:rPr kumimoji="1" lang="en-US" altLang="ja-JP" sz="1100" u="sng" dirty="0" smtClean="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rPr>
              <a:t>20-39</a:t>
            </a:r>
            <a:r>
              <a:rPr kumimoji="1" lang="ja-JP" altLang="en-US" sz="1100" u="sng" dirty="0" smtClean="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rPr>
              <a:t>歳の比較）</a:t>
            </a:r>
            <a:endParaRPr kumimoji="1" lang="ja-JP" altLang="en-US" sz="1100" u="sng" dirty="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9" name="正方形/長方形 8"/>
          <p:cNvSpPr/>
          <p:nvPr/>
        </p:nvSpPr>
        <p:spPr>
          <a:xfrm>
            <a:off x="6074229" y="1562160"/>
            <a:ext cx="2496458" cy="3734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600" u="sng" dirty="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rPr>
              <a:t>考察</a:t>
            </a:r>
            <a:endParaRPr kumimoji="1" lang="ja-JP" altLang="en-US" sz="1600" u="sng" dirty="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0" name="正方形/長方形 9"/>
          <p:cNvSpPr/>
          <p:nvPr/>
        </p:nvSpPr>
        <p:spPr>
          <a:xfrm>
            <a:off x="856344" y="1962866"/>
            <a:ext cx="2496458" cy="149754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171450" indent="-171450">
              <a:buFont typeface="Arial" panose="020B0604020202020204" pitchFamily="34" charset="0"/>
              <a:buChar char="•"/>
            </a:pPr>
            <a:r>
              <a:rPr kumimoji="1" lang="ja-JP" altLang="en-US" sz="900" dirty="0" smtClean="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rPr>
              <a:t>平成</a:t>
            </a:r>
            <a:r>
              <a:rPr kumimoji="1" lang="en-US" altLang="ja-JP" sz="900" dirty="0" smtClean="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rPr>
              <a:t>28</a:t>
            </a:r>
            <a:r>
              <a:rPr kumimoji="1" lang="ja-JP" altLang="en-US" sz="900" dirty="0" smtClean="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rPr>
              <a:t>年の出生数は過去最低の</a:t>
            </a:r>
            <a:r>
              <a:rPr kumimoji="1" lang="en-US" altLang="ja-JP" sz="900" dirty="0" smtClean="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rPr>
              <a:t>223</a:t>
            </a:r>
            <a:r>
              <a:rPr kumimoji="1" lang="ja-JP" altLang="en-US" sz="900" dirty="0" smtClean="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rPr>
              <a:t>人（年度では</a:t>
            </a:r>
            <a:r>
              <a:rPr kumimoji="1" lang="en-US" altLang="ja-JP" sz="900" dirty="0" smtClean="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rPr>
              <a:t>239</a:t>
            </a:r>
            <a:r>
              <a:rPr kumimoji="1" lang="ja-JP" altLang="en-US" sz="900" dirty="0" smtClean="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rPr>
              <a:t>人）。出生数の減少傾向に歯止めがかかっていない。</a:t>
            </a:r>
            <a:endParaRPr kumimoji="1" lang="ja-JP" altLang="en-US" sz="900" dirty="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1" name="正方形/長方形 10"/>
          <p:cNvSpPr/>
          <p:nvPr/>
        </p:nvSpPr>
        <p:spPr>
          <a:xfrm>
            <a:off x="3465286" y="1962866"/>
            <a:ext cx="2496458" cy="149754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171450" indent="-171450">
              <a:buFont typeface="Arial" panose="020B0604020202020204" pitchFamily="34" charset="0"/>
              <a:buChar char="•"/>
            </a:pPr>
            <a:r>
              <a:rPr kumimoji="1" lang="ja-JP" altLang="en-US" sz="900" dirty="0" smtClean="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rPr>
              <a:t>氷見市の女性が子どもを産む率は、北陸最低水準。</a:t>
            </a:r>
            <a:endParaRPr kumimoji="1" lang="en-US" altLang="ja-JP" sz="900" dirty="0" smtClean="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endParaRPr>
          </a:p>
          <a:p>
            <a:pPr marL="171450" indent="-171450">
              <a:buFont typeface="Arial" panose="020B0604020202020204" pitchFamily="34" charset="0"/>
              <a:buChar char="•"/>
            </a:pPr>
            <a:r>
              <a:rPr kumimoji="1" lang="ja-JP" altLang="en-US" sz="900" dirty="0" smtClean="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rPr>
              <a:t>氷見市の配偶経験率（有配偶＋離別＋死別）は全国平均よりも高いが、県平均よりも低い。</a:t>
            </a:r>
            <a:endParaRPr kumimoji="1" lang="en-US" altLang="ja-JP" sz="900" dirty="0" smtClean="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endParaRPr>
          </a:p>
          <a:p>
            <a:pPr marL="171450" indent="-171450">
              <a:buFont typeface="Arial" panose="020B0604020202020204" pitchFamily="34" charset="0"/>
              <a:buChar char="•"/>
            </a:pPr>
            <a:r>
              <a:rPr lang="ja-JP" altLang="en-US" sz="900" dirty="0" smtClean="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rPr>
              <a:t>配偶経験率はこの５年間で低下。北陸の各市の中でも特に低下。</a:t>
            </a:r>
            <a:endParaRPr kumimoji="1" lang="en-US" altLang="ja-JP" sz="900" dirty="0" smtClean="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endParaRPr>
          </a:p>
          <a:p>
            <a:pPr marL="171450" indent="-171450">
              <a:buFont typeface="Arial" panose="020B0604020202020204" pitchFamily="34" charset="0"/>
              <a:buChar char="•"/>
            </a:pPr>
            <a:r>
              <a:rPr kumimoji="1" lang="ja-JP" altLang="en-US" sz="900" dirty="0" smtClean="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rPr>
              <a:t>有配偶経験者あたり子ども数は北陸の市で最低水準、かつ、県内の市町村で入善町に次いで２番目に少ない。</a:t>
            </a:r>
            <a:endParaRPr kumimoji="1" lang="ja-JP" altLang="en-US" sz="900" dirty="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2" name="正方形/長方形 11"/>
          <p:cNvSpPr/>
          <p:nvPr/>
        </p:nvSpPr>
        <p:spPr>
          <a:xfrm>
            <a:off x="6074229" y="1962866"/>
            <a:ext cx="2652676" cy="479488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171450" indent="-171450">
              <a:buFont typeface="Arial" panose="020B0604020202020204" pitchFamily="34" charset="0"/>
              <a:buChar char="•"/>
            </a:pPr>
            <a:r>
              <a:rPr kumimoji="1" lang="ja-JP" altLang="en-US" sz="900" u="sng" dirty="0" smtClean="0">
                <a:solidFill>
                  <a:srgbClr val="FF0000"/>
                </a:solidFill>
                <a:latin typeface="メイリオ" panose="020B0604030504040204" pitchFamily="50" charset="-128"/>
                <a:ea typeface="メイリオ" panose="020B0604030504040204" pitchFamily="50" charset="-128"/>
                <a:cs typeface="メイリオ" panose="020B0604030504040204" pitchFamily="50" charset="-128"/>
              </a:rPr>
              <a:t>氷見市は、北陸で最も子どもを産みにくい市である可能性がある</a:t>
            </a:r>
            <a:r>
              <a:rPr kumimoji="1" lang="ja-JP" altLang="en-US" sz="900" dirty="0" smtClean="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rPr>
              <a:t>。現在の子育て政策や子育てをとりまく風土、労働環境（通勤時間や賃金等）では子どもを産もう、多子を産もうという結果にはつながらない。</a:t>
            </a:r>
            <a:endParaRPr kumimoji="1" lang="en-US" altLang="ja-JP" sz="900" dirty="0" smtClean="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endParaRPr>
          </a:p>
          <a:p>
            <a:pPr marL="171450" indent="-171450">
              <a:buFont typeface="Arial" panose="020B0604020202020204" pitchFamily="34" charset="0"/>
              <a:buChar char="•"/>
            </a:pPr>
            <a:r>
              <a:rPr lang="ja-JP" altLang="en-US" sz="900" dirty="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rPr>
              <a:t>ただし、</a:t>
            </a:r>
            <a:r>
              <a:rPr lang="en-US" altLang="ja-JP" sz="900" dirty="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rPr>
              <a:t>5-9</a:t>
            </a:r>
            <a:r>
              <a:rPr lang="ja-JP" altLang="en-US" sz="900" dirty="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rPr>
              <a:t>歳</a:t>
            </a:r>
            <a:r>
              <a:rPr lang="ja-JP" altLang="en-US" sz="900" dirty="0" smtClean="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rPr>
              <a:t>の子ども数</a:t>
            </a:r>
            <a:r>
              <a:rPr lang="ja-JP" altLang="en-US" sz="900" dirty="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rPr>
              <a:t>が増加していることから</a:t>
            </a:r>
            <a:r>
              <a:rPr lang="ja-JP" altLang="en-US" sz="900" dirty="0" smtClean="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en-US" sz="900" u="sng" dirty="0" smtClean="0">
                <a:solidFill>
                  <a:srgbClr val="FF0000"/>
                </a:solidFill>
                <a:latin typeface="メイリオ" panose="020B0604030504040204" pitchFamily="50" charset="-128"/>
                <a:ea typeface="メイリオ" panose="020B0604030504040204" pitchFamily="50" charset="-128"/>
                <a:cs typeface="メイリオ" panose="020B0604030504040204" pitchFamily="50" charset="-128"/>
              </a:rPr>
              <a:t>子どもを</a:t>
            </a:r>
            <a:r>
              <a:rPr lang="ja-JP" altLang="en-US" sz="900" u="sng" dirty="0">
                <a:solidFill>
                  <a:srgbClr val="FF0000"/>
                </a:solidFill>
                <a:latin typeface="メイリオ" panose="020B0604030504040204" pitchFamily="50" charset="-128"/>
                <a:ea typeface="メイリオ" panose="020B0604030504040204" pitchFamily="50" charset="-128"/>
                <a:cs typeface="メイリオ" panose="020B0604030504040204" pitchFamily="50" charset="-128"/>
              </a:rPr>
              <a:t>産んだ後の子育て世帯の支持は低く</a:t>
            </a:r>
            <a:r>
              <a:rPr lang="ja-JP" altLang="en-US" sz="900" u="sng" dirty="0" smtClean="0">
                <a:solidFill>
                  <a:srgbClr val="FF0000"/>
                </a:solidFill>
                <a:latin typeface="メイリオ" panose="020B0604030504040204" pitchFamily="50" charset="-128"/>
                <a:ea typeface="メイリオ" panose="020B0604030504040204" pitchFamily="50" charset="-128"/>
                <a:cs typeface="メイリオ" panose="020B0604030504040204" pitchFamily="50" charset="-128"/>
              </a:rPr>
              <a:t>ない（転出には至っていない）と</a:t>
            </a:r>
            <a:r>
              <a:rPr lang="ja-JP" altLang="en-US" sz="900" u="sng" dirty="0">
                <a:solidFill>
                  <a:srgbClr val="FF0000"/>
                </a:solidFill>
                <a:latin typeface="メイリオ" panose="020B0604030504040204" pitchFamily="50" charset="-128"/>
                <a:ea typeface="メイリオ" panose="020B0604030504040204" pitchFamily="50" charset="-128"/>
                <a:cs typeface="メイリオ" panose="020B0604030504040204" pitchFamily="50" charset="-128"/>
              </a:rPr>
              <a:t>推察される</a:t>
            </a:r>
            <a:r>
              <a:rPr lang="ja-JP" altLang="en-US" sz="900" dirty="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rPr>
              <a:t>。この流れを第１子を産む、多子を産む流れにつなげる必要がある</a:t>
            </a:r>
            <a:r>
              <a:rPr lang="ja-JP" altLang="en-US" sz="900" dirty="0" smtClean="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rPr>
              <a:t>。</a:t>
            </a:r>
            <a:endParaRPr lang="en-US" altLang="ja-JP" sz="900" dirty="0" smtClean="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endParaRPr>
          </a:p>
          <a:p>
            <a:pPr marL="171450" indent="-171450">
              <a:buFont typeface="Arial" panose="020B0604020202020204" pitchFamily="34" charset="0"/>
              <a:buChar char="•"/>
            </a:pPr>
            <a:r>
              <a:rPr lang="ja-JP" altLang="en-US" sz="900" dirty="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rPr>
              <a:t>また</a:t>
            </a:r>
            <a:r>
              <a:rPr lang="ja-JP" altLang="en-US" sz="900" dirty="0" smtClean="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rPr>
              <a:t>、高岡市は</a:t>
            </a:r>
            <a:r>
              <a:rPr lang="en-US" altLang="ja-JP" sz="900" dirty="0" smtClean="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rPr>
              <a:t>5-9</a:t>
            </a:r>
            <a:r>
              <a:rPr lang="ja-JP" altLang="en-US" sz="900" dirty="0" smtClean="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rPr>
              <a:t>歳の子どもが流出傾向にある。実際に子どもを産んだ世帯は高岡市を支持していない可能性がある。</a:t>
            </a:r>
            <a:endParaRPr lang="en-US" altLang="ja-JP" sz="900" dirty="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endParaRPr>
          </a:p>
          <a:p>
            <a:pPr marL="171450" indent="-171450">
              <a:buFont typeface="Arial" panose="020B0604020202020204" pitchFamily="34" charset="0"/>
              <a:buChar char="•"/>
            </a:pPr>
            <a:r>
              <a:rPr lang="ja-JP" altLang="en-US" sz="900" dirty="0" smtClean="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rPr>
              <a:t>一方で、婚姻</a:t>
            </a:r>
            <a:r>
              <a:rPr lang="ja-JP" altLang="en-US" sz="900" dirty="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rPr>
              <a:t>が理由で</a:t>
            </a:r>
            <a:r>
              <a:rPr lang="ja-JP" altLang="en-US" sz="900" dirty="0" smtClean="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rPr>
              <a:t>近隣市（特に高岡市）へ出ている。流出数は、</a:t>
            </a:r>
            <a:r>
              <a:rPr lang="en-US" altLang="ja-JP" sz="900" dirty="0" smtClean="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rPr>
              <a:t>5-9</a:t>
            </a:r>
            <a:r>
              <a:rPr lang="ja-JP" altLang="en-US" sz="900" dirty="0" smtClean="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rPr>
              <a:t>歳の子どもの流入よりもかなり多く、人口流出の大きな要因である。結婚したての夫婦が氷見に居続けたいと思うような雇用やまちづくりが必要。</a:t>
            </a:r>
            <a:endParaRPr lang="en-US" altLang="ja-JP" sz="900" dirty="0" smtClean="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endParaRPr>
          </a:p>
          <a:p>
            <a:pPr marL="171450" indent="-171450">
              <a:buFont typeface="Arial" panose="020B0604020202020204" pitchFamily="34" charset="0"/>
              <a:buChar char="•"/>
            </a:pPr>
            <a:r>
              <a:rPr lang="ja-JP" altLang="en-US" sz="900" dirty="0" smtClean="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rPr>
              <a:t>氷見市に求人</a:t>
            </a:r>
            <a:r>
              <a:rPr lang="ja-JP" altLang="en-US" sz="900" dirty="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rPr>
              <a:t>が無いわけでは</a:t>
            </a:r>
            <a:r>
              <a:rPr lang="ja-JP" altLang="en-US" sz="900" dirty="0" smtClean="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rPr>
              <a:t>ない。ただし、</a:t>
            </a:r>
            <a:r>
              <a:rPr lang="ja-JP" altLang="en-US" sz="900" u="sng" dirty="0" smtClean="0">
                <a:solidFill>
                  <a:srgbClr val="FF0000"/>
                </a:solidFill>
                <a:latin typeface="メイリオ" panose="020B0604030504040204" pitchFamily="50" charset="-128"/>
                <a:ea typeface="メイリオ" panose="020B0604030504040204" pitchFamily="50" charset="-128"/>
                <a:cs typeface="メイリオ" panose="020B0604030504040204" pitchFamily="50" charset="-128"/>
              </a:rPr>
              <a:t>魅力的</a:t>
            </a:r>
            <a:r>
              <a:rPr lang="ja-JP" altLang="en-US" sz="900" u="sng" dirty="0">
                <a:solidFill>
                  <a:srgbClr val="FF0000"/>
                </a:solidFill>
                <a:latin typeface="メイリオ" panose="020B0604030504040204" pitchFamily="50" charset="-128"/>
                <a:ea typeface="メイリオ" panose="020B0604030504040204" pitchFamily="50" charset="-128"/>
                <a:cs typeface="メイリオ" panose="020B0604030504040204" pitchFamily="50" charset="-128"/>
              </a:rPr>
              <a:t>な</a:t>
            </a:r>
            <a:r>
              <a:rPr lang="ja-JP" altLang="en-US" sz="900" u="sng" dirty="0" smtClean="0">
                <a:solidFill>
                  <a:srgbClr val="FF0000"/>
                </a:solidFill>
                <a:latin typeface="メイリオ" panose="020B0604030504040204" pitchFamily="50" charset="-128"/>
                <a:ea typeface="メイリオ" panose="020B0604030504040204" pitchFamily="50" charset="-128"/>
                <a:cs typeface="メイリオ" panose="020B0604030504040204" pitchFamily="50" charset="-128"/>
              </a:rPr>
              <a:t>仕事は少ない</a:t>
            </a:r>
            <a:r>
              <a:rPr lang="ja-JP" altLang="en-US" sz="900" dirty="0" smtClean="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rPr>
              <a:t>と考えられる</a:t>
            </a:r>
            <a:r>
              <a:rPr lang="ja-JP" altLang="en-US" sz="900" dirty="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rPr>
              <a:t>ため、</a:t>
            </a:r>
            <a:r>
              <a:rPr lang="ja-JP" altLang="en-US" sz="900" dirty="0" smtClean="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rPr>
              <a:t>魅力的な仕事をつくる必要がある。ただし</a:t>
            </a:r>
            <a:r>
              <a:rPr lang="ja-JP" altLang="en-US" sz="900" dirty="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rPr>
              <a:t>、仕事だけではなく</a:t>
            </a:r>
            <a:r>
              <a:rPr lang="ja-JP" altLang="en-US" sz="900" dirty="0" smtClean="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rPr>
              <a:t>、まちの楽しさも考えるべき。まちの魅力の維持や雇用の維持という観点から、既存企業の維持は重要。</a:t>
            </a:r>
            <a:endParaRPr lang="en-US" altLang="ja-JP" sz="900" dirty="0" smtClean="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endParaRPr>
          </a:p>
          <a:p>
            <a:pPr marL="171450" indent="-171450">
              <a:buFont typeface="Arial" panose="020B0604020202020204" pitchFamily="34" charset="0"/>
              <a:buChar char="•"/>
            </a:pPr>
            <a:r>
              <a:rPr lang="ja-JP" altLang="en-US" sz="900" dirty="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rPr>
              <a:t>氷見市</a:t>
            </a:r>
            <a:r>
              <a:rPr lang="ja-JP" altLang="en-US" sz="900" dirty="0" smtClean="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rPr>
              <a:t>は持ち家率が高い反面、住宅に流動性が無いと考えられる。</a:t>
            </a:r>
            <a:r>
              <a:rPr lang="en-US" altLang="ja-JP" sz="900" dirty="0" smtClean="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rPr>
              <a:t>IJ</a:t>
            </a:r>
            <a:r>
              <a:rPr lang="ja-JP" altLang="en-US" sz="900" dirty="0" smtClean="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rPr>
              <a:t>ターン者が気軽に住めるような賃貸住居について考える必要がある。ただし、住宅サイト等を見ると、貸し物件が数十件存在している（未入居である）ため、単なる貸し物件ではなく、氷見市らしい一軒家のような家が必要になると考えられる。</a:t>
            </a:r>
            <a:endParaRPr lang="en-US" altLang="ja-JP" sz="900" dirty="0" smtClean="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endParaRPr>
          </a:p>
          <a:p>
            <a:pPr marL="171450" indent="-171450">
              <a:buFont typeface="Arial" panose="020B0604020202020204" pitchFamily="34" charset="0"/>
              <a:buChar char="•"/>
            </a:pPr>
            <a:r>
              <a:rPr lang="ja-JP" altLang="en-US" sz="900" dirty="0" smtClean="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rPr>
              <a:t>高齢化の進展によって、各種サービスの維持が難しくなる可能性</a:t>
            </a:r>
            <a:r>
              <a:rPr lang="ja-JP" altLang="en-US" sz="900" dirty="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rPr>
              <a:t>が高い</a:t>
            </a:r>
            <a:r>
              <a:rPr lang="ja-JP" altLang="en-US" sz="900" dirty="0" smtClean="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rPr>
              <a:t>。行政だけではなく、民間（コミュニティビジネス）を活用するような働きかけが必要。</a:t>
            </a:r>
            <a:endParaRPr lang="en-US" altLang="ja-JP" sz="900" dirty="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endParaRPr>
          </a:p>
          <a:p>
            <a:pPr marL="171450" indent="-171450">
              <a:buFont typeface="Arial" panose="020B0604020202020204" pitchFamily="34" charset="0"/>
              <a:buChar char="•"/>
            </a:pPr>
            <a:endParaRPr kumimoji="1" lang="ja-JP" altLang="en-US" sz="900" dirty="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3" name="正方形/長方形 12"/>
          <p:cNvSpPr/>
          <p:nvPr/>
        </p:nvSpPr>
        <p:spPr>
          <a:xfrm>
            <a:off x="856344" y="3677793"/>
            <a:ext cx="2496458" cy="149754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171450" indent="-171450">
              <a:buFont typeface="Arial" panose="020B0604020202020204" pitchFamily="34" charset="0"/>
              <a:buChar char="•"/>
            </a:pPr>
            <a:r>
              <a:rPr kumimoji="1" lang="ja-JP" altLang="en-US" sz="900" dirty="0" smtClean="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rPr>
              <a:t>平成</a:t>
            </a:r>
            <a:r>
              <a:rPr kumimoji="1" lang="en-US" altLang="ja-JP" sz="900" dirty="0" smtClean="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rPr>
              <a:t>28</a:t>
            </a:r>
            <a:r>
              <a:rPr kumimoji="1" lang="ja-JP" altLang="en-US" sz="900" dirty="0" smtClean="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rPr>
              <a:t>年の社会純減数はマイナス</a:t>
            </a:r>
            <a:r>
              <a:rPr kumimoji="1" lang="en-US" altLang="ja-JP" sz="900" dirty="0" smtClean="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rPr>
              <a:t>189</a:t>
            </a:r>
            <a:r>
              <a:rPr kumimoji="1" lang="ja-JP" altLang="en-US" sz="900" dirty="0" smtClean="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rPr>
              <a:t>人。近年の中では良い傾向（外国人の寄与が大きい）。</a:t>
            </a:r>
            <a:endParaRPr kumimoji="1" lang="en-US" altLang="ja-JP" sz="900" dirty="0" smtClean="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endParaRPr>
          </a:p>
          <a:p>
            <a:pPr marL="171450" indent="-171450">
              <a:buFont typeface="Arial" panose="020B0604020202020204" pitchFamily="34" charset="0"/>
              <a:buChar char="•"/>
            </a:pPr>
            <a:r>
              <a:rPr lang="ja-JP" altLang="en-US" sz="900" dirty="0" smtClean="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rPr>
              <a:t>純減理由は男女共に「婚姻」が最も多く、純減の過半数が婚姻要因。</a:t>
            </a:r>
            <a:endParaRPr lang="en-US" altLang="ja-JP" sz="900" dirty="0" smtClean="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endParaRPr>
          </a:p>
          <a:p>
            <a:pPr marL="171450" indent="-171450">
              <a:buFont typeface="Arial" panose="020B0604020202020204" pitchFamily="34" charset="0"/>
              <a:buChar char="•"/>
            </a:pPr>
            <a:r>
              <a:rPr kumimoji="1" lang="ja-JP" altLang="en-US" sz="900" dirty="0" smtClean="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rPr>
              <a:t>流出先は高岡市、富山市、射水市等の近隣の都市。</a:t>
            </a:r>
            <a:endParaRPr kumimoji="1" lang="en-US" altLang="ja-JP" sz="900" dirty="0" smtClean="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endParaRPr>
          </a:p>
          <a:p>
            <a:pPr marL="171450" indent="-171450">
              <a:buFont typeface="Arial" panose="020B0604020202020204" pitchFamily="34" charset="0"/>
              <a:buChar char="•"/>
            </a:pPr>
            <a:r>
              <a:rPr lang="ja-JP" altLang="en-US" sz="900" dirty="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rPr>
              <a:t>平成</a:t>
            </a:r>
            <a:r>
              <a:rPr lang="en-US" altLang="ja-JP" sz="900" dirty="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rPr>
              <a:t>28</a:t>
            </a:r>
            <a:r>
              <a:rPr lang="ja-JP" altLang="en-US" sz="900" dirty="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rPr>
              <a:t>年に「教育が理由で転入」した人は</a:t>
            </a:r>
            <a:r>
              <a:rPr lang="ja-JP" altLang="en-US" sz="900" dirty="0" smtClean="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rPr>
              <a:t>ゼロ。</a:t>
            </a:r>
            <a:endParaRPr lang="ja-JP" altLang="en-US" sz="900" dirty="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endParaRPr>
          </a:p>
          <a:p>
            <a:pPr marL="171450" indent="-171450">
              <a:buFont typeface="Arial" panose="020B0604020202020204" pitchFamily="34" charset="0"/>
              <a:buChar char="•"/>
            </a:pPr>
            <a:endParaRPr kumimoji="1" lang="ja-JP" altLang="en-US" sz="900" dirty="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4" name="正方形/長方形 13"/>
          <p:cNvSpPr/>
          <p:nvPr/>
        </p:nvSpPr>
        <p:spPr>
          <a:xfrm>
            <a:off x="3465286" y="3677793"/>
            <a:ext cx="2496458" cy="149754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171450" indent="-171450">
              <a:buFont typeface="Arial" panose="020B0604020202020204" pitchFamily="34" charset="0"/>
              <a:buChar char="•"/>
            </a:pPr>
            <a:r>
              <a:rPr kumimoji="1" lang="ja-JP" altLang="en-US" sz="900" dirty="0" smtClean="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rPr>
              <a:t>北陸の市の中で、氷見市は輪島市、珠洲市、加賀市に次いで人口減少率が高い。県内市町村比較では</a:t>
            </a:r>
            <a:r>
              <a:rPr lang="ja-JP" altLang="en-US" sz="900" dirty="0" smtClean="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rPr>
              <a:t>、朝日町、入善町に次ぐ。</a:t>
            </a:r>
            <a:endParaRPr kumimoji="1" lang="en-US" altLang="ja-JP" sz="900" dirty="0" smtClean="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endParaRPr>
          </a:p>
          <a:p>
            <a:pPr marL="171450" indent="-171450">
              <a:buFont typeface="Arial" panose="020B0604020202020204" pitchFamily="34" charset="0"/>
              <a:buChar char="•"/>
            </a:pPr>
            <a:r>
              <a:rPr lang="ja-JP" altLang="en-US" sz="900" dirty="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rPr>
              <a:t>氷見市</a:t>
            </a:r>
            <a:r>
              <a:rPr lang="ja-JP" altLang="en-US" sz="900" dirty="0" smtClean="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rPr>
              <a:t>は、男性よりも女性の人口流出が多い。舟橋村は</a:t>
            </a:r>
            <a:r>
              <a:rPr lang="en-US" altLang="ja-JP" sz="900" dirty="0" smtClean="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rPr>
              <a:t>20-39</a:t>
            </a:r>
            <a:r>
              <a:rPr lang="ja-JP" altLang="en-US" sz="900" dirty="0" smtClean="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rPr>
              <a:t>歳の女性人口が増加。</a:t>
            </a:r>
            <a:endParaRPr lang="en-US" altLang="ja-JP" sz="900" dirty="0" smtClean="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endParaRPr>
          </a:p>
          <a:p>
            <a:pPr marL="171450" indent="-171450">
              <a:buFont typeface="Arial" panose="020B0604020202020204" pitchFamily="34" charset="0"/>
              <a:buChar char="•"/>
            </a:pPr>
            <a:r>
              <a:rPr kumimoji="1" lang="ja-JP" altLang="en-US" sz="900" dirty="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rPr>
              <a:t>氷見市</a:t>
            </a:r>
            <a:r>
              <a:rPr kumimoji="1" lang="ja-JP" altLang="en-US" sz="900" dirty="0" smtClean="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rPr>
              <a:t>の</a:t>
            </a:r>
            <a:r>
              <a:rPr kumimoji="1" lang="en-US" altLang="ja-JP" sz="900" dirty="0" smtClean="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rPr>
              <a:t>5-9</a:t>
            </a:r>
            <a:r>
              <a:rPr kumimoji="1" lang="ja-JP" altLang="en-US" sz="900" dirty="0" smtClean="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rPr>
              <a:t>歳人口は増加。</a:t>
            </a:r>
            <a:endParaRPr kumimoji="1" lang="ja-JP" altLang="en-US" sz="900" dirty="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6" name="正方形/長方形 15"/>
          <p:cNvSpPr/>
          <p:nvPr/>
        </p:nvSpPr>
        <p:spPr>
          <a:xfrm>
            <a:off x="333829" y="5267438"/>
            <a:ext cx="406400" cy="1497545"/>
          </a:xfrm>
          <a:prstGeom prst="rect">
            <a:avLst/>
          </a:prstGeom>
          <a:solidFill>
            <a:schemeClr val="bg1"/>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vert="eaVert" rtlCol="0" anchor="ctr"/>
          <a:lstStyle/>
          <a:p>
            <a:pPr algn="ctr"/>
            <a:r>
              <a:rPr kumimoji="1" lang="ja-JP" altLang="en-US" dirty="0" smtClean="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rPr>
              <a:t>その他</a:t>
            </a:r>
            <a:endParaRPr kumimoji="1" lang="ja-JP" altLang="en-US" dirty="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8" name="正方形/長方形 17"/>
          <p:cNvSpPr/>
          <p:nvPr/>
        </p:nvSpPr>
        <p:spPr>
          <a:xfrm>
            <a:off x="3465286" y="5235113"/>
            <a:ext cx="2496458" cy="149754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171450" indent="-171450">
              <a:buFont typeface="Arial" panose="020B0604020202020204" pitchFamily="34" charset="0"/>
              <a:buChar char="•"/>
            </a:pPr>
            <a:r>
              <a:rPr kumimoji="1" lang="ja-JP" altLang="en-US" sz="900" dirty="0" smtClean="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rPr>
              <a:t>氷見市の昼夜間人口比率は立山町に次いで２番目に低い。富山市のベッドタウンである舟橋村以下。</a:t>
            </a:r>
            <a:endParaRPr kumimoji="1" lang="en-US" altLang="ja-JP" sz="900" dirty="0" smtClean="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endParaRPr>
          </a:p>
          <a:p>
            <a:pPr marL="171450" indent="-171450">
              <a:buFont typeface="Arial" panose="020B0604020202020204" pitchFamily="34" charset="0"/>
              <a:buChar char="•"/>
            </a:pPr>
            <a:r>
              <a:rPr lang="ja-JP" altLang="en-US" sz="900" dirty="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rPr>
              <a:t>氷見市</a:t>
            </a:r>
            <a:r>
              <a:rPr lang="ja-JP" altLang="en-US" sz="900" dirty="0" smtClean="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rPr>
              <a:t>は持ち家率が高い</a:t>
            </a:r>
            <a:r>
              <a:rPr lang="ja-JP" altLang="en-US" sz="900" dirty="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rPr>
              <a:t>。</a:t>
            </a:r>
            <a:endParaRPr kumimoji="1" lang="en-US" altLang="ja-JP" sz="900" dirty="0" smtClean="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endParaRPr>
          </a:p>
          <a:p>
            <a:pPr marL="171450" indent="-171450">
              <a:buFont typeface="Arial" panose="020B0604020202020204" pitchFamily="34" charset="0"/>
              <a:buChar char="•"/>
            </a:pPr>
            <a:r>
              <a:rPr lang="ja-JP" altLang="en-US" sz="900" dirty="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rPr>
              <a:t>氷見市</a:t>
            </a:r>
            <a:r>
              <a:rPr lang="ja-JP" altLang="en-US" sz="900" dirty="0" smtClean="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rPr>
              <a:t>の</a:t>
            </a:r>
            <a:r>
              <a:rPr lang="ja-JP" altLang="en-US" sz="900" dirty="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rPr>
              <a:t>三</a:t>
            </a:r>
            <a:r>
              <a:rPr lang="ja-JP" altLang="en-US" sz="900" dirty="0" smtClean="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rPr>
              <a:t>世代</a:t>
            </a:r>
            <a:r>
              <a:rPr lang="ja-JP" altLang="en-US" sz="900" dirty="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rPr>
              <a:t>同居</a:t>
            </a:r>
            <a:r>
              <a:rPr lang="ja-JP" altLang="en-US" sz="900" dirty="0" smtClean="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rPr>
              <a:t>率は県内市町村でもトップクラスであり、小矢部と南砺に次ぐ。</a:t>
            </a:r>
            <a:endParaRPr lang="en-US" altLang="ja-JP" sz="900" dirty="0" smtClean="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endParaRPr>
          </a:p>
          <a:p>
            <a:pPr marL="171450" indent="-171450">
              <a:buFont typeface="Arial" panose="020B0604020202020204" pitchFamily="34" charset="0"/>
              <a:buChar char="•"/>
            </a:pPr>
            <a:r>
              <a:rPr lang="ja-JP" altLang="en-US" sz="900" dirty="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rPr>
              <a:t>氷見市</a:t>
            </a:r>
            <a:r>
              <a:rPr lang="ja-JP" altLang="en-US" sz="900" dirty="0" smtClean="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rPr>
              <a:t>は県内の市では最も高齢化が進展。</a:t>
            </a:r>
            <a:endParaRPr kumimoji="1" lang="ja-JP" altLang="en-US" sz="900" dirty="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endParaRPr>
          </a:p>
        </p:txBody>
      </p:sp>
      <p:cxnSp>
        <p:nvCxnSpPr>
          <p:cNvPr id="21" name="直線コネクタ 20"/>
          <p:cNvCxnSpPr/>
          <p:nvPr/>
        </p:nvCxnSpPr>
        <p:spPr>
          <a:xfrm>
            <a:off x="740229" y="3582209"/>
            <a:ext cx="5221515" cy="0"/>
          </a:xfrm>
          <a:prstGeom prst="line">
            <a:avLst/>
          </a:prstGeom>
          <a:ln>
            <a:solidFill>
              <a:schemeClr val="tx1">
                <a:lumMod val="75000"/>
                <a:lumOff val="2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22" name="直線コネクタ 21"/>
          <p:cNvCxnSpPr/>
          <p:nvPr/>
        </p:nvCxnSpPr>
        <p:spPr>
          <a:xfrm>
            <a:off x="740229" y="5223463"/>
            <a:ext cx="5221515" cy="0"/>
          </a:xfrm>
          <a:prstGeom prst="line">
            <a:avLst/>
          </a:prstGeom>
          <a:ln>
            <a:solidFill>
              <a:schemeClr val="tx1">
                <a:lumMod val="75000"/>
                <a:lumOff val="2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23" name="直線コネクタ 22"/>
          <p:cNvCxnSpPr/>
          <p:nvPr/>
        </p:nvCxnSpPr>
        <p:spPr>
          <a:xfrm>
            <a:off x="740229" y="1898698"/>
            <a:ext cx="7986676" cy="0"/>
          </a:xfrm>
          <a:prstGeom prst="line">
            <a:avLst/>
          </a:prstGeom>
          <a:ln>
            <a:solidFill>
              <a:schemeClr val="tx1">
                <a:lumMod val="75000"/>
                <a:lumOff val="2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24" name="直線コネクタ 23"/>
          <p:cNvCxnSpPr/>
          <p:nvPr/>
        </p:nvCxnSpPr>
        <p:spPr>
          <a:xfrm>
            <a:off x="740229" y="6822467"/>
            <a:ext cx="7986676" cy="0"/>
          </a:xfrm>
          <a:prstGeom prst="line">
            <a:avLst/>
          </a:prstGeom>
          <a:ln>
            <a:solidFill>
              <a:schemeClr val="tx1">
                <a:lumMod val="75000"/>
                <a:lumOff val="25000"/>
              </a:schemeClr>
            </a:solidFill>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79187850"/>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社会増（転入）</a:t>
            </a:r>
            <a:endParaRPr lang="ja-JP" altLang="en-US" dirty="0"/>
          </a:p>
        </p:txBody>
      </p:sp>
      <p:sp>
        <p:nvSpPr>
          <p:cNvPr id="3" name="コンテンツ プレースホルダー 2"/>
          <p:cNvSpPr>
            <a:spLocks noGrp="1"/>
          </p:cNvSpPr>
          <p:nvPr>
            <p:ph idx="1"/>
          </p:nvPr>
        </p:nvSpPr>
        <p:spPr/>
        <p:txBody>
          <a:bodyPr/>
          <a:lstStyle/>
          <a:p>
            <a:r>
              <a:rPr lang="en-US" altLang="ja-JP" dirty="0" smtClean="0"/>
              <a:t>50</a:t>
            </a:r>
            <a:r>
              <a:rPr lang="ja-JP" altLang="en-US" dirty="0" smtClean="0"/>
              <a:t>年の長期でみた場合は減少傾向が続いています。直近１年では社会減が下げ止まっています。</a:t>
            </a:r>
            <a:endParaRPr lang="ja-JP" altLang="en-US" dirty="0"/>
          </a:p>
        </p:txBody>
      </p:sp>
      <p:sp>
        <p:nvSpPr>
          <p:cNvPr id="4" name="スライド番号プレースホルダー 3"/>
          <p:cNvSpPr>
            <a:spLocks noGrp="1"/>
          </p:cNvSpPr>
          <p:nvPr>
            <p:ph type="sldNum" sz="quarter" idx="12"/>
          </p:nvPr>
        </p:nvSpPr>
        <p:spPr/>
        <p:txBody>
          <a:bodyPr/>
          <a:lstStyle/>
          <a:p>
            <a:fld id="{32561E9F-1250-4501-B953-B78836680886}" type="slidenum">
              <a:rPr lang="ja-JP" altLang="en-US" smtClean="0"/>
              <a:pPr/>
              <a:t>49</a:t>
            </a:fld>
            <a:endParaRPr lang="ja-JP" altLang="en-US" dirty="0"/>
          </a:p>
        </p:txBody>
      </p:sp>
      <p:sp>
        <p:nvSpPr>
          <p:cNvPr id="13" name="テキスト ボックス 12"/>
          <p:cNvSpPr txBox="1"/>
          <p:nvPr/>
        </p:nvSpPr>
        <p:spPr>
          <a:xfrm>
            <a:off x="3444666" y="1539312"/>
            <a:ext cx="2223686" cy="276999"/>
          </a:xfrm>
          <a:prstGeom prst="rect">
            <a:avLst/>
          </a:prstGeom>
          <a:noFill/>
        </p:spPr>
        <p:txBody>
          <a:bodyPr wrap="none" rtlCol="0">
            <a:spAutoFit/>
          </a:bodyPr>
          <a:lstStyle/>
          <a:p>
            <a:r>
              <a:rPr kumimoji="1" lang="ja-JP" altLang="en-US" sz="1200" u="sng" dirty="0" smtClean="0">
                <a:latin typeface="メイリオ" panose="020B0604030504040204" pitchFamily="50" charset="-128"/>
                <a:ea typeface="メイリオ" panose="020B0604030504040204" pitchFamily="50" charset="-128"/>
                <a:cs typeface="メイリオ" panose="020B0604030504040204" pitchFamily="50" charset="-128"/>
              </a:rPr>
              <a:t>約</a:t>
            </a:r>
            <a:r>
              <a:rPr kumimoji="1" lang="en-US" altLang="ja-JP" sz="1200" u="sng" dirty="0" smtClean="0">
                <a:latin typeface="メイリオ" panose="020B0604030504040204" pitchFamily="50" charset="-128"/>
                <a:ea typeface="メイリオ" panose="020B0604030504040204" pitchFamily="50" charset="-128"/>
                <a:cs typeface="メイリオ" panose="020B0604030504040204" pitchFamily="50" charset="-128"/>
              </a:rPr>
              <a:t>50</a:t>
            </a:r>
            <a:r>
              <a:rPr kumimoji="1" lang="ja-JP" altLang="en-US" sz="1200" u="sng" dirty="0" smtClean="0">
                <a:latin typeface="メイリオ" panose="020B0604030504040204" pitchFamily="50" charset="-128"/>
                <a:ea typeface="メイリオ" panose="020B0604030504040204" pitchFamily="50" charset="-128"/>
                <a:cs typeface="メイリオ" panose="020B0604030504040204" pitchFamily="50" charset="-128"/>
              </a:rPr>
              <a:t>年間の転入数　単位：人</a:t>
            </a:r>
            <a:endParaRPr kumimoji="1" lang="ja-JP" altLang="en-US" sz="1200" u="sng" dirty="0">
              <a:latin typeface="メイリオ" panose="020B0604030504040204" pitchFamily="50" charset="-128"/>
              <a:ea typeface="メイリオ" panose="020B0604030504040204" pitchFamily="50" charset="-128"/>
              <a:cs typeface="メイリオ" panose="020B0604030504040204" pitchFamily="50" charset="-128"/>
            </a:endParaRPr>
          </a:p>
        </p:txBody>
      </p:sp>
      <p:pic>
        <p:nvPicPr>
          <p:cNvPr id="18" name="図 17"/>
          <p:cNvPicPr>
            <a:picLocks noChangeAspect="1"/>
          </p:cNvPicPr>
          <p:nvPr/>
        </p:nvPicPr>
        <p:blipFill>
          <a:blip r:embed="rId2"/>
          <a:stretch>
            <a:fillRect/>
          </a:stretch>
        </p:blipFill>
        <p:spPr>
          <a:xfrm>
            <a:off x="746509" y="1816311"/>
            <a:ext cx="7620000" cy="4978427"/>
          </a:xfrm>
          <a:prstGeom prst="rect">
            <a:avLst/>
          </a:prstGeom>
        </p:spPr>
      </p:pic>
    </p:spTree>
    <p:extLst>
      <p:ext uri="{BB962C8B-B14F-4D97-AF65-F5344CB8AC3E}">
        <p14:creationId xmlns:p14="http://schemas.microsoft.com/office/powerpoint/2010/main" val="4074914933"/>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社会減（転出）</a:t>
            </a:r>
            <a:endParaRPr kumimoji="1" lang="ja-JP" altLang="en-US" dirty="0"/>
          </a:p>
        </p:txBody>
      </p:sp>
      <p:sp>
        <p:nvSpPr>
          <p:cNvPr id="3" name="コンテンツ プレースホルダー 2"/>
          <p:cNvSpPr>
            <a:spLocks noGrp="1"/>
          </p:cNvSpPr>
          <p:nvPr>
            <p:ph idx="1"/>
          </p:nvPr>
        </p:nvSpPr>
        <p:spPr>
          <a:xfrm>
            <a:off x="0" y="1105634"/>
            <a:ext cx="9144000" cy="644260"/>
          </a:xfrm>
        </p:spPr>
        <p:txBody>
          <a:bodyPr>
            <a:normAutofit/>
          </a:bodyPr>
          <a:lstStyle/>
          <a:p>
            <a:r>
              <a:rPr kumimoji="1" lang="ja-JP" altLang="en-US" dirty="0" smtClean="0"/>
              <a:t>転出数は減少傾向にありますが、人口自体も減っていますので、人口減少率が改善しているわけではありません。</a:t>
            </a:r>
            <a:endParaRPr kumimoji="1" lang="ja-JP" altLang="en-US" dirty="0"/>
          </a:p>
        </p:txBody>
      </p:sp>
      <p:sp>
        <p:nvSpPr>
          <p:cNvPr id="4" name="スライド番号プレースホルダー 3"/>
          <p:cNvSpPr>
            <a:spLocks noGrp="1"/>
          </p:cNvSpPr>
          <p:nvPr>
            <p:ph type="sldNum" sz="quarter" idx="12"/>
          </p:nvPr>
        </p:nvSpPr>
        <p:spPr/>
        <p:txBody>
          <a:bodyPr/>
          <a:lstStyle/>
          <a:p>
            <a:fld id="{32561E9F-1250-4501-B953-B78836680886}" type="slidenum">
              <a:rPr lang="ja-JP" altLang="en-US" smtClean="0"/>
              <a:pPr/>
              <a:t>50</a:t>
            </a:fld>
            <a:endParaRPr lang="ja-JP" altLang="en-US" dirty="0"/>
          </a:p>
        </p:txBody>
      </p:sp>
      <p:sp>
        <p:nvSpPr>
          <p:cNvPr id="11" name="テキスト ボックス 10"/>
          <p:cNvSpPr txBox="1"/>
          <p:nvPr/>
        </p:nvSpPr>
        <p:spPr>
          <a:xfrm>
            <a:off x="3460156" y="1611394"/>
            <a:ext cx="2223686" cy="276999"/>
          </a:xfrm>
          <a:prstGeom prst="rect">
            <a:avLst/>
          </a:prstGeom>
          <a:noFill/>
        </p:spPr>
        <p:txBody>
          <a:bodyPr wrap="none" rtlCol="0">
            <a:spAutoFit/>
          </a:bodyPr>
          <a:lstStyle/>
          <a:p>
            <a:r>
              <a:rPr lang="ja-JP" altLang="en-US" sz="1200" u="sng" dirty="0" smtClean="0">
                <a:latin typeface="メイリオ" panose="020B0604030504040204" pitchFamily="50" charset="-128"/>
                <a:ea typeface="メイリオ" panose="020B0604030504040204" pitchFamily="50" charset="-128"/>
                <a:cs typeface="メイリオ" panose="020B0604030504040204" pitchFamily="50" charset="-128"/>
              </a:rPr>
              <a:t>約</a:t>
            </a:r>
            <a:r>
              <a:rPr lang="en-US" altLang="ja-JP" sz="1200" u="sng" dirty="0" smtClean="0">
                <a:latin typeface="メイリオ" panose="020B0604030504040204" pitchFamily="50" charset="-128"/>
                <a:ea typeface="メイリオ" panose="020B0604030504040204" pitchFamily="50" charset="-128"/>
                <a:cs typeface="メイリオ" panose="020B0604030504040204" pitchFamily="50" charset="-128"/>
              </a:rPr>
              <a:t>5</a:t>
            </a:r>
            <a:r>
              <a:rPr kumimoji="1" lang="en-US" altLang="ja-JP" sz="1200" u="sng" dirty="0" smtClean="0">
                <a:latin typeface="メイリオ" panose="020B0604030504040204" pitchFamily="50" charset="-128"/>
                <a:ea typeface="メイリオ" panose="020B0604030504040204" pitchFamily="50" charset="-128"/>
                <a:cs typeface="メイリオ" panose="020B0604030504040204" pitchFamily="50" charset="-128"/>
              </a:rPr>
              <a:t>0</a:t>
            </a:r>
            <a:r>
              <a:rPr kumimoji="1" lang="ja-JP" altLang="en-US" sz="1200" u="sng" dirty="0" smtClean="0">
                <a:latin typeface="メイリオ" panose="020B0604030504040204" pitchFamily="50" charset="-128"/>
                <a:ea typeface="メイリオ" panose="020B0604030504040204" pitchFamily="50" charset="-128"/>
                <a:cs typeface="メイリオ" panose="020B0604030504040204" pitchFamily="50" charset="-128"/>
              </a:rPr>
              <a:t>年間の転出数　単位：人</a:t>
            </a:r>
            <a:endParaRPr kumimoji="1" lang="ja-JP" altLang="en-US" sz="1200" u="sng" dirty="0">
              <a:latin typeface="メイリオ" panose="020B0604030504040204" pitchFamily="50" charset="-128"/>
              <a:ea typeface="メイリオ" panose="020B0604030504040204" pitchFamily="50" charset="-128"/>
              <a:cs typeface="メイリオ" panose="020B0604030504040204" pitchFamily="50" charset="-128"/>
            </a:endParaRPr>
          </a:p>
        </p:txBody>
      </p:sp>
      <p:pic>
        <p:nvPicPr>
          <p:cNvPr id="13" name="図 12"/>
          <p:cNvPicPr>
            <a:picLocks noChangeAspect="1"/>
          </p:cNvPicPr>
          <p:nvPr/>
        </p:nvPicPr>
        <p:blipFill>
          <a:blip r:embed="rId2"/>
          <a:stretch>
            <a:fillRect/>
          </a:stretch>
        </p:blipFill>
        <p:spPr>
          <a:xfrm>
            <a:off x="774700" y="1888393"/>
            <a:ext cx="7605333" cy="4969607"/>
          </a:xfrm>
          <a:prstGeom prst="rect">
            <a:avLst/>
          </a:prstGeom>
        </p:spPr>
      </p:pic>
    </p:spTree>
    <p:extLst>
      <p:ext uri="{BB962C8B-B14F-4D97-AF65-F5344CB8AC3E}">
        <p14:creationId xmlns:p14="http://schemas.microsoft.com/office/powerpoint/2010/main" val="2927966079"/>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自然純増減（自然増－自然減）</a:t>
            </a:r>
            <a:endParaRPr kumimoji="1" lang="ja-JP" altLang="en-US" dirty="0"/>
          </a:p>
        </p:txBody>
      </p:sp>
      <p:sp>
        <p:nvSpPr>
          <p:cNvPr id="3" name="コンテンツ プレースホルダー 2"/>
          <p:cNvSpPr>
            <a:spLocks noGrp="1"/>
          </p:cNvSpPr>
          <p:nvPr>
            <p:ph idx="1"/>
          </p:nvPr>
        </p:nvSpPr>
        <p:spPr>
          <a:xfrm>
            <a:off x="0" y="1105634"/>
            <a:ext cx="9144000" cy="505761"/>
          </a:xfrm>
        </p:spPr>
        <p:txBody>
          <a:bodyPr/>
          <a:lstStyle/>
          <a:p>
            <a:r>
              <a:rPr kumimoji="1" lang="ja-JP" altLang="en-US" dirty="0" smtClean="0"/>
              <a:t>自然純増減数は減少傾向が続いています。</a:t>
            </a:r>
            <a:endParaRPr kumimoji="1" lang="ja-JP" altLang="en-US" dirty="0"/>
          </a:p>
        </p:txBody>
      </p:sp>
      <p:sp>
        <p:nvSpPr>
          <p:cNvPr id="4" name="スライド番号プレースホルダー 3"/>
          <p:cNvSpPr>
            <a:spLocks noGrp="1"/>
          </p:cNvSpPr>
          <p:nvPr>
            <p:ph type="sldNum" sz="quarter" idx="12"/>
          </p:nvPr>
        </p:nvSpPr>
        <p:spPr/>
        <p:txBody>
          <a:bodyPr/>
          <a:lstStyle/>
          <a:p>
            <a:fld id="{32561E9F-1250-4501-B953-B78836680886}" type="slidenum">
              <a:rPr lang="ja-JP" altLang="en-US" smtClean="0"/>
              <a:pPr/>
              <a:t>51</a:t>
            </a:fld>
            <a:endParaRPr lang="ja-JP" altLang="en-US" dirty="0"/>
          </a:p>
        </p:txBody>
      </p:sp>
      <p:sp>
        <p:nvSpPr>
          <p:cNvPr id="11" name="テキスト ボックス 10"/>
          <p:cNvSpPr txBox="1"/>
          <p:nvPr/>
        </p:nvSpPr>
        <p:spPr>
          <a:xfrm>
            <a:off x="3229323" y="1472895"/>
            <a:ext cx="2685351" cy="276999"/>
          </a:xfrm>
          <a:prstGeom prst="rect">
            <a:avLst/>
          </a:prstGeom>
          <a:noFill/>
        </p:spPr>
        <p:txBody>
          <a:bodyPr wrap="none" rtlCol="0">
            <a:spAutoFit/>
          </a:bodyPr>
          <a:lstStyle/>
          <a:p>
            <a:r>
              <a:rPr lang="ja-JP" altLang="en-US" sz="1200" u="sng" dirty="0" smtClean="0">
                <a:latin typeface="メイリオ" panose="020B0604030504040204" pitchFamily="50" charset="-128"/>
                <a:ea typeface="メイリオ" panose="020B0604030504040204" pitchFamily="50" charset="-128"/>
                <a:cs typeface="メイリオ" panose="020B0604030504040204" pitchFamily="50" charset="-128"/>
              </a:rPr>
              <a:t>約</a:t>
            </a:r>
            <a:r>
              <a:rPr lang="en-US" altLang="ja-JP" sz="1200" u="sng" dirty="0" smtClean="0">
                <a:latin typeface="メイリオ" panose="020B0604030504040204" pitchFamily="50" charset="-128"/>
                <a:ea typeface="メイリオ" panose="020B0604030504040204" pitchFamily="50" charset="-128"/>
                <a:cs typeface="メイリオ" panose="020B0604030504040204" pitchFamily="50" charset="-128"/>
              </a:rPr>
              <a:t>5</a:t>
            </a:r>
            <a:r>
              <a:rPr kumimoji="1" lang="en-US" altLang="ja-JP" sz="1200" u="sng" dirty="0" smtClean="0">
                <a:latin typeface="メイリオ" panose="020B0604030504040204" pitchFamily="50" charset="-128"/>
                <a:ea typeface="メイリオ" panose="020B0604030504040204" pitchFamily="50" charset="-128"/>
                <a:cs typeface="メイリオ" panose="020B0604030504040204" pitchFamily="50" charset="-128"/>
              </a:rPr>
              <a:t>0</a:t>
            </a:r>
            <a:r>
              <a:rPr kumimoji="1" lang="ja-JP" altLang="en-US" sz="1200" u="sng" dirty="0" smtClean="0">
                <a:latin typeface="メイリオ" panose="020B0604030504040204" pitchFamily="50" charset="-128"/>
                <a:ea typeface="メイリオ" panose="020B0604030504040204" pitchFamily="50" charset="-128"/>
                <a:cs typeface="メイリオ" panose="020B0604030504040204" pitchFamily="50" charset="-128"/>
              </a:rPr>
              <a:t>年間の自然純増減数　単位：人</a:t>
            </a:r>
            <a:endParaRPr kumimoji="1" lang="ja-JP" altLang="en-US" sz="1200" u="sng" dirty="0">
              <a:latin typeface="メイリオ" panose="020B0604030504040204" pitchFamily="50" charset="-128"/>
              <a:ea typeface="メイリオ" panose="020B0604030504040204" pitchFamily="50" charset="-128"/>
              <a:cs typeface="メイリオ" panose="020B0604030504040204" pitchFamily="50" charset="-128"/>
            </a:endParaRPr>
          </a:p>
        </p:txBody>
      </p:sp>
      <p:pic>
        <p:nvPicPr>
          <p:cNvPr id="14" name="図 13"/>
          <p:cNvPicPr>
            <a:picLocks noChangeAspect="1"/>
          </p:cNvPicPr>
          <p:nvPr/>
        </p:nvPicPr>
        <p:blipFill>
          <a:blip r:embed="rId2"/>
          <a:stretch>
            <a:fillRect/>
          </a:stretch>
        </p:blipFill>
        <p:spPr>
          <a:xfrm>
            <a:off x="830640" y="1741877"/>
            <a:ext cx="7830760" cy="5116123"/>
          </a:xfrm>
          <a:prstGeom prst="rect">
            <a:avLst/>
          </a:prstGeom>
        </p:spPr>
      </p:pic>
    </p:spTree>
    <p:extLst>
      <p:ext uri="{BB962C8B-B14F-4D97-AF65-F5344CB8AC3E}">
        <p14:creationId xmlns:p14="http://schemas.microsoft.com/office/powerpoint/2010/main" val="2182043758"/>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自然増（出生）</a:t>
            </a:r>
            <a:endParaRPr lang="ja-JP" altLang="en-US" dirty="0"/>
          </a:p>
        </p:txBody>
      </p:sp>
      <p:sp>
        <p:nvSpPr>
          <p:cNvPr id="3" name="コンテンツ プレースホルダー 2"/>
          <p:cNvSpPr>
            <a:spLocks noGrp="1"/>
          </p:cNvSpPr>
          <p:nvPr>
            <p:ph idx="1"/>
          </p:nvPr>
        </p:nvSpPr>
        <p:spPr/>
        <p:txBody>
          <a:bodyPr/>
          <a:lstStyle/>
          <a:p>
            <a:r>
              <a:rPr lang="ja-JP" altLang="en-US" dirty="0" smtClean="0"/>
              <a:t>出生数は減少傾向が続いています。</a:t>
            </a:r>
            <a:endParaRPr lang="ja-JP" altLang="en-US" dirty="0"/>
          </a:p>
        </p:txBody>
      </p:sp>
      <p:sp>
        <p:nvSpPr>
          <p:cNvPr id="4" name="スライド番号プレースホルダー 3"/>
          <p:cNvSpPr>
            <a:spLocks noGrp="1"/>
          </p:cNvSpPr>
          <p:nvPr>
            <p:ph type="sldNum" sz="quarter" idx="12"/>
          </p:nvPr>
        </p:nvSpPr>
        <p:spPr/>
        <p:txBody>
          <a:bodyPr/>
          <a:lstStyle/>
          <a:p>
            <a:fld id="{32561E9F-1250-4501-B953-B78836680886}" type="slidenum">
              <a:rPr lang="ja-JP" altLang="en-US" smtClean="0"/>
              <a:pPr/>
              <a:t>52</a:t>
            </a:fld>
            <a:endParaRPr lang="ja-JP" altLang="en-US" dirty="0"/>
          </a:p>
        </p:txBody>
      </p:sp>
      <p:sp>
        <p:nvSpPr>
          <p:cNvPr id="17" name="テキスト ボックス 16"/>
          <p:cNvSpPr txBox="1"/>
          <p:nvPr/>
        </p:nvSpPr>
        <p:spPr>
          <a:xfrm>
            <a:off x="3460156" y="1361221"/>
            <a:ext cx="2223686" cy="276999"/>
          </a:xfrm>
          <a:prstGeom prst="rect">
            <a:avLst/>
          </a:prstGeom>
          <a:noFill/>
        </p:spPr>
        <p:txBody>
          <a:bodyPr wrap="none" rtlCol="0">
            <a:spAutoFit/>
          </a:bodyPr>
          <a:lstStyle/>
          <a:p>
            <a:r>
              <a:rPr lang="ja-JP" altLang="en-US" sz="1200" u="sng" dirty="0" smtClean="0">
                <a:latin typeface="メイリオ" panose="020B0604030504040204" pitchFamily="50" charset="-128"/>
                <a:ea typeface="メイリオ" panose="020B0604030504040204" pitchFamily="50" charset="-128"/>
                <a:cs typeface="メイリオ" panose="020B0604030504040204" pitchFamily="50" charset="-128"/>
              </a:rPr>
              <a:t>約</a:t>
            </a:r>
            <a:r>
              <a:rPr lang="en-US" altLang="ja-JP" sz="1200" u="sng" dirty="0" smtClean="0">
                <a:latin typeface="メイリオ" panose="020B0604030504040204" pitchFamily="50" charset="-128"/>
                <a:ea typeface="メイリオ" panose="020B0604030504040204" pitchFamily="50" charset="-128"/>
                <a:cs typeface="メイリオ" panose="020B0604030504040204" pitchFamily="50" charset="-128"/>
              </a:rPr>
              <a:t>5</a:t>
            </a:r>
            <a:r>
              <a:rPr kumimoji="1" lang="en-US" altLang="ja-JP" sz="1200" u="sng" dirty="0" smtClean="0">
                <a:latin typeface="メイリオ" panose="020B0604030504040204" pitchFamily="50" charset="-128"/>
                <a:ea typeface="メイリオ" panose="020B0604030504040204" pitchFamily="50" charset="-128"/>
                <a:cs typeface="メイリオ" panose="020B0604030504040204" pitchFamily="50" charset="-128"/>
              </a:rPr>
              <a:t>0</a:t>
            </a:r>
            <a:r>
              <a:rPr kumimoji="1" lang="ja-JP" altLang="en-US" sz="1200" u="sng" dirty="0" smtClean="0">
                <a:latin typeface="メイリオ" panose="020B0604030504040204" pitchFamily="50" charset="-128"/>
                <a:ea typeface="メイリオ" panose="020B0604030504040204" pitchFamily="50" charset="-128"/>
                <a:cs typeface="メイリオ" panose="020B0604030504040204" pitchFamily="50" charset="-128"/>
              </a:rPr>
              <a:t>年間の</a:t>
            </a:r>
            <a:r>
              <a:rPr lang="ja-JP" altLang="en-US" sz="1200" u="sng" dirty="0">
                <a:latin typeface="メイリオ" panose="020B0604030504040204" pitchFamily="50" charset="-128"/>
                <a:ea typeface="メイリオ" panose="020B0604030504040204" pitchFamily="50" charset="-128"/>
                <a:cs typeface="メイリオ" panose="020B0604030504040204" pitchFamily="50" charset="-128"/>
              </a:rPr>
              <a:t>出生</a:t>
            </a:r>
            <a:r>
              <a:rPr kumimoji="1" lang="ja-JP" altLang="en-US" sz="1200" u="sng" dirty="0" smtClean="0">
                <a:latin typeface="メイリオ" panose="020B0604030504040204" pitchFamily="50" charset="-128"/>
                <a:ea typeface="メイリオ" panose="020B0604030504040204" pitchFamily="50" charset="-128"/>
                <a:cs typeface="メイリオ" panose="020B0604030504040204" pitchFamily="50" charset="-128"/>
              </a:rPr>
              <a:t>数　単位：人</a:t>
            </a:r>
            <a:endParaRPr kumimoji="1" lang="ja-JP" altLang="en-US" sz="1200" u="sng" dirty="0">
              <a:latin typeface="メイリオ" panose="020B0604030504040204" pitchFamily="50" charset="-128"/>
              <a:ea typeface="メイリオ" panose="020B0604030504040204" pitchFamily="50" charset="-128"/>
              <a:cs typeface="メイリオ" panose="020B0604030504040204" pitchFamily="50" charset="-128"/>
            </a:endParaRPr>
          </a:p>
        </p:txBody>
      </p:sp>
      <p:pic>
        <p:nvPicPr>
          <p:cNvPr id="16" name="図 15"/>
          <p:cNvPicPr>
            <a:picLocks noChangeAspect="1"/>
          </p:cNvPicPr>
          <p:nvPr/>
        </p:nvPicPr>
        <p:blipFill>
          <a:blip r:embed="rId2"/>
          <a:stretch>
            <a:fillRect/>
          </a:stretch>
        </p:blipFill>
        <p:spPr>
          <a:xfrm>
            <a:off x="546099" y="1596993"/>
            <a:ext cx="8051800" cy="5260537"/>
          </a:xfrm>
          <a:prstGeom prst="rect">
            <a:avLst/>
          </a:prstGeom>
        </p:spPr>
      </p:pic>
    </p:spTree>
    <p:extLst>
      <p:ext uri="{BB962C8B-B14F-4D97-AF65-F5344CB8AC3E}">
        <p14:creationId xmlns:p14="http://schemas.microsoft.com/office/powerpoint/2010/main" val="2942180251"/>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自然減（死亡）</a:t>
            </a:r>
            <a:endParaRPr kumimoji="1" lang="ja-JP" altLang="en-US" dirty="0"/>
          </a:p>
        </p:txBody>
      </p:sp>
      <p:sp>
        <p:nvSpPr>
          <p:cNvPr id="3" name="コンテンツ プレースホルダー 2"/>
          <p:cNvSpPr>
            <a:spLocks noGrp="1"/>
          </p:cNvSpPr>
          <p:nvPr>
            <p:ph idx="1"/>
          </p:nvPr>
        </p:nvSpPr>
        <p:spPr>
          <a:xfrm>
            <a:off x="0" y="1004124"/>
            <a:ext cx="9144000" cy="563729"/>
          </a:xfrm>
        </p:spPr>
        <p:txBody>
          <a:bodyPr>
            <a:normAutofit/>
          </a:bodyPr>
          <a:lstStyle/>
          <a:p>
            <a:r>
              <a:rPr lang="ja-JP" altLang="en-US" dirty="0"/>
              <a:t>死</a:t>
            </a:r>
            <a:r>
              <a:rPr lang="ja-JP" altLang="en-US" dirty="0" smtClean="0"/>
              <a:t>亡者数</a:t>
            </a:r>
            <a:r>
              <a:rPr lang="ja-JP" altLang="en-US" dirty="0"/>
              <a:t>は</a:t>
            </a:r>
            <a:r>
              <a:rPr lang="ja-JP" altLang="en-US" dirty="0" smtClean="0"/>
              <a:t>直近</a:t>
            </a:r>
            <a:r>
              <a:rPr lang="en-US" altLang="ja-JP" dirty="0" smtClean="0"/>
              <a:t>10</a:t>
            </a:r>
            <a:r>
              <a:rPr lang="ja-JP" altLang="en-US" dirty="0" smtClean="0"/>
              <a:t>年程度で増加傾向となっています</a:t>
            </a:r>
            <a:r>
              <a:rPr lang="ja-JP" altLang="en-US" dirty="0"/>
              <a:t>。</a:t>
            </a:r>
            <a:endParaRPr kumimoji="1" lang="ja-JP" altLang="en-US" dirty="0"/>
          </a:p>
        </p:txBody>
      </p:sp>
      <p:sp>
        <p:nvSpPr>
          <p:cNvPr id="4" name="スライド番号プレースホルダー 3"/>
          <p:cNvSpPr>
            <a:spLocks noGrp="1"/>
          </p:cNvSpPr>
          <p:nvPr>
            <p:ph type="sldNum" sz="quarter" idx="12"/>
          </p:nvPr>
        </p:nvSpPr>
        <p:spPr/>
        <p:txBody>
          <a:bodyPr/>
          <a:lstStyle/>
          <a:p>
            <a:fld id="{32561E9F-1250-4501-B953-B78836680886}" type="slidenum">
              <a:rPr lang="ja-JP" altLang="en-US" smtClean="0"/>
              <a:pPr/>
              <a:t>53</a:t>
            </a:fld>
            <a:endParaRPr lang="ja-JP" altLang="en-US" dirty="0"/>
          </a:p>
        </p:txBody>
      </p:sp>
      <p:sp>
        <p:nvSpPr>
          <p:cNvPr id="19" name="テキスト ボックス 18"/>
          <p:cNvSpPr txBox="1"/>
          <p:nvPr/>
        </p:nvSpPr>
        <p:spPr>
          <a:xfrm>
            <a:off x="3460156" y="1480936"/>
            <a:ext cx="2223686" cy="276999"/>
          </a:xfrm>
          <a:prstGeom prst="rect">
            <a:avLst/>
          </a:prstGeom>
          <a:noFill/>
        </p:spPr>
        <p:txBody>
          <a:bodyPr wrap="none" rtlCol="0">
            <a:spAutoFit/>
          </a:bodyPr>
          <a:lstStyle/>
          <a:p>
            <a:r>
              <a:rPr lang="ja-JP" altLang="en-US" sz="1200" u="sng" dirty="0" smtClean="0">
                <a:latin typeface="メイリオ" panose="020B0604030504040204" pitchFamily="50" charset="-128"/>
                <a:ea typeface="メイリオ" panose="020B0604030504040204" pitchFamily="50" charset="-128"/>
                <a:cs typeface="メイリオ" panose="020B0604030504040204" pitchFamily="50" charset="-128"/>
              </a:rPr>
              <a:t>約</a:t>
            </a:r>
            <a:r>
              <a:rPr lang="en-US" altLang="ja-JP" sz="1200" u="sng" dirty="0" smtClean="0">
                <a:latin typeface="メイリオ" panose="020B0604030504040204" pitchFamily="50" charset="-128"/>
                <a:ea typeface="メイリオ" panose="020B0604030504040204" pitchFamily="50" charset="-128"/>
                <a:cs typeface="メイリオ" panose="020B0604030504040204" pitchFamily="50" charset="-128"/>
              </a:rPr>
              <a:t>5</a:t>
            </a:r>
            <a:r>
              <a:rPr kumimoji="1" lang="en-US" altLang="ja-JP" sz="1200" u="sng" dirty="0" smtClean="0">
                <a:latin typeface="メイリオ" panose="020B0604030504040204" pitchFamily="50" charset="-128"/>
                <a:ea typeface="メイリオ" panose="020B0604030504040204" pitchFamily="50" charset="-128"/>
                <a:cs typeface="メイリオ" panose="020B0604030504040204" pitchFamily="50" charset="-128"/>
              </a:rPr>
              <a:t>0</a:t>
            </a:r>
            <a:r>
              <a:rPr kumimoji="1" lang="ja-JP" altLang="en-US" sz="1200" u="sng" dirty="0" smtClean="0">
                <a:latin typeface="メイリオ" panose="020B0604030504040204" pitchFamily="50" charset="-128"/>
                <a:ea typeface="メイリオ" panose="020B0604030504040204" pitchFamily="50" charset="-128"/>
                <a:cs typeface="メイリオ" panose="020B0604030504040204" pitchFamily="50" charset="-128"/>
              </a:rPr>
              <a:t>年間の死亡数　単位：人</a:t>
            </a:r>
            <a:endParaRPr kumimoji="1" lang="ja-JP" altLang="en-US" sz="1200" u="sng" dirty="0">
              <a:latin typeface="メイリオ" panose="020B0604030504040204" pitchFamily="50" charset="-128"/>
              <a:ea typeface="メイリオ" panose="020B0604030504040204" pitchFamily="50" charset="-128"/>
              <a:cs typeface="メイリオ" panose="020B0604030504040204" pitchFamily="50" charset="-128"/>
            </a:endParaRPr>
          </a:p>
        </p:txBody>
      </p:sp>
      <p:pic>
        <p:nvPicPr>
          <p:cNvPr id="8" name="図 7"/>
          <p:cNvPicPr>
            <a:picLocks noChangeAspect="1"/>
          </p:cNvPicPr>
          <p:nvPr/>
        </p:nvPicPr>
        <p:blipFill>
          <a:blip r:embed="rId2"/>
          <a:stretch>
            <a:fillRect/>
          </a:stretch>
        </p:blipFill>
        <p:spPr>
          <a:xfrm>
            <a:off x="787400" y="1690974"/>
            <a:ext cx="7747000" cy="5061400"/>
          </a:xfrm>
          <a:prstGeom prst="rect">
            <a:avLst/>
          </a:prstGeom>
        </p:spPr>
      </p:pic>
    </p:spTree>
    <p:extLst>
      <p:ext uri="{BB962C8B-B14F-4D97-AF65-F5344CB8AC3E}">
        <p14:creationId xmlns:p14="http://schemas.microsoft.com/office/powerpoint/2010/main" val="3014847017"/>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623888" y="3164783"/>
            <a:ext cx="8186283" cy="633047"/>
          </a:xfrm>
        </p:spPr>
        <p:txBody>
          <a:bodyPr/>
          <a:lstStyle/>
          <a:p>
            <a:r>
              <a:rPr kumimoji="1" lang="ja-JP" altLang="en-US" dirty="0" smtClean="0"/>
              <a:t>氷見市の社会減の事由分析</a:t>
            </a:r>
            <a:endParaRPr kumimoji="1" lang="ja-JP" altLang="en-US" dirty="0"/>
          </a:p>
        </p:txBody>
      </p:sp>
      <p:sp>
        <p:nvSpPr>
          <p:cNvPr id="3" name="スライド番号プレースホルダー 2"/>
          <p:cNvSpPr>
            <a:spLocks noGrp="1"/>
          </p:cNvSpPr>
          <p:nvPr>
            <p:ph type="sldNum" sz="quarter" idx="12"/>
          </p:nvPr>
        </p:nvSpPr>
        <p:spPr/>
        <p:txBody>
          <a:bodyPr/>
          <a:lstStyle/>
          <a:p>
            <a:fld id="{32561E9F-1250-4501-B953-B78836680886}" type="slidenum">
              <a:rPr lang="ja-JP" altLang="en-US" smtClean="0"/>
              <a:pPr/>
              <a:t>54</a:t>
            </a:fld>
            <a:endParaRPr lang="ja-JP" altLang="en-US" dirty="0"/>
          </a:p>
        </p:txBody>
      </p:sp>
      <p:sp>
        <p:nvSpPr>
          <p:cNvPr id="4" name="テキスト ボックス 3"/>
          <p:cNvSpPr txBox="1"/>
          <p:nvPr/>
        </p:nvSpPr>
        <p:spPr>
          <a:xfrm>
            <a:off x="623888" y="3946014"/>
            <a:ext cx="8011884" cy="1446550"/>
          </a:xfrm>
          <a:prstGeom prst="rect">
            <a:avLst/>
          </a:prstGeom>
          <a:noFill/>
          <a:ln w="12700">
            <a:solidFill>
              <a:schemeClr val="tx1"/>
            </a:solidFill>
            <a:prstDash val="dash"/>
          </a:ln>
        </p:spPr>
        <p:txBody>
          <a:bodyPr wrap="square" rtlCol="0">
            <a:spAutoFit/>
          </a:bodyPr>
          <a:lstStyle/>
          <a:p>
            <a:r>
              <a:rPr kumimoji="1" lang="ja-JP" altLang="en-US" sz="1100" dirty="0" smtClean="0">
                <a:solidFill>
                  <a:schemeClr val="tx1">
                    <a:lumMod val="85000"/>
                    <a:lumOff val="15000"/>
                  </a:schemeClr>
                </a:solidFill>
                <a:latin typeface="メイリオ" panose="020B0604030504040204" pitchFamily="50" charset="-128"/>
                <a:ea typeface="メイリオ" panose="020B0604030504040204" pitchFamily="50" charset="-128"/>
                <a:cs typeface="メイリオ" panose="020B0604030504040204" pitchFamily="50" charset="-128"/>
              </a:rPr>
              <a:t>◇利用データ：</a:t>
            </a:r>
            <a:r>
              <a:rPr lang="en-US" altLang="ja-JP" sz="1100" dirty="0">
                <a:solidFill>
                  <a:schemeClr val="tx1">
                    <a:lumMod val="85000"/>
                    <a:lumOff val="15000"/>
                  </a:schemeClr>
                </a:solidFill>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1100" dirty="0" smtClean="0">
                <a:solidFill>
                  <a:schemeClr val="tx1">
                    <a:lumMod val="85000"/>
                    <a:lumOff val="15000"/>
                  </a:schemeClr>
                </a:solidFill>
                <a:latin typeface="メイリオ" panose="020B0604030504040204" pitchFamily="50" charset="-128"/>
                <a:ea typeface="メイリオ" panose="020B0604030504040204" pitchFamily="50" charset="-128"/>
                <a:cs typeface="メイリオ" panose="020B0604030504040204" pitchFamily="50" charset="-128"/>
              </a:rPr>
              <a:t>住民基本台帳データ、転入出時アンケート（氷見市で独自に実施）、ハローワーク</a:t>
            </a:r>
            <a:r>
              <a:rPr lang="ja-JP" altLang="en-US" sz="1100" dirty="0" err="1" smtClean="0">
                <a:solidFill>
                  <a:schemeClr val="tx1">
                    <a:lumMod val="85000"/>
                    <a:lumOff val="15000"/>
                  </a:schemeClr>
                </a:solidFill>
                <a:latin typeface="メイリオ" panose="020B0604030504040204" pitchFamily="50" charset="-128"/>
                <a:ea typeface="メイリオ" panose="020B0604030504040204" pitchFamily="50" charset="-128"/>
                <a:cs typeface="メイリオ" panose="020B0604030504040204" pitchFamily="50" charset="-128"/>
              </a:rPr>
              <a:t>ひみ</a:t>
            </a:r>
            <a:r>
              <a:rPr lang="ja-JP" altLang="en-US" sz="1100" dirty="0" smtClean="0">
                <a:solidFill>
                  <a:schemeClr val="tx1">
                    <a:lumMod val="85000"/>
                    <a:lumOff val="15000"/>
                  </a:schemeClr>
                </a:solidFill>
                <a:latin typeface="メイリオ" panose="020B0604030504040204" pitchFamily="50" charset="-128"/>
                <a:ea typeface="メイリオ" panose="020B0604030504040204" pitchFamily="50" charset="-128"/>
                <a:cs typeface="メイリオ" panose="020B0604030504040204" pitchFamily="50" charset="-128"/>
              </a:rPr>
              <a:t>管内の有効求人倍率</a:t>
            </a:r>
            <a:endParaRPr lang="en-US" altLang="ja-JP" sz="1100" dirty="0" smtClean="0">
              <a:solidFill>
                <a:schemeClr val="tx1">
                  <a:lumMod val="85000"/>
                  <a:lumOff val="15000"/>
                </a:schemeClr>
              </a:solidFill>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1100" dirty="0" smtClean="0">
                <a:solidFill>
                  <a:schemeClr val="tx1">
                    <a:lumMod val="85000"/>
                    <a:lumOff val="15000"/>
                  </a:schemeClr>
                </a:solidFill>
                <a:latin typeface="メイリオ" panose="020B0604030504040204" pitchFamily="50" charset="-128"/>
                <a:ea typeface="メイリオ" panose="020B0604030504040204" pitchFamily="50" charset="-128"/>
                <a:cs typeface="メイリオ" panose="020B0604030504040204" pitchFamily="50" charset="-128"/>
              </a:rPr>
              <a:t>◇転入・転出事由別人数の算出方法：</a:t>
            </a:r>
            <a:endParaRPr lang="en-US" altLang="ja-JP" sz="1100" dirty="0">
              <a:solidFill>
                <a:schemeClr val="tx1">
                  <a:lumMod val="85000"/>
                  <a:lumOff val="15000"/>
                </a:schemeClr>
              </a:solidFill>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1100" dirty="0" smtClean="0">
                <a:solidFill>
                  <a:schemeClr val="tx1">
                    <a:lumMod val="85000"/>
                    <a:lumOff val="15000"/>
                  </a:schemeClr>
                </a:solidFill>
                <a:latin typeface="メイリオ" panose="020B0604030504040204" pitchFamily="50" charset="-128"/>
                <a:ea typeface="メイリオ" panose="020B0604030504040204" pitchFamily="50" charset="-128"/>
                <a:cs typeface="メイリオ" panose="020B0604030504040204" pitchFamily="50" charset="-128"/>
              </a:rPr>
              <a:t>・氷見市</a:t>
            </a:r>
            <a:r>
              <a:rPr lang="ja-JP" altLang="en-US" sz="1100" dirty="0">
                <a:solidFill>
                  <a:schemeClr val="tx1">
                    <a:lumMod val="85000"/>
                    <a:lumOff val="15000"/>
                  </a:schemeClr>
                </a:solidFill>
                <a:latin typeface="メイリオ" panose="020B0604030504040204" pitchFamily="50" charset="-128"/>
                <a:ea typeface="メイリオ" panose="020B0604030504040204" pitchFamily="50" charset="-128"/>
                <a:cs typeface="メイリオ" panose="020B0604030504040204" pitchFamily="50" charset="-128"/>
              </a:rPr>
              <a:t>の社会</a:t>
            </a:r>
            <a:r>
              <a:rPr lang="ja-JP" altLang="en-US" sz="1100" dirty="0" smtClean="0">
                <a:solidFill>
                  <a:schemeClr val="tx1">
                    <a:lumMod val="85000"/>
                    <a:lumOff val="15000"/>
                  </a:schemeClr>
                </a:solidFill>
                <a:latin typeface="メイリオ" panose="020B0604030504040204" pitchFamily="50" charset="-128"/>
                <a:ea typeface="メイリオ" panose="020B0604030504040204" pitchFamily="50" charset="-128"/>
                <a:cs typeface="メイリオ" panose="020B0604030504040204" pitchFamily="50" charset="-128"/>
              </a:rPr>
              <a:t>純増減：転入時、転出時のアンケート結果を用いて、転入出事由を百分率計算。「計算して得られた百分率（無回答を除く）</a:t>
            </a:r>
            <a:r>
              <a:rPr lang="en-US" altLang="ja-JP" sz="1100" dirty="0" smtClean="0">
                <a:solidFill>
                  <a:schemeClr val="tx1">
                    <a:lumMod val="85000"/>
                    <a:lumOff val="15000"/>
                  </a:schemeClr>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100" dirty="0" smtClean="0">
                <a:solidFill>
                  <a:schemeClr val="tx1">
                    <a:lumMod val="85000"/>
                    <a:lumOff val="15000"/>
                  </a:schemeClr>
                </a:solidFill>
                <a:latin typeface="メイリオ" panose="020B0604030504040204" pitchFamily="50" charset="-128"/>
                <a:ea typeface="メイリオ" panose="020B0604030504040204" pitchFamily="50" charset="-128"/>
                <a:cs typeface="メイリオ" panose="020B0604030504040204" pitchFamily="50" charset="-128"/>
              </a:rPr>
              <a:t>氷見市の実際の転入・転出数」によって事由別転入・転出人数を推計。</a:t>
            </a:r>
            <a:endParaRPr lang="en-US" altLang="ja-JP" sz="1100" dirty="0" smtClean="0">
              <a:solidFill>
                <a:schemeClr val="tx1">
                  <a:lumMod val="85000"/>
                  <a:lumOff val="15000"/>
                </a:schemeClr>
              </a:solidFill>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1100" dirty="0" smtClean="0">
                <a:solidFill>
                  <a:schemeClr val="tx1">
                    <a:lumMod val="85000"/>
                    <a:lumOff val="15000"/>
                  </a:schemeClr>
                </a:solidFill>
                <a:latin typeface="メイリオ" panose="020B0604030504040204" pitchFamily="50" charset="-128"/>
                <a:ea typeface="メイリオ" panose="020B0604030504040204" pitchFamily="50" charset="-128"/>
                <a:cs typeface="メイリオ" panose="020B0604030504040204" pitchFamily="50" charset="-128"/>
              </a:rPr>
              <a:t>・転入時のアンケート回答率は</a:t>
            </a:r>
            <a:r>
              <a:rPr lang="en-US" altLang="ja-JP" sz="1100" dirty="0" smtClean="0">
                <a:solidFill>
                  <a:schemeClr val="tx1">
                    <a:lumMod val="85000"/>
                    <a:lumOff val="15000"/>
                  </a:schemeClr>
                </a:solidFill>
                <a:latin typeface="メイリオ" panose="020B0604030504040204" pitchFamily="50" charset="-128"/>
                <a:ea typeface="メイリオ" panose="020B0604030504040204" pitchFamily="50" charset="-128"/>
                <a:cs typeface="メイリオ" panose="020B0604030504040204" pitchFamily="50" charset="-128"/>
              </a:rPr>
              <a:t>98.1%</a:t>
            </a:r>
            <a:r>
              <a:rPr lang="ja-JP" altLang="en-US" sz="1100" dirty="0" smtClean="0">
                <a:solidFill>
                  <a:schemeClr val="tx1">
                    <a:lumMod val="85000"/>
                    <a:lumOff val="15000"/>
                  </a:schemeClr>
                </a:solidFill>
                <a:latin typeface="メイリオ" panose="020B0604030504040204" pitchFamily="50" charset="-128"/>
                <a:ea typeface="メイリオ" panose="020B0604030504040204" pitchFamily="50" charset="-128"/>
                <a:cs typeface="メイリオ" panose="020B0604030504040204" pitchFamily="50" charset="-128"/>
              </a:rPr>
              <a:t>（出身のアンケート結果）、</a:t>
            </a:r>
            <a:r>
              <a:rPr lang="en-US" altLang="ja-JP" sz="1100" dirty="0" smtClean="0">
                <a:solidFill>
                  <a:schemeClr val="tx1">
                    <a:lumMod val="85000"/>
                    <a:lumOff val="15000"/>
                  </a:schemeClr>
                </a:solidFill>
                <a:latin typeface="メイリオ" panose="020B0604030504040204" pitchFamily="50" charset="-128"/>
                <a:ea typeface="メイリオ" panose="020B0604030504040204" pitchFamily="50" charset="-128"/>
                <a:cs typeface="メイリオ" panose="020B0604030504040204" pitchFamily="50" charset="-128"/>
              </a:rPr>
              <a:t>94.9%</a:t>
            </a:r>
            <a:r>
              <a:rPr lang="ja-JP" altLang="en-US" sz="1100" dirty="0" smtClean="0">
                <a:solidFill>
                  <a:schemeClr val="tx1">
                    <a:lumMod val="85000"/>
                    <a:lumOff val="15000"/>
                  </a:schemeClr>
                </a:solidFill>
                <a:latin typeface="メイリオ" panose="020B0604030504040204" pitchFamily="50" charset="-128"/>
                <a:ea typeface="メイリオ" panose="020B0604030504040204" pitchFamily="50" charset="-128"/>
                <a:cs typeface="メイリオ" panose="020B0604030504040204" pitchFamily="50" charset="-128"/>
              </a:rPr>
              <a:t>（転入事由のアンケート結果）、転出時のアンケート回答率は</a:t>
            </a:r>
            <a:r>
              <a:rPr lang="en-US" altLang="ja-JP" sz="1100" dirty="0" smtClean="0">
                <a:solidFill>
                  <a:schemeClr val="tx1">
                    <a:lumMod val="85000"/>
                    <a:lumOff val="15000"/>
                  </a:schemeClr>
                </a:solidFill>
                <a:latin typeface="メイリオ" panose="020B0604030504040204" pitchFamily="50" charset="-128"/>
                <a:ea typeface="メイリオ" panose="020B0604030504040204" pitchFamily="50" charset="-128"/>
                <a:cs typeface="メイリオ" panose="020B0604030504040204" pitchFamily="50" charset="-128"/>
              </a:rPr>
              <a:t>95.9%</a:t>
            </a:r>
            <a:r>
              <a:rPr lang="ja-JP" altLang="en-US" sz="1100" dirty="0" smtClean="0">
                <a:solidFill>
                  <a:schemeClr val="tx1">
                    <a:lumMod val="85000"/>
                    <a:lumOff val="15000"/>
                  </a:schemeClr>
                </a:solidFill>
                <a:latin typeface="メイリオ" panose="020B0604030504040204" pitchFamily="50" charset="-128"/>
                <a:ea typeface="メイリオ" panose="020B0604030504040204" pitchFamily="50" charset="-128"/>
                <a:cs typeface="メイリオ" panose="020B0604030504040204" pitchFamily="50" charset="-128"/>
              </a:rPr>
              <a:t>（出身のアンケート結果）、</a:t>
            </a:r>
            <a:r>
              <a:rPr lang="en-US" altLang="ja-JP" sz="1100" dirty="0" smtClean="0">
                <a:solidFill>
                  <a:schemeClr val="tx1">
                    <a:lumMod val="85000"/>
                    <a:lumOff val="15000"/>
                  </a:schemeClr>
                </a:solidFill>
                <a:latin typeface="メイリオ" panose="020B0604030504040204" pitchFamily="50" charset="-128"/>
                <a:ea typeface="メイリオ" panose="020B0604030504040204" pitchFamily="50" charset="-128"/>
                <a:cs typeface="メイリオ" panose="020B0604030504040204" pitchFamily="50" charset="-128"/>
              </a:rPr>
              <a:t>90.5%</a:t>
            </a:r>
            <a:r>
              <a:rPr lang="ja-JP" altLang="en-US" sz="1100" dirty="0" smtClean="0">
                <a:solidFill>
                  <a:schemeClr val="tx1">
                    <a:lumMod val="85000"/>
                    <a:lumOff val="15000"/>
                  </a:schemeClr>
                </a:solidFill>
                <a:latin typeface="メイリオ" panose="020B0604030504040204" pitchFamily="50" charset="-128"/>
                <a:ea typeface="メイリオ" panose="020B0604030504040204" pitchFamily="50" charset="-128"/>
                <a:cs typeface="メイリオ" panose="020B0604030504040204" pitchFamily="50" charset="-128"/>
              </a:rPr>
              <a:t>（転出事由のアンケート結果）である。</a:t>
            </a:r>
            <a:endParaRPr lang="en-US" altLang="ja-JP" sz="1100" dirty="0" smtClean="0">
              <a:solidFill>
                <a:schemeClr val="tx1">
                  <a:lumMod val="85000"/>
                  <a:lumOff val="15000"/>
                </a:schemeClr>
              </a:solidFill>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1100" dirty="0" smtClean="0">
                <a:solidFill>
                  <a:schemeClr val="tx1">
                    <a:lumMod val="85000"/>
                    <a:lumOff val="15000"/>
                  </a:schemeClr>
                </a:solidFill>
                <a:latin typeface="メイリオ" panose="020B0604030504040204" pitchFamily="50" charset="-128"/>
                <a:ea typeface="メイリオ" panose="020B0604030504040204" pitchFamily="50" charset="-128"/>
                <a:cs typeface="メイリオ" panose="020B0604030504040204" pitchFamily="50" charset="-128"/>
              </a:rPr>
              <a:t>・上記計算時、原則として小数点以下の数値が生じるが、切り捨てを行わず、四捨五入表記をしている。したがって、男女別の推計人数と男女を合計した場合の推計人数に１人分の差が生じることがある。</a:t>
            </a:r>
            <a:endParaRPr kumimoji="1" lang="ja-JP" altLang="en-US" sz="1100" dirty="0">
              <a:solidFill>
                <a:schemeClr val="tx1">
                  <a:lumMod val="85000"/>
                  <a:lumOff val="15000"/>
                </a:schemeClr>
              </a:solidFill>
              <a:latin typeface="メイリオ" panose="020B0604030504040204" pitchFamily="50" charset="-128"/>
              <a:ea typeface="メイリオ" panose="020B0604030504040204" pitchFamily="50" charset="-128"/>
              <a:cs typeface="メイリオ" panose="020B0604030504040204" pitchFamily="50" charset="-128"/>
            </a:endParaRPr>
          </a:p>
        </p:txBody>
      </p:sp>
    </p:spTree>
    <p:extLst>
      <p:ext uri="{BB962C8B-B14F-4D97-AF65-F5344CB8AC3E}">
        <p14:creationId xmlns:p14="http://schemas.microsoft.com/office/powerpoint/2010/main" val="3354540557"/>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smtClean="0"/>
              <a:t>出身別：氷見市の社会純増減（平成</a:t>
            </a:r>
            <a:r>
              <a:rPr lang="en-US" altLang="ja-JP" dirty="0" smtClean="0"/>
              <a:t>28</a:t>
            </a:r>
            <a:r>
              <a:rPr lang="ja-JP" altLang="en-US" dirty="0" smtClean="0"/>
              <a:t>年</a:t>
            </a:r>
            <a:r>
              <a:rPr lang="ja-JP" altLang="en-US" dirty="0"/>
              <a:t>度</a:t>
            </a:r>
            <a:r>
              <a:rPr lang="ja-JP" altLang="en-US" dirty="0" smtClean="0"/>
              <a:t>）</a:t>
            </a:r>
            <a:endParaRPr kumimoji="1" lang="ja-JP" altLang="en-US" dirty="0"/>
          </a:p>
        </p:txBody>
      </p:sp>
      <p:sp>
        <p:nvSpPr>
          <p:cNvPr id="3" name="コンテンツ プレースホルダー 2"/>
          <p:cNvSpPr>
            <a:spLocks noGrp="1"/>
          </p:cNvSpPr>
          <p:nvPr>
            <p:ph idx="1"/>
          </p:nvPr>
        </p:nvSpPr>
        <p:spPr/>
        <p:txBody>
          <a:bodyPr/>
          <a:lstStyle/>
          <a:p>
            <a:r>
              <a:rPr kumimoji="1" lang="ja-JP" altLang="en-US" dirty="0" smtClean="0"/>
              <a:t>平成</a:t>
            </a:r>
            <a:r>
              <a:rPr kumimoji="1" lang="en-US" altLang="ja-JP" dirty="0" smtClean="0"/>
              <a:t>28</a:t>
            </a:r>
            <a:r>
              <a:rPr kumimoji="1" lang="ja-JP" altLang="en-US" dirty="0" smtClean="0"/>
              <a:t>年度の氷見市の社会純減は、氷見市出身者の社会流出が主な原因です。一方で、富山県・石川県以外からの流入者は増えています。</a:t>
            </a:r>
            <a:endParaRPr kumimoji="1" lang="ja-JP" altLang="en-US" dirty="0"/>
          </a:p>
        </p:txBody>
      </p:sp>
      <p:sp>
        <p:nvSpPr>
          <p:cNvPr id="4" name="スライド番号プレースホルダー 3"/>
          <p:cNvSpPr>
            <a:spLocks noGrp="1"/>
          </p:cNvSpPr>
          <p:nvPr>
            <p:ph type="sldNum" sz="quarter" idx="12"/>
          </p:nvPr>
        </p:nvSpPr>
        <p:spPr/>
        <p:txBody>
          <a:bodyPr/>
          <a:lstStyle/>
          <a:p>
            <a:fld id="{32561E9F-1250-4501-B953-B78836680886}" type="slidenum">
              <a:rPr lang="ja-JP" altLang="en-US" smtClean="0"/>
              <a:pPr/>
              <a:t>55</a:t>
            </a:fld>
            <a:endParaRPr lang="ja-JP" altLang="en-US" dirty="0"/>
          </a:p>
        </p:txBody>
      </p:sp>
      <p:pic>
        <p:nvPicPr>
          <p:cNvPr id="6" name="図 5"/>
          <p:cNvPicPr>
            <a:picLocks noChangeAspect="1"/>
          </p:cNvPicPr>
          <p:nvPr/>
        </p:nvPicPr>
        <p:blipFill>
          <a:blip r:embed="rId2"/>
          <a:stretch>
            <a:fillRect/>
          </a:stretch>
        </p:blipFill>
        <p:spPr>
          <a:xfrm>
            <a:off x="1539238" y="1821253"/>
            <a:ext cx="6019801" cy="4912324"/>
          </a:xfrm>
          <a:prstGeom prst="rect">
            <a:avLst/>
          </a:prstGeom>
        </p:spPr>
      </p:pic>
      <p:sp>
        <p:nvSpPr>
          <p:cNvPr id="7" name="角丸四角形 6"/>
          <p:cNvSpPr/>
          <p:nvPr/>
        </p:nvSpPr>
        <p:spPr>
          <a:xfrm>
            <a:off x="2165533" y="3693214"/>
            <a:ext cx="1136466" cy="1920185"/>
          </a:xfrm>
          <a:prstGeom prst="roundRect">
            <a:avLst/>
          </a:prstGeom>
          <a:noFill/>
          <a:ln>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四角形吹き出し 8"/>
          <p:cNvSpPr/>
          <p:nvPr/>
        </p:nvSpPr>
        <p:spPr>
          <a:xfrm>
            <a:off x="3552371" y="5053484"/>
            <a:ext cx="1451429" cy="836189"/>
          </a:xfrm>
          <a:prstGeom prst="wedgeRectCallout">
            <a:avLst>
              <a:gd name="adj1" fmla="val -59671"/>
              <a:gd name="adj2" fmla="val -71904"/>
            </a:avLst>
          </a:prstGeom>
          <a:noFill/>
          <a:ln>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000" dirty="0" smtClean="0">
                <a:solidFill>
                  <a:sysClr val="windowText" lastClr="000000"/>
                </a:solidFill>
                <a:latin typeface="メイリオ" panose="020B0604030504040204" pitchFamily="50" charset="-128"/>
                <a:ea typeface="メイリオ" panose="020B0604030504040204" pitchFamily="50" charset="-128"/>
                <a:cs typeface="メイリオ" panose="020B0604030504040204" pitchFamily="50" charset="-128"/>
              </a:rPr>
              <a:t>氷見市出身者</a:t>
            </a:r>
            <a:r>
              <a:rPr lang="ja-JP" altLang="en-US" sz="1000" dirty="0">
                <a:solidFill>
                  <a:sysClr val="windowText" lastClr="000000"/>
                </a:solidFill>
                <a:latin typeface="メイリオ" panose="020B0604030504040204" pitchFamily="50" charset="-128"/>
                <a:ea typeface="メイリオ" panose="020B0604030504040204" pitchFamily="50" charset="-128"/>
                <a:cs typeface="メイリオ" panose="020B0604030504040204" pitchFamily="50" charset="-128"/>
              </a:rPr>
              <a:t>だけ</a:t>
            </a:r>
            <a:r>
              <a:rPr lang="ja-JP" altLang="en-US" sz="1000" dirty="0" smtClean="0">
                <a:solidFill>
                  <a:sysClr val="windowText" lastClr="000000"/>
                </a:solidFill>
                <a:latin typeface="メイリオ" panose="020B0604030504040204" pitchFamily="50" charset="-128"/>
                <a:ea typeface="メイリオ" panose="020B0604030504040204" pitchFamily="50" charset="-128"/>
                <a:cs typeface="メイリオ" panose="020B0604030504040204" pitchFamily="50" charset="-128"/>
              </a:rPr>
              <a:t>を見ると、</a:t>
            </a:r>
            <a:r>
              <a:rPr lang="en-US" altLang="ja-JP" sz="1000" dirty="0" smtClean="0">
                <a:solidFill>
                  <a:sysClr val="windowText" lastClr="000000"/>
                </a:solidFill>
                <a:latin typeface="メイリオ" panose="020B0604030504040204" pitchFamily="50" charset="-128"/>
                <a:ea typeface="メイリオ" panose="020B0604030504040204" pitchFamily="50" charset="-128"/>
                <a:cs typeface="メイリオ" panose="020B0604030504040204" pitchFamily="50" charset="-128"/>
              </a:rPr>
              <a:t>332</a:t>
            </a:r>
            <a:r>
              <a:rPr lang="ja-JP" altLang="en-US" sz="1000" dirty="0" smtClean="0">
                <a:solidFill>
                  <a:sysClr val="windowText" lastClr="000000"/>
                </a:solidFill>
                <a:latin typeface="メイリオ" panose="020B0604030504040204" pitchFamily="50" charset="-128"/>
                <a:ea typeface="メイリオ" panose="020B0604030504040204" pitchFamily="50" charset="-128"/>
                <a:cs typeface="メイリオ" panose="020B0604030504040204" pitchFamily="50" charset="-128"/>
              </a:rPr>
              <a:t>人が市外流出しています</a:t>
            </a:r>
            <a:endParaRPr lang="ja-JP" altLang="en-US" sz="1000" dirty="0">
              <a:solidFill>
                <a:sysClr val="windowText" lastClr="000000"/>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0" name="角丸四角形 9"/>
          <p:cNvSpPr/>
          <p:nvPr/>
        </p:nvSpPr>
        <p:spPr>
          <a:xfrm>
            <a:off x="5485495" y="2841673"/>
            <a:ext cx="686706" cy="1105905"/>
          </a:xfrm>
          <a:prstGeom prst="roundRect">
            <a:avLst/>
          </a:prstGeom>
          <a:noFill/>
          <a:ln>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 name="四角形吹き出し 10"/>
          <p:cNvSpPr/>
          <p:nvPr/>
        </p:nvSpPr>
        <p:spPr>
          <a:xfrm>
            <a:off x="6580415" y="2558436"/>
            <a:ext cx="1451429" cy="836189"/>
          </a:xfrm>
          <a:prstGeom prst="wedgeRectCallout">
            <a:avLst>
              <a:gd name="adj1" fmla="val -74546"/>
              <a:gd name="adj2" fmla="val -8115"/>
            </a:avLst>
          </a:prstGeom>
          <a:noFill/>
          <a:ln>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000" dirty="0" smtClean="0">
                <a:solidFill>
                  <a:sysClr val="windowText" lastClr="000000"/>
                </a:solidFill>
                <a:latin typeface="メイリオ" panose="020B0604030504040204" pitchFamily="50" charset="-128"/>
                <a:ea typeface="メイリオ" panose="020B0604030504040204" pitchFamily="50" charset="-128"/>
                <a:cs typeface="メイリオ" panose="020B0604030504040204" pitchFamily="50" charset="-128"/>
              </a:rPr>
              <a:t>平成</a:t>
            </a:r>
            <a:r>
              <a:rPr lang="en-US" altLang="ja-JP" sz="1000" dirty="0" smtClean="0">
                <a:solidFill>
                  <a:sysClr val="windowText" lastClr="000000"/>
                </a:solidFill>
                <a:latin typeface="メイリオ" panose="020B0604030504040204" pitchFamily="50" charset="-128"/>
                <a:ea typeface="メイリオ" panose="020B0604030504040204" pitchFamily="50" charset="-128"/>
                <a:cs typeface="メイリオ" panose="020B0604030504040204" pitchFamily="50" charset="-128"/>
              </a:rPr>
              <a:t>28</a:t>
            </a:r>
            <a:r>
              <a:rPr lang="ja-JP" altLang="en-US" sz="1000" dirty="0" smtClean="0">
                <a:solidFill>
                  <a:sysClr val="windowText" lastClr="000000"/>
                </a:solidFill>
                <a:latin typeface="メイリオ" panose="020B0604030504040204" pitchFamily="50" charset="-128"/>
                <a:ea typeface="メイリオ" panose="020B0604030504040204" pitchFamily="50" charset="-128"/>
                <a:cs typeface="メイリオ" panose="020B0604030504040204" pitchFamily="50" charset="-128"/>
              </a:rPr>
              <a:t>年度の社会純減数が例年より抑制された原因は、その他の人の純増と考えられます。</a:t>
            </a:r>
            <a:endParaRPr lang="ja-JP" altLang="en-US" sz="1000" dirty="0">
              <a:solidFill>
                <a:sysClr val="windowText" lastClr="000000"/>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5" name="テキスト ボックス 4"/>
          <p:cNvSpPr txBox="1"/>
          <p:nvPr/>
        </p:nvSpPr>
        <p:spPr>
          <a:xfrm>
            <a:off x="3430883" y="4277415"/>
            <a:ext cx="1595309" cy="400110"/>
          </a:xfrm>
          <a:prstGeom prst="rect">
            <a:avLst/>
          </a:prstGeom>
          <a:noFill/>
        </p:spPr>
        <p:txBody>
          <a:bodyPr wrap="none" rtlCol="0">
            <a:spAutoFit/>
          </a:bodyPr>
          <a:lstStyle/>
          <a:p>
            <a:r>
              <a:rPr kumimoji="1" lang="en-US" altLang="ja-JP" sz="1000" dirty="0" smtClean="0">
                <a:latin typeface="メイリオ" panose="020B0604030504040204" pitchFamily="50" charset="-128"/>
                <a:ea typeface="メイリオ" panose="020B0604030504040204" pitchFamily="50" charset="-128"/>
                <a:cs typeface="メイリオ" panose="020B0604030504040204" pitchFamily="50" charset="-128"/>
              </a:rPr>
              <a:t>※</a:t>
            </a:r>
            <a:r>
              <a:rPr kumimoji="1" lang="ja-JP" altLang="en-US" sz="1000" dirty="0" smtClean="0">
                <a:latin typeface="メイリオ" panose="020B0604030504040204" pitchFamily="50" charset="-128"/>
                <a:ea typeface="メイリオ" panose="020B0604030504040204" pitchFamily="50" charset="-128"/>
                <a:cs typeface="メイリオ" panose="020B0604030504040204" pitchFamily="50" charset="-128"/>
              </a:rPr>
              <a:t>富山県内</a:t>
            </a:r>
            <a:r>
              <a:rPr kumimoji="1" lang="en-US" altLang="ja-JP" sz="1000" dirty="0" smtClean="0">
                <a:latin typeface="メイリオ" panose="020B0604030504040204" pitchFamily="50" charset="-128"/>
                <a:ea typeface="メイリオ" panose="020B0604030504040204" pitchFamily="50" charset="-128"/>
                <a:cs typeface="メイリオ" panose="020B0604030504040204" pitchFamily="50" charset="-128"/>
              </a:rPr>
              <a:t/>
            </a:r>
            <a:br>
              <a:rPr kumimoji="1" lang="en-US" altLang="ja-JP" sz="1000" dirty="0" smtClean="0">
                <a:latin typeface="メイリオ" panose="020B0604030504040204" pitchFamily="50" charset="-128"/>
                <a:ea typeface="メイリオ" panose="020B0604030504040204" pitchFamily="50" charset="-128"/>
                <a:cs typeface="メイリオ" panose="020B0604030504040204" pitchFamily="50" charset="-128"/>
              </a:rPr>
            </a:br>
            <a:r>
              <a:rPr kumimoji="1" lang="ja-JP" altLang="en-US" sz="1000" dirty="0" smtClean="0">
                <a:latin typeface="メイリオ" panose="020B0604030504040204" pitchFamily="50" charset="-128"/>
                <a:ea typeface="メイリオ" panose="020B0604030504040204" pitchFamily="50" charset="-128"/>
                <a:cs typeface="メイリオ" panose="020B0604030504040204" pitchFamily="50" charset="-128"/>
              </a:rPr>
              <a:t>＝氷見市を除く富山県内</a:t>
            </a:r>
            <a:endParaRPr kumimoji="1" lang="ja-JP" altLang="en-US" sz="1000" dirty="0">
              <a:latin typeface="メイリオ" panose="020B0604030504040204" pitchFamily="50" charset="-128"/>
              <a:ea typeface="メイリオ" panose="020B0604030504040204" pitchFamily="50" charset="-128"/>
              <a:cs typeface="メイリオ" panose="020B0604030504040204" pitchFamily="50" charset="-128"/>
            </a:endParaRPr>
          </a:p>
        </p:txBody>
      </p:sp>
    </p:spTree>
    <p:extLst>
      <p:ext uri="{BB962C8B-B14F-4D97-AF65-F5344CB8AC3E}">
        <p14:creationId xmlns:p14="http://schemas.microsoft.com/office/powerpoint/2010/main" val="2779035113"/>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smtClean="0"/>
              <a:t>（参考）転入出者の出身別アンケート（平成</a:t>
            </a:r>
            <a:r>
              <a:rPr lang="en-US" altLang="ja-JP" dirty="0" smtClean="0"/>
              <a:t>28</a:t>
            </a:r>
            <a:r>
              <a:rPr lang="ja-JP" altLang="en-US" dirty="0" smtClean="0"/>
              <a:t>年</a:t>
            </a:r>
            <a:r>
              <a:rPr lang="ja-JP" altLang="en-US" dirty="0"/>
              <a:t>度</a:t>
            </a:r>
            <a:r>
              <a:rPr lang="ja-JP" altLang="en-US" dirty="0" smtClean="0"/>
              <a:t>）</a:t>
            </a:r>
            <a:endParaRPr kumimoji="1" lang="ja-JP" altLang="en-US" dirty="0"/>
          </a:p>
        </p:txBody>
      </p:sp>
      <p:sp>
        <p:nvSpPr>
          <p:cNvPr id="4" name="スライド番号プレースホルダー 3"/>
          <p:cNvSpPr>
            <a:spLocks noGrp="1"/>
          </p:cNvSpPr>
          <p:nvPr>
            <p:ph type="sldNum" sz="quarter" idx="12"/>
          </p:nvPr>
        </p:nvSpPr>
        <p:spPr/>
        <p:txBody>
          <a:bodyPr/>
          <a:lstStyle/>
          <a:p>
            <a:fld id="{32561E9F-1250-4501-B953-B78836680886}" type="slidenum">
              <a:rPr lang="ja-JP" altLang="en-US" smtClean="0"/>
              <a:pPr/>
              <a:t>56</a:t>
            </a:fld>
            <a:endParaRPr lang="ja-JP" altLang="en-US" dirty="0"/>
          </a:p>
        </p:txBody>
      </p:sp>
      <p:pic>
        <p:nvPicPr>
          <p:cNvPr id="13" name="図 12"/>
          <p:cNvPicPr>
            <a:picLocks noChangeAspect="1"/>
          </p:cNvPicPr>
          <p:nvPr/>
        </p:nvPicPr>
        <p:blipFill>
          <a:blip r:embed="rId2"/>
          <a:stretch>
            <a:fillRect/>
          </a:stretch>
        </p:blipFill>
        <p:spPr>
          <a:xfrm>
            <a:off x="15240" y="2346566"/>
            <a:ext cx="4512224" cy="2334930"/>
          </a:xfrm>
          <a:prstGeom prst="rect">
            <a:avLst/>
          </a:prstGeom>
        </p:spPr>
      </p:pic>
      <p:pic>
        <p:nvPicPr>
          <p:cNvPr id="14" name="図 13"/>
          <p:cNvPicPr>
            <a:picLocks noChangeAspect="1"/>
          </p:cNvPicPr>
          <p:nvPr/>
        </p:nvPicPr>
        <p:blipFill>
          <a:blip r:embed="rId3"/>
          <a:stretch>
            <a:fillRect/>
          </a:stretch>
        </p:blipFill>
        <p:spPr>
          <a:xfrm>
            <a:off x="4603664" y="2346566"/>
            <a:ext cx="4512224" cy="2334930"/>
          </a:xfrm>
          <a:prstGeom prst="rect">
            <a:avLst/>
          </a:prstGeom>
        </p:spPr>
      </p:pic>
      <p:sp>
        <p:nvSpPr>
          <p:cNvPr id="15" name="テキスト ボックス 14"/>
          <p:cNvSpPr txBox="1"/>
          <p:nvPr/>
        </p:nvSpPr>
        <p:spPr>
          <a:xfrm>
            <a:off x="-1" y="2069567"/>
            <a:ext cx="1877437" cy="276999"/>
          </a:xfrm>
          <a:prstGeom prst="rect">
            <a:avLst/>
          </a:prstGeom>
          <a:noFill/>
        </p:spPr>
        <p:txBody>
          <a:bodyPr wrap="none" rtlCol="0">
            <a:spAutoFit/>
          </a:bodyPr>
          <a:lstStyle/>
          <a:p>
            <a:r>
              <a:rPr kumimoji="1" lang="ja-JP" altLang="en-US" sz="1200" u="sng" dirty="0" smtClean="0">
                <a:latin typeface="メイリオ" panose="020B0604030504040204" pitchFamily="50" charset="-128"/>
                <a:ea typeface="メイリオ" panose="020B0604030504040204" pitchFamily="50" charset="-128"/>
                <a:cs typeface="メイリオ" panose="020B0604030504040204" pitchFamily="50" charset="-128"/>
              </a:rPr>
              <a:t>◇出身別アンケート結果</a:t>
            </a:r>
            <a:endParaRPr kumimoji="1" lang="ja-JP" altLang="en-US" sz="1200" u="sng"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7" name="テキスト ボックス 6"/>
          <p:cNvSpPr txBox="1"/>
          <p:nvPr/>
        </p:nvSpPr>
        <p:spPr>
          <a:xfrm>
            <a:off x="-1" y="4835384"/>
            <a:ext cx="2236510" cy="246221"/>
          </a:xfrm>
          <a:prstGeom prst="rect">
            <a:avLst/>
          </a:prstGeom>
          <a:noFill/>
        </p:spPr>
        <p:txBody>
          <a:bodyPr wrap="none" rtlCol="0">
            <a:spAutoFit/>
          </a:bodyPr>
          <a:lstStyle/>
          <a:p>
            <a:r>
              <a:rPr kumimoji="1" lang="en-US" altLang="ja-JP" sz="1000" dirty="0" smtClean="0">
                <a:latin typeface="メイリオ" panose="020B0604030504040204" pitchFamily="50" charset="-128"/>
                <a:ea typeface="メイリオ" panose="020B0604030504040204" pitchFamily="50" charset="-128"/>
                <a:cs typeface="メイリオ" panose="020B0604030504040204" pitchFamily="50" charset="-128"/>
              </a:rPr>
              <a:t>※</a:t>
            </a:r>
            <a:r>
              <a:rPr kumimoji="1" lang="ja-JP" altLang="en-US" sz="1000" dirty="0" smtClean="0">
                <a:latin typeface="メイリオ" panose="020B0604030504040204" pitchFamily="50" charset="-128"/>
                <a:ea typeface="メイリオ" panose="020B0604030504040204" pitchFamily="50" charset="-128"/>
                <a:cs typeface="メイリオ" panose="020B0604030504040204" pitchFamily="50" charset="-128"/>
              </a:rPr>
              <a:t>富山県内＝氷見市を除く富山県内</a:t>
            </a:r>
            <a:endParaRPr kumimoji="1" lang="ja-JP" altLang="en-US" sz="1000" dirty="0">
              <a:latin typeface="メイリオ" panose="020B0604030504040204" pitchFamily="50" charset="-128"/>
              <a:ea typeface="メイリオ" panose="020B0604030504040204" pitchFamily="50" charset="-128"/>
              <a:cs typeface="メイリオ" panose="020B0604030504040204" pitchFamily="50" charset="-128"/>
            </a:endParaRPr>
          </a:p>
        </p:txBody>
      </p:sp>
    </p:spTree>
    <p:extLst>
      <p:ext uri="{BB962C8B-B14F-4D97-AF65-F5344CB8AC3E}">
        <p14:creationId xmlns:p14="http://schemas.microsoft.com/office/powerpoint/2010/main" val="3541432443"/>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smtClean="0"/>
              <a:t>事由別：氷見市の社会純増減（平成</a:t>
            </a:r>
            <a:r>
              <a:rPr lang="en-US" altLang="ja-JP" dirty="0" smtClean="0"/>
              <a:t>28</a:t>
            </a:r>
            <a:r>
              <a:rPr lang="ja-JP" altLang="en-US" dirty="0" smtClean="0"/>
              <a:t>年</a:t>
            </a:r>
            <a:r>
              <a:rPr lang="ja-JP" altLang="en-US" dirty="0"/>
              <a:t>度</a:t>
            </a:r>
            <a:r>
              <a:rPr lang="ja-JP" altLang="en-US" dirty="0" smtClean="0"/>
              <a:t>）</a:t>
            </a:r>
            <a:endParaRPr kumimoji="1" lang="ja-JP" altLang="en-US" dirty="0"/>
          </a:p>
        </p:txBody>
      </p:sp>
      <p:sp>
        <p:nvSpPr>
          <p:cNvPr id="3" name="コンテンツ プレースホルダー 2"/>
          <p:cNvSpPr>
            <a:spLocks noGrp="1"/>
          </p:cNvSpPr>
          <p:nvPr>
            <p:ph idx="1"/>
          </p:nvPr>
        </p:nvSpPr>
        <p:spPr/>
        <p:txBody>
          <a:bodyPr/>
          <a:lstStyle/>
          <a:p>
            <a:r>
              <a:rPr kumimoji="1" lang="ja-JP" altLang="en-US" dirty="0" smtClean="0"/>
              <a:t>平成</a:t>
            </a:r>
            <a:r>
              <a:rPr kumimoji="1" lang="en-US" altLang="ja-JP" dirty="0" smtClean="0"/>
              <a:t>28</a:t>
            </a:r>
            <a:r>
              <a:rPr kumimoji="1" lang="ja-JP" altLang="en-US" dirty="0" smtClean="0"/>
              <a:t>年度の氷見市の社会純減を事由別で</a:t>
            </a:r>
            <a:r>
              <a:rPr lang="ja-JP" altLang="en-US" dirty="0"/>
              <a:t>見ると</a:t>
            </a:r>
            <a:r>
              <a:rPr kumimoji="1" lang="ja-JP" altLang="en-US" dirty="0" smtClean="0"/>
              <a:t>、婚姻を機に転出する人が多いです。女性だけではなく男性も多いです。</a:t>
            </a:r>
            <a:endParaRPr kumimoji="1" lang="ja-JP" altLang="en-US" dirty="0"/>
          </a:p>
        </p:txBody>
      </p:sp>
      <p:sp>
        <p:nvSpPr>
          <p:cNvPr id="4" name="スライド番号プレースホルダー 3"/>
          <p:cNvSpPr>
            <a:spLocks noGrp="1"/>
          </p:cNvSpPr>
          <p:nvPr>
            <p:ph type="sldNum" sz="quarter" idx="12"/>
          </p:nvPr>
        </p:nvSpPr>
        <p:spPr/>
        <p:txBody>
          <a:bodyPr/>
          <a:lstStyle/>
          <a:p>
            <a:fld id="{32561E9F-1250-4501-B953-B78836680886}" type="slidenum">
              <a:rPr lang="ja-JP" altLang="en-US" smtClean="0"/>
              <a:pPr/>
              <a:t>57</a:t>
            </a:fld>
            <a:endParaRPr lang="ja-JP" altLang="en-US" dirty="0"/>
          </a:p>
        </p:txBody>
      </p:sp>
      <p:pic>
        <p:nvPicPr>
          <p:cNvPr id="7" name="図 6"/>
          <p:cNvPicPr>
            <a:picLocks noChangeAspect="1"/>
          </p:cNvPicPr>
          <p:nvPr/>
        </p:nvPicPr>
        <p:blipFill>
          <a:blip r:embed="rId2"/>
          <a:stretch>
            <a:fillRect/>
          </a:stretch>
        </p:blipFill>
        <p:spPr>
          <a:xfrm>
            <a:off x="1341120" y="1683311"/>
            <a:ext cx="6294120" cy="5054387"/>
          </a:xfrm>
          <a:prstGeom prst="rect">
            <a:avLst/>
          </a:prstGeom>
        </p:spPr>
      </p:pic>
      <p:sp>
        <p:nvSpPr>
          <p:cNvPr id="6" name="角丸四角形 5"/>
          <p:cNvSpPr/>
          <p:nvPr/>
        </p:nvSpPr>
        <p:spPr>
          <a:xfrm>
            <a:off x="3491595" y="3401262"/>
            <a:ext cx="686706" cy="2199438"/>
          </a:xfrm>
          <a:prstGeom prst="roundRect">
            <a:avLst/>
          </a:prstGeom>
          <a:noFill/>
          <a:ln>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四角形吹き出し 7"/>
          <p:cNvSpPr/>
          <p:nvPr/>
        </p:nvSpPr>
        <p:spPr>
          <a:xfrm>
            <a:off x="4793706" y="5182605"/>
            <a:ext cx="1451429" cy="621295"/>
          </a:xfrm>
          <a:prstGeom prst="wedgeRectCallout">
            <a:avLst>
              <a:gd name="adj1" fmla="val -81546"/>
              <a:gd name="adj2" fmla="val -49122"/>
            </a:avLst>
          </a:prstGeom>
          <a:noFill/>
          <a:ln>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000" dirty="0" smtClean="0">
                <a:solidFill>
                  <a:sysClr val="windowText" lastClr="000000"/>
                </a:solidFill>
                <a:latin typeface="メイリオ" panose="020B0604030504040204" pitchFamily="50" charset="-128"/>
                <a:ea typeface="メイリオ" panose="020B0604030504040204" pitchFamily="50" charset="-128"/>
                <a:cs typeface="メイリオ" panose="020B0604030504040204" pitchFamily="50" charset="-128"/>
              </a:rPr>
              <a:t>男女共に多いです。氷見市出身者が大半を占めます。</a:t>
            </a:r>
            <a:endParaRPr lang="ja-JP" altLang="en-US" sz="1000" dirty="0">
              <a:solidFill>
                <a:sysClr val="windowText" lastClr="000000"/>
              </a:solidFill>
              <a:latin typeface="メイリオ" panose="020B0604030504040204" pitchFamily="50" charset="-128"/>
              <a:ea typeface="メイリオ" panose="020B0604030504040204" pitchFamily="50" charset="-128"/>
              <a:cs typeface="メイリオ" panose="020B0604030504040204" pitchFamily="50" charset="-128"/>
            </a:endParaRPr>
          </a:p>
        </p:txBody>
      </p:sp>
    </p:spTree>
    <p:extLst>
      <p:ext uri="{BB962C8B-B14F-4D97-AF65-F5344CB8AC3E}">
        <p14:creationId xmlns:p14="http://schemas.microsoft.com/office/powerpoint/2010/main" val="2479374067"/>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smtClean="0"/>
              <a:t>（参考）転入出事由アンケート（平成</a:t>
            </a:r>
            <a:r>
              <a:rPr lang="en-US" altLang="ja-JP" dirty="0" smtClean="0"/>
              <a:t>28</a:t>
            </a:r>
            <a:r>
              <a:rPr lang="ja-JP" altLang="en-US" dirty="0" smtClean="0"/>
              <a:t>年</a:t>
            </a:r>
            <a:r>
              <a:rPr lang="ja-JP" altLang="en-US" dirty="0"/>
              <a:t>度</a:t>
            </a:r>
            <a:r>
              <a:rPr lang="ja-JP" altLang="en-US" dirty="0" smtClean="0"/>
              <a:t>）</a:t>
            </a:r>
            <a:endParaRPr kumimoji="1" lang="ja-JP" altLang="en-US" dirty="0"/>
          </a:p>
        </p:txBody>
      </p:sp>
      <p:sp>
        <p:nvSpPr>
          <p:cNvPr id="4" name="スライド番号プレースホルダー 3"/>
          <p:cNvSpPr>
            <a:spLocks noGrp="1"/>
          </p:cNvSpPr>
          <p:nvPr>
            <p:ph type="sldNum" sz="quarter" idx="12"/>
          </p:nvPr>
        </p:nvSpPr>
        <p:spPr/>
        <p:txBody>
          <a:bodyPr/>
          <a:lstStyle/>
          <a:p>
            <a:fld id="{32561E9F-1250-4501-B953-B78836680886}" type="slidenum">
              <a:rPr lang="ja-JP" altLang="en-US" smtClean="0"/>
              <a:pPr/>
              <a:t>58</a:t>
            </a:fld>
            <a:endParaRPr lang="ja-JP" altLang="en-US" dirty="0"/>
          </a:p>
        </p:txBody>
      </p:sp>
      <p:pic>
        <p:nvPicPr>
          <p:cNvPr id="11" name="図 10"/>
          <p:cNvPicPr>
            <a:picLocks noChangeAspect="1"/>
          </p:cNvPicPr>
          <p:nvPr/>
        </p:nvPicPr>
        <p:blipFill>
          <a:blip r:embed="rId2"/>
          <a:stretch>
            <a:fillRect/>
          </a:stretch>
        </p:blipFill>
        <p:spPr>
          <a:xfrm>
            <a:off x="60961" y="1827335"/>
            <a:ext cx="4461578" cy="3796225"/>
          </a:xfrm>
          <a:prstGeom prst="rect">
            <a:avLst/>
          </a:prstGeom>
        </p:spPr>
      </p:pic>
      <p:pic>
        <p:nvPicPr>
          <p:cNvPr id="12" name="図 11"/>
          <p:cNvPicPr>
            <a:picLocks noChangeAspect="1"/>
          </p:cNvPicPr>
          <p:nvPr/>
        </p:nvPicPr>
        <p:blipFill>
          <a:blip r:embed="rId3"/>
          <a:stretch>
            <a:fillRect/>
          </a:stretch>
        </p:blipFill>
        <p:spPr>
          <a:xfrm>
            <a:off x="4616002" y="1827335"/>
            <a:ext cx="4461578" cy="3796225"/>
          </a:xfrm>
          <a:prstGeom prst="rect">
            <a:avLst/>
          </a:prstGeom>
        </p:spPr>
      </p:pic>
      <p:sp>
        <p:nvSpPr>
          <p:cNvPr id="13" name="テキスト ボックス 12"/>
          <p:cNvSpPr txBox="1"/>
          <p:nvPr/>
        </p:nvSpPr>
        <p:spPr>
          <a:xfrm>
            <a:off x="-32502" y="1550336"/>
            <a:ext cx="1723549" cy="276999"/>
          </a:xfrm>
          <a:prstGeom prst="rect">
            <a:avLst/>
          </a:prstGeom>
          <a:noFill/>
        </p:spPr>
        <p:txBody>
          <a:bodyPr wrap="none" rtlCol="0">
            <a:spAutoFit/>
          </a:bodyPr>
          <a:lstStyle/>
          <a:p>
            <a:r>
              <a:rPr kumimoji="1" lang="ja-JP" altLang="en-US" sz="1200" u="sng" dirty="0" smtClean="0">
                <a:latin typeface="メイリオ" panose="020B0604030504040204" pitchFamily="50" charset="-128"/>
                <a:ea typeface="メイリオ" panose="020B0604030504040204" pitchFamily="50" charset="-128"/>
                <a:cs typeface="メイリオ" panose="020B0604030504040204" pitchFamily="50" charset="-128"/>
              </a:rPr>
              <a:t>◇事由アンケート結果</a:t>
            </a:r>
            <a:endParaRPr kumimoji="1" lang="ja-JP" altLang="en-US" sz="1200" u="sng" dirty="0">
              <a:latin typeface="メイリオ" panose="020B0604030504040204" pitchFamily="50" charset="-128"/>
              <a:ea typeface="メイリオ" panose="020B0604030504040204" pitchFamily="50" charset="-128"/>
              <a:cs typeface="メイリオ" panose="020B0604030504040204" pitchFamily="50" charset="-128"/>
            </a:endParaRPr>
          </a:p>
        </p:txBody>
      </p:sp>
    </p:spTree>
    <p:extLst>
      <p:ext uri="{BB962C8B-B14F-4D97-AF65-F5344CB8AC3E}">
        <p14:creationId xmlns:p14="http://schemas.microsoft.com/office/powerpoint/2010/main" val="290496928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人口分析の結果（平成</a:t>
            </a:r>
            <a:r>
              <a:rPr kumimoji="1" lang="en-US" altLang="ja-JP" dirty="0" smtClean="0"/>
              <a:t>28</a:t>
            </a:r>
            <a:r>
              <a:rPr lang="ja-JP" altLang="en-US" dirty="0"/>
              <a:t>年度</a:t>
            </a:r>
            <a:r>
              <a:rPr kumimoji="1" lang="ja-JP" altLang="en-US" dirty="0" smtClean="0"/>
              <a:t>社会純減の構造分析）</a:t>
            </a:r>
            <a:endParaRPr kumimoji="1" lang="ja-JP" altLang="en-US" dirty="0"/>
          </a:p>
        </p:txBody>
      </p:sp>
      <p:sp>
        <p:nvSpPr>
          <p:cNvPr id="3" name="コンテンツ プレースホルダー 2"/>
          <p:cNvSpPr>
            <a:spLocks noGrp="1"/>
          </p:cNvSpPr>
          <p:nvPr>
            <p:ph idx="1"/>
          </p:nvPr>
        </p:nvSpPr>
        <p:spPr>
          <a:xfrm>
            <a:off x="0" y="1035242"/>
            <a:ext cx="9144000" cy="636391"/>
          </a:xfrm>
        </p:spPr>
        <p:txBody>
          <a:bodyPr>
            <a:normAutofit fontScale="92500" lnSpcReduction="20000"/>
          </a:bodyPr>
          <a:lstStyle/>
          <a:p>
            <a:r>
              <a:rPr lang="ja-JP" altLang="en-US" dirty="0" smtClean="0"/>
              <a:t>昨年度一年間の人口純減の主要因は氷見市出身者の減少です。近年との比較において純減数が抑制されている理由は、その他出身者の就職（特にベトナムと中国）による転入増と考えられます。</a:t>
            </a:r>
            <a:endParaRPr lang="en-US" altLang="ja-JP" dirty="0" smtClean="0"/>
          </a:p>
        </p:txBody>
      </p:sp>
      <p:sp>
        <p:nvSpPr>
          <p:cNvPr id="4" name="スライド番号プレースホルダー 3"/>
          <p:cNvSpPr>
            <a:spLocks noGrp="1"/>
          </p:cNvSpPr>
          <p:nvPr>
            <p:ph type="sldNum" sz="quarter" idx="12"/>
          </p:nvPr>
        </p:nvSpPr>
        <p:spPr/>
        <p:txBody>
          <a:bodyPr/>
          <a:lstStyle/>
          <a:p>
            <a:fld id="{32561E9F-1250-4501-B953-B78836680886}" type="slidenum">
              <a:rPr lang="ja-JP" altLang="en-US" smtClean="0"/>
              <a:pPr/>
              <a:t>5</a:t>
            </a:fld>
            <a:endParaRPr lang="ja-JP" altLang="en-US" dirty="0"/>
          </a:p>
        </p:txBody>
      </p:sp>
      <p:sp>
        <p:nvSpPr>
          <p:cNvPr id="5" name="正方形/長方形 4"/>
          <p:cNvSpPr/>
          <p:nvPr/>
        </p:nvSpPr>
        <p:spPr>
          <a:xfrm>
            <a:off x="333829" y="2095073"/>
            <a:ext cx="406400" cy="1497545"/>
          </a:xfrm>
          <a:prstGeom prst="rect">
            <a:avLst/>
          </a:prstGeom>
          <a:solidFill>
            <a:schemeClr val="bg1"/>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vert="eaVert" rtlCol="0" anchor="ctr"/>
          <a:lstStyle/>
          <a:p>
            <a:pPr algn="ctr"/>
            <a:r>
              <a:rPr kumimoji="1" lang="ja-JP" altLang="en-US" dirty="0" smtClean="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rPr>
              <a:t>氷見市出身</a:t>
            </a:r>
            <a:endParaRPr kumimoji="1" lang="ja-JP" altLang="en-US" dirty="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6" name="正方形/長方形 5"/>
          <p:cNvSpPr/>
          <p:nvPr/>
        </p:nvSpPr>
        <p:spPr>
          <a:xfrm>
            <a:off x="333829" y="3684718"/>
            <a:ext cx="406400" cy="1497545"/>
          </a:xfrm>
          <a:prstGeom prst="rect">
            <a:avLst/>
          </a:prstGeom>
          <a:solidFill>
            <a:schemeClr val="bg1"/>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vert="eaVert" rtlCol="0" anchor="ctr"/>
          <a:lstStyle/>
          <a:p>
            <a:pPr algn="ctr"/>
            <a:r>
              <a:rPr kumimoji="1" lang="ja-JP" altLang="en-US" sz="1400" dirty="0" smtClean="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rPr>
              <a:t>県内・石川出身</a:t>
            </a:r>
            <a:endParaRPr kumimoji="1" lang="ja-JP" altLang="en-US" sz="1400" dirty="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7" name="正方形/長方形 6"/>
          <p:cNvSpPr/>
          <p:nvPr/>
        </p:nvSpPr>
        <p:spPr>
          <a:xfrm>
            <a:off x="856344" y="1617734"/>
            <a:ext cx="2496458" cy="3734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u="sng" dirty="0" smtClean="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rPr>
              <a:t>しごと要因</a:t>
            </a:r>
            <a:endParaRPr kumimoji="1" lang="ja-JP" altLang="en-US" u="sng" dirty="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8" name="正方形/長方形 7"/>
          <p:cNvSpPr/>
          <p:nvPr/>
        </p:nvSpPr>
        <p:spPr>
          <a:xfrm>
            <a:off x="3465286" y="1617734"/>
            <a:ext cx="2496458" cy="3734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u="sng" dirty="0" smtClean="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rPr>
              <a:t>婚姻要因・その他</a:t>
            </a:r>
            <a:endParaRPr kumimoji="1" lang="ja-JP" altLang="en-US" sz="1200" u="sng" dirty="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9" name="正方形/長方形 8"/>
          <p:cNvSpPr/>
          <p:nvPr/>
        </p:nvSpPr>
        <p:spPr>
          <a:xfrm>
            <a:off x="6074229" y="1617734"/>
            <a:ext cx="2496458" cy="3734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u="sng" dirty="0" smtClean="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rPr>
              <a:t>総合的な考察</a:t>
            </a:r>
            <a:endParaRPr kumimoji="1" lang="ja-JP" altLang="en-US" u="sng" dirty="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0" name="正方形/長方形 9"/>
          <p:cNvSpPr/>
          <p:nvPr/>
        </p:nvSpPr>
        <p:spPr>
          <a:xfrm>
            <a:off x="856344" y="2095073"/>
            <a:ext cx="2496458" cy="149754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171450" indent="-171450">
              <a:buFont typeface="Arial" panose="020B0604020202020204" pitchFamily="34" charset="0"/>
              <a:buChar char="•"/>
            </a:pPr>
            <a:r>
              <a:rPr kumimoji="1" lang="ja-JP" altLang="en-US" sz="1000" dirty="0" smtClean="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rPr>
              <a:t>氷見市出身の社会純減のうち、半数近くがしごと要因。</a:t>
            </a:r>
            <a:endParaRPr kumimoji="1" lang="en-US" altLang="ja-JP" sz="1000" dirty="0" smtClean="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endParaRPr>
          </a:p>
          <a:p>
            <a:pPr marL="171450" indent="-171450">
              <a:buFont typeface="Arial" panose="020B0604020202020204" pitchFamily="34" charset="0"/>
              <a:buChar char="•"/>
            </a:pPr>
            <a:r>
              <a:rPr lang="ja-JP" altLang="en-US" sz="1000" dirty="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rPr>
              <a:t>就学による</a:t>
            </a:r>
            <a:r>
              <a:rPr lang="ja-JP" altLang="en-US" sz="1000" dirty="0" smtClean="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rPr>
              <a:t>純減数は少ないが、</a:t>
            </a:r>
            <a:r>
              <a:rPr lang="ja-JP" altLang="en-US" sz="1000" dirty="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rPr>
              <a:t>就学時に住所変更していない人がいる影響と考えられる。その場合、就学後の進路、つまり就職時に移動することになる</a:t>
            </a:r>
            <a:r>
              <a:rPr lang="ja-JP" altLang="en-US" sz="1000" dirty="0" smtClean="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rPr>
              <a:t>。</a:t>
            </a:r>
            <a:endParaRPr lang="ja-JP" altLang="en-US" sz="1000" dirty="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1" name="正方形/長方形 10"/>
          <p:cNvSpPr/>
          <p:nvPr/>
        </p:nvSpPr>
        <p:spPr>
          <a:xfrm>
            <a:off x="3465286" y="2095073"/>
            <a:ext cx="2496458" cy="149754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171450" indent="-171450">
              <a:buFont typeface="Arial" panose="020B0604020202020204" pitchFamily="34" charset="0"/>
              <a:buChar char="•"/>
            </a:pPr>
            <a:r>
              <a:rPr lang="ja-JP" altLang="en-US" sz="1000" dirty="0" smtClean="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rPr>
              <a:t>氷見市出身者の社会純減のうち、半数近くが婚姻要因。</a:t>
            </a:r>
            <a:endParaRPr lang="en-US" altLang="ja-JP" sz="1000" dirty="0" smtClean="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endParaRPr>
          </a:p>
          <a:p>
            <a:pPr marL="171450" indent="-171450">
              <a:buFont typeface="Arial" panose="020B0604020202020204" pitchFamily="34" charset="0"/>
              <a:buChar char="•"/>
            </a:pPr>
            <a:r>
              <a:rPr kumimoji="1" lang="ja-JP" altLang="en-US" sz="1000" dirty="0" smtClean="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rPr>
              <a:t>女性（一般的に婚姻時には女性のほうが動くと考えられる）だけでなく、男性の純減も多い。</a:t>
            </a:r>
            <a:endParaRPr kumimoji="1" lang="en-US" altLang="ja-JP" sz="1000" dirty="0" smtClean="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endParaRPr>
          </a:p>
          <a:p>
            <a:pPr marL="171450" indent="-171450">
              <a:buFont typeface="Arial" panose="020B0604020202020204" pitchFamily="34" charset="0"/>
              <a:buChar char="•"/>
            </a:pPr>
            <a:r>
              <a:rPr lang="ja-JP" altLang="en-US" sz="1000" dirty="0" smtClean="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rPr>
              <a:t>純減者の移動先の半数近くが高岡市。富山市、射水市、砺波市が続く。つまり、近隣市へ転出している。</a:t>
            </a:r>
            <a:endParaRPr kumimoji="1" lang="ja-JP" altLang="en-US" sz="1000" dirty="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2" name="正方形/長方形 11"/>
          <p:cNvSpPr/>
          <p:nvPr/>
        </p:nvSpPr>
        <p:spPr>
          <a:xfrm>
            <a:off x="6074229" y="2095073"/>
            <a:ext cx="2496458" cy="459851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171450" indent="-171450">
              <a:buFont typeface="Arial" panose="020B0604020202020204" pitchFamily="34" charset="0"/>
              <a:buChar char="•"/>
            </a:pPr>
            <a:r>
              <a:rPr kumimoji="1" lang="ja-JP" altLang="en-US" sz="1000" dirty="0" smtClean="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rPr>
              <a:t>魅力的な雇用を増やす必要がある。</a:t>
            </a:r>
            <a:r>
              <a:rPr kumimoji="1" lang="ja-JP" altLang="en-US" sz="1000" u="sng" dirty="0" smtClean="0">
                <a:solidFill>
                  <a:srgbClr val="FF0000"/>
                </a:solidFill>
                <a:latin typeface="メイリオ" panose="020B0604030504040204" pitchFamily="50" charset="-128"/>
                <a:ea typeface="メイリオ" panose="020B0604030504040204" pitchFamily="50" charset="-128"/>
                <a:cs typeface="メイリオ" panose="020B0604030504040204" pitchFamily="50" charset="-128"/>
              </a:rPr>
              <a:t>雇用の質を無視して数だけを増やすと、</a:t>
            </a:r>
            <a:r>
              <a:rPr kumimoji="1" lang="en-US" altLang="ja-JP" sz="1000" u="sng" dirty="0" smtClean="0">
                <a:solidFill>
                  <a:srgbClr val="FF0000"/>
                </a:solidFill>
                <a:latin typeface="メイリオ" panose="020B0604030504040204" pitchFamily="50" charset="-128"/>
                <a:ea typeface="メイリオ" panose="020B0604030504040204" pitchFamily="50" charset="-128"/>
                <a:cs typeface="メイリオ" panose="020B0604030504040204" pitchFamily="50" charset="-128"/>
              </a:rPr>
              <a:t>U</a:t>
            </a:r>
            <a:r>
              <a:rPr kumimoji="1" lang="ja-JP" altLang="en-US" sz="1000" u="sng" dirty="0" smtClean="0">
                <a:solidFill>
                  <a:srgbClr val="FF0000"/>
                </a:solidFill>
                <a:latin typeface="メイリオ" panose="020B0604030504040204" pitchFamily="50" charset="-128"/>
                <a:ea typeface="メイリオ" panose="020B0604030504040204" pitchFamily="50" charset="-128"/>
                <a:cs typeface="メイリオ" panose="020B0604030504040204" pitchFamily="50" charset="-128"/>
              </a:rPr>
              <a:t>ターンに寄与せず、かつ、事業者が人集めで苦労する</a:t>
            </a:r>
            <a:endParaRPr kumimoji="1" lang="en-US" altLang="ja-JP" sz="1000" u="sng" dirty="0" smtClean="0">
              <a:solidFill>
                <a:srgbClr val="FF0000"/>
              </a:solidFill>
              <a:latin typeface="メイリオ" panose="020B0604030504040204" pitchFamily="50" charset="-128"/>
              <a:ea typeface="メイリオ" panose="020B0604030504040204" pitchFamily="50" charset="-128"/>
              <a:cs typeface="メイリオ" panose="020B0604030504040204" pitchFamily="50" charset="-128"/>
            </a:endParaRPr>
          </a:p>
          <a:p>
            <a:pPr marL="171450" indent="-171450">
              <a:buFont typeface="Arial" panose="020B0604020202020204" pitchFamily="34" charset="0"/>
              <a:buChar char="•"/>
            </a:pPr>
            <a:r>
              <a:rPr lang="ja-JP" altLang="en-US" sz="1000" dirty="0" smtClean="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rPr>
              <a:t>婚姻で近くの市へ出て行くということは、市に仕事か魅力が無いということである。</a:t>
            </a:r>
            <a:endParaRPr lang="en-US" altLang="ja-JP" sz="1000" dirty="0" smtClean="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endParaRPr>
          </a:p>
          <a:p>
            <a:pPr marL="171450" indent="-171450">
              <a:buFont typeface="Arial" panose="020B0604020202020204" pitchFamily="34" charset="0"/>
              <a:buChar char="•"/>
            </a:pPr>
            <a:r>
              <a:rPr lang="ja-JP" altLang="en-US" sz="1000" dirty="0" smtClean="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rPr>
              <a:t>魅力について、近隣市</a:t>
            </a:r>
            <a:r>
              <a:rPr lang="ja-JP" altLang="en-US" sz="1000" dirty="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rPr>
              <a:t>と比べ子育て、教育（特に教育）の魅力があるわけではない。または魅力が伝わっていない。</a:t>
            </a:r>
            <a:endParaRPr lang="en-US" altLang="ja-JP" sz="1000" dirty="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endParaRPr>
          </a:p>
          <a:p>
            <a:pPr marL="171450" indent="-171450">
              <a:buFont typeface="Arial" panose="020B0604020202020204" pitchFamily="34" charset="0"/>
              <a:buChar char="•"/>
            </a:pPr>
            <a:r>
              <a:rPr lang="ja-JP" altLang="en-US" sz="1000" dirty="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rPr>
              <a:t>氷見市出身者（特に男性）と結婚したら、配偶者の市内転入の可能性が高まる。ただし、他市へ移る可能性のほうが高いと思われるため</a:t>
            </a:r>
            <a:r>
              <a:rPr lang="ja-JP" altLang="en-US" sz="1000" dirty="0" smtClean="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rPr>
              <a:t>、現時点ではその効果は限定的であると考えられる。</a:t>
            </a:r>
            <a:endParaRPr lang="en-US" altLang="ja-JP" sz="1000" dirty="0" smtClean="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endParaRPr>
          </a:p>
          <a:p>
            <a:pPr marL="171450" indent="-171450">
              <a:buFont typeface="Arial" panose="020B0604020202020204" pitchFamily="34" charset="0"/>
              <a:buChar char="•"/>
            </a:pPr>
            <a:r>
              <a:rPr lang="ja-JP" altLang="en-US" sz="1000" dirty="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rPr>
              <a:t>現時点では仕事の有無が人を呼ぶ要素となっている</a:t>
            </a:r>
            <a:r>
              <a:rPr lang="ja-JP" altLang="en-US" sz="1000" dirty="0" smtClean="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rPr>
              <a:t>。つまり、仕事</a:t>
            </a:r>
            <a:r>
              <a:rPr lang="ja-JP" altLang="en-US" sz="1000" dirty="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rPr>
              <a:t>以外の魅力に乏しいということであり、仕事以外で人を呼べるような方策を考える必要がある。</a:t>
            </a:r>
            <a:endParaRPr lang="en-US" altLang="ja-JP" sz="1000" dirty="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endParaRPr>
          </a:p>
          <a:p>
            <a:pPr marL="171450" indent="-171450">
              <a:buFont typeface="Arial" panose="020B0604020202020204" pitchFamily="34" charset="0"/>
              <a:buChar char="•"/>
            </a:pPr>
            <a:r>
              <a:rPr lang="ja-JP" altLang="en-US" sz="1000" dirty="0" smtClean="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rPr>
              <a:t>近年の流入状況と雇用状況を考えると、中国</a:t>
            </a:r>
            <a:r>
              <a:rPr lang="ja-JP" altLang="en-US" sz="1000" dirty="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rPr>
              <a:t>や東南アジアの移住者とどのように付き合うのかの検討を行う必要がある。</a:t>
            </a:r>
          </a:p>
          <a:p>
            <a:pPr marL="171450" indent="-171450">
              <a:buFont typeface="Arial" panose="020B0604020202020204" pitchFamily="34" charset="0"/>
              <a:buChar char="•"/>
            </a:pPr>
            <a:endParaRPr lang="en-US" altLang="ja-JP" sz="1000" dirty="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endParaRPr>
          </a:p>
          <a:p>
            <a:pPr marL="171450" indent="-171450">
              <a:buFont typeface="Arial" panose="020B0604020202020204" pitchFamily="34" charset="0"/>
              <a:buChar char="•"/>
            </a:pPr>
            <a:endParaRPr kumimoji="1" lang="ja-JP" altLang="en-US" sz="1000" dirty="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3" name="正方形/長方形 12"/>
          <p:cNvSpPr/>
          <p:nvPr/>
        </p:nvSpPr>
        <p:spPr>
          <a:xfrm>
            <a:off x="856344" y="3677793"/>
            <a:ext cx="2496458" cy="149754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171450" indent="-171450">
              <a:buFont typeface="Arial" panose="020B0604020202020204" pitchFamily="34" charset="0"/>
              <a:buChar char="•"/>
            </a:pPr>
            <a:r>
              <a:rPr kumimoji="1" lang="ja-JP" altLang="en-US" sz="1000" dirty="0" smtClean="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rPr>
              <a:t>仕事要因での人口純減数は少ない。</a:t>
            </a:r>
            <a:endParaRPr kumimoji="1" lang="en-US" altLang="ja-JP" sz="1000" dirty="0" smtClean="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endParaRPr>
          </a:p>
          <a:p>
            <a:pPr marL="171450" indent="-171450">
              <a:buFont typeface="Arial" panose="020B0604020202020204" pitchFamily="34" charset="0"/>
              <a:buChar char="•"/>
            </a:pPr>
            <a:r>
              <a:rPr kumimoji="1" lang="ja-JP" altLang="en-US" sz="1000" dirty="0" smtClean="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rPr>
              <a:t>仕事の事由を詳細に見ると、転入・転出者ともに「転勤」事由が多い。つまり、一定数の雇用の枠内で人が入れ代わっているだけ</a:t>
            </a:r>
            <a:r>
              <a:rPr lang="ja-JP" altLang="en-US" sz="1000" dirty="0" smtClean="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rPr>
              <a:t>と推察される</a:t>
            </a:r>
            <a:r>
              <a:rPr kumimoji="1" lang="ja-JP" altLang="en-US" sz="1000" dirty="0" smtClean="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rPr>
              <a:t>。</a:t>
            </a:r>
            <a:endParaRPr kumimoji="1" lang="ja-JP" altLang="en-US" sz="1000" dirty="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4" name="正方形/長方形 13"/>
          <p:cNvSpPr/>
          <p:nvPr/>
        </p:nvSpPr>
        <p:spPr>
          <a:xfrm>
            <a:off x="3465286" y="3677793"/>
            <a:ext cx="2496458" cy="149754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171450" indent="-171450">
              <a:buFont typeface="Arial" panose="020B0604020202020204" pitchFamily="34" charset="0"/>
              <a:buChar char="•"/>
            </a:pPr>
            <a:r>
              <a:rPr kumimoji="1" lang="ja-JP" altLang="en-US" sz="1000" dirty="0" smtClean="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rPr>
              <a:t>県内出身者の女性は婚姻要因で純増している。</a:t>
            </a:r>
            <a:endParaRPr kumimoji="1" lang="en-US" altLang="ja-JP" sz="1000" dirty="0" smtClean="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endParaRPr>
          </a:p>
          <a:p>
            <a:pPr marL="171450" indent="-171450">
              <a:buFont typeface="Arial" panose="020B0604020202020204" pitchFamily="34" charset="0"/>
              <a:buChar char="•"/>
            </a:pPr>
            <a:r>
              <a:rPr lang="ja-JP" altLang="en-US" sz="1000" dirty="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rPr>
              <a:t>一方</a:t>
            </a:r>
            <a:r>
              <a:rPr lang="ja-JP" altLang="en-US" sz="1000" dirty="0" smtClean="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rPr>
              <a:t>で、住宅要因で純減している。出身地かその近くに家を買うか借りるということを行っている可能性がある。</a:t>
            </a:r>
            <a:endParaRPr lang="en-US" altLang="ja-JP" sz="1000" dirty="0" smtClean="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endParaRPr>
          </a:p>
          <a:p>
            <a:pPr marL="171450" indent="-171450">
              <a:buFont typeface="Arial" panose="020B0604020202020204" pitchFamily="34" charset="0"/>
              <a:buChar char="•"/>
            </a:pPr>
            <a:r>
              <a:rPr kumimoji="1" lang="ja-JP" altLang="en-US" sz="1000" dirty="0" smtClean="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rPr>
              <a:t>教育の事由での転入はゼロ。</a:t>
            </a:r>
            <a:endParaRPr kumimoji="1" lang="ja-JP" altLang="en-US" sz="1000" dirty="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6" name="正方形/長方形 15"/>
          <p:cNvSpPr/>
          <p:nvPr/>
        </p:nvSpPr>
        <p:spPr>
          <a:xfrm>
            <a:off x="333829" y="5267438"/>
            <a:ext cx="406400" cy="1497545"/>
          </a:xfrm>
          <a:prstGeom prst="rect">
            <a:avLst/>
          </a:prstGeom>
          <a:solidFill>
            <a:schemeClr val="bg1"/>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vert="eaVert" rtlCol="0" anchor="ctr"/>
          <a:lstStyle/>
          <a:p>
            <a:pPr algn="ctr"/>
            <a:r>
              <a:rPr kumimoji="1" lang="ja-JP" altLang="en-US" dirty="0" smtClean="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rPr>
              <a:t>その他出身</a:t>
            </a:r>
            <a:endParaRPr kumimoji="1" lang="ja-JP" altLang="en-US" dirty="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7" name="正方形/長方形 16"/>
          <p:cNvSpPr/>
          <p:nvPr/>
        </p:nvSpPr>
        <p:spPr>
          <a:xfrm>
            <a:off x="856344" y="5260513"/>
            <a:ext cx="2496458" cy="149754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171450" indent="-171450">
              <a:buFont typeface="Arial" panose="020B0604020202020204" pitchFamily="34" charset="0"/>
              <a:buChar char="•"/>
            </a:pPr>
            <a:r>
              <a:rPr kumimoji="1" lang="ja-JP" altLang="en-US" sz="1000" dirty="0" smtClean="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rPr>
              <a:t>仕事要因での人口純増数が多い。その他出身者の人口純増数はほとんど全てがしごと要因である。</a:t>
            </a:r>
            <a:endParaRPr kumimoji="1" lang="en-US" altLang="ja-JP" sz="1000" dirty="0" smtClean="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endParaRPr>
          </a:p>
          <a:p>
            <a:pPr marL="171450" indent="-171450">
              <a:buFont typeface="Arial" panose="020B0604020202020204" pitchFamily="34" charset="0"/>
              <a:buChar char="•"/>
            </a:pPr>
            <a:r>
              <a:rPr lang="ja-JP" altLang="en-US" sz="1000" dirty="0" smtClean="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rPr>
              <a:t>仕事</a:t>
            </a:r>
            <a:r>
              <a:rPr lang="ja-JP" altLang="en-US" sz="1000" dirty="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rPr>
              <a:t>のうち</a:t>
            </a:r>
            <a:r>
              <a:rPr lang="ja-JP" altLang="en-US" sz="1000" dirty="0" smtClean="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rPr>
              <a:t>、ほぼ全ての人口純増要因が就職である。そのうちの過半数が海外（ベトナムと中国）から来て</a:t>
            </a:r>
            <a:r>
              <a:rPr lang="ja-JP" altLang="en-US" sz="1000" dirty="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rPr>
              <a:t>いる。</a:t>
            </a:r>
            <a:endParaRPr kumimoji="1" lang="ja-JP" altLang="en-US" sz="1000" dirty="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8" name="正方形/長方形 17"/>
          <p:cNvSpPr/>
          <p:nvPr/>
        </p:nvSpPr>
        <p:spPr>
          <a:xfrm>
            <a:off x="3465286" y="5260513"/>
            <a:ext cx="2496458" cy="149754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171450" indent="-171450">
              <a:buFont typeface="Arial" panose="020B0604020202020204" pitchFamily="34" charset="0"/>
              <a:buChar char="•"/>
            </a:pPr>
            <a:r>
              <a:rPr kumimoji="1" lang="ja-JP" altLang="en-US" sz="1000" dirty="0" smtClean="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rPr>
              <a:t>仕事要因以外での</a:t>
            </a:r>
            <a:r>
              <a:rPr lang="ja-JP" altLang="en-US" sz="1000" dirty="0" smtClean="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rPr>
              <a:t>人口純増減数が少ない。仕事要因以外の魅力が</a:t>
            </a:r>
            <a:r>
              <a:rPr lang="ja-JP" altLang="en-US" sz="1000" dirty="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rPr>
              <a:t>人</a:t>
            </a:r>
            <a:r>
              <a:rPr lang="ja-JP" altLang="en-US" sz="1000" dirty="0" smtClean="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rPr>
              <a:t>をひっぱることになっていない。</a:t>
            </a:r>
            <a:endParaRPr kumimoji="1" lang="ja-JP" altLang="en-US" sz="1000" dirty="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endParaRPr>
          </a:p>
        </p:txBody>
      </p:sp>
      <p:cxnSp>
        <p:nvCxnSpPr>
          <p:cNvPr id="21" name="直線コネクタ 20"/>
          <p:cNvCxnSpPr/>
          <p:nvPr/>
        </p:nvCxnSpPr>
        <p:spPr>
          <a:xfrm>
            <a:off x="740229" y="3645709"/>
            <a:ext cx="5334000" cy="0"/>
          </a:xfrm>
          <a:prstGeom prst="line">
            <a:avLst/>
          </a:prstGeom>
          <a:ln>
            <a:solidFill>
              <a:schemeClr val="tx1">
                <a:lumMod val="75000"/>
                <a:lumOff val="2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22" name="直線コネクタ 21"/>
          <p:cNvCxnSpPr/>
          <p:nvPr/>
        </p:nvCxnSpPr>
        <p:spPr>
          <a:xfrm>
            <a:off x="740229" y="5223463"/>
            <a:ext cx="5221515" cy="0"/>
          </a:xfrm>
          <a:prstGeom prst="line">
            <a:avLst/>
          </a:prstGeom>
          <a:ln>
            <a:solidFill>
              <a:schemeClr val="tx1">
                <a:lumMod val="75000"/>
                <a:lumOff val="2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23" name="直線コネクタ 22"/>
          <p:cNvCxnSpPr/>
          <p:nvPr/>
        </p:nvCxnSpPr>
        <p:spPr>
          <a:xfrm>
            <a:off x="740229" y="2051098"/>
            <a:ext cx="7986676" cy="0"/>
          </a:xfrm>
          <a:prstGeom prst="line">
            <a:avLst/>
          </a:prstGeom>
          <a:ln>
            <a:solidFill>
              <a:schemeClr val="tx1">
                <a:lumMod val="75000"/>
                <a:lumOff val="2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24" name="直線コネクタ 23"/>
          <p:cNvCxnSpPr/>
          <p:nvPr/>
        </p:nvCxnSpPr>
        <p:spPr>
          <a:xfrm>
            <a:off x="740229" y="6797067"/>
            <a:ext cx="7986676" cy="0"/>
          </a:xfrm>
          <a:prstGeom prst="line">
            <a:avLst/>
          </a:prstGeom>
          <a:ln>
            <a:solidFill>
              <a:schemeClr val="tx1">
                <a:lumMod val="75000"/>
                <a:lumOff val="25000"/>
              </a:schemeClr>
            </a:solidFill>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33493064"/>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z="2400" dirty="0" smtClean="0"/>
              <a:t>出身者別の事由：氷見市の社会純増減（平成</a:t>
            </a:r>
            <a:r>
              <a:rPr lang="en-US" altLang="ja-JP" sz="2400" dirty="0" smtClean="0"/>
              <a:t>28</a:t>
            </a:r>
            <a:r>
              <a:rPr lang="ja-JP" altLang="en-US" sz="2400" dirty="0" smtClean="0"/>
              <a:t>年</a:t>
            </a:r>
            <a:r>
              <a:rPr lang="ja-JP" altLang="en-US" sz="2400" dirty="0"/>
              <a:t>度</a:t>
            </a:r>
            <a:r>
              <a:rPr lang="ja-JP" altLang="en-US" sz="2400" dirty="0" smtClean="0"/>
              <a:t>）</a:t>
            </a:r>
            <a:endParaRPr kumimoji="1" lang="ja-JP" altLang="en-US" sz="2400" dirty="0"/>
          </a:p>
        </p:txBody>
      </p:sp>
      <p:sp>
        <p:nvSpPr>
          <p:cNvPr id="3" name="コンテンツ プレースホルダー 2"/>
          <p:cNvSpPr>
            <a:spLocks noGrp="1"/>
          </p:cNvSpPr>
          <p:nvPr>
            <p:ph idx="1"/>
          </p:nvPr>
        </p:nvSpPr>
        <p:spPr>
          <a:xfrm>
            <a:off x="0" y="968474"/>
            <a:ext cx="9144000" cy="579319"/>
          </a:xfrm>
        </p:spPr>
        <p:txBody>
          <a:bodyPr>
            <a:normAutofit lnSpcReduction="10000"/>
          </a:bodyPr>
          <a:lstStyle/>
          <a:p>
            <a:r>
              <a:rPr lang="ja-JP" altLang="en-US" dirty="0" smtClean="0"/>
              <a:t>氷見市出身者</a:t>
            </a:r>
            <a:r>
              <a:rPr lang="ja-JP" altLang="en-US" dirty="0"/>
              <a:t>の</a:t>
            </a:r>
            <a:r>
              <a:rPr lang="ja-JP" altLang="en-US" dirty="0" smtClean="0"/>
              <a:t>仕事と結婚が人口流出の主要因で、人口減少抑制の要因であるその他出身者は、仕事で氷見市に来ています</a:t>
            </a:r>
            <a:r>
              <a:rPr lang="en-US" altLang="ja-JP" dirty="0" smtClean="0"/>
              <a:t>(</a:t>
            </a:r>
            <a:r>
              <a:rPr lang="ja-JP" altLang="en-US" dirty="0" smtClean="0"/>
              <a:t>過半数がベトナムと中国</a:t>
            </a:r>
            <a:r>
              <a:rPr lang="en-US" altLang="ja-JP" dirty="0" smtClean="0"/>
              <a:t>)</a:t>
            </a:r>
            <a:r>
              <a:rPr lang="ja-JP" altLang="en-US" dirty="0" err="1" smtClean="0"/>
              <a:t>。</a:t>
            </a:r>
            <a:endParaRPr kumimoji="1" lang="ja-JP" altLang="en-US" dirty="0"/>
          </a:p>
        </p:txBody>
      </p:sp>
      <p:sp>
        <p:nvSpPr>
          <p:cNvPr id="4" name="スライド番号プレースホルダー 3"/>
          <p:cNvSpPr>
            <a:spLocks noGrp="1"/>
          </p:cNvSpPr>
          <p:nvPr>
            <p:ph type="sldNum" sz="quarter" idx="12"/>
          </p:nvPr>
        </p:nvSpPr>
        <p:spPr/>
        <p:txBody>
          <a:bodyPr/>
          <a:lstStyle/>
          <a:p>
            <a:fld id="{32561E9F-1250-4501-B953-B78836680886}" type="slidenum">
              <a:rPr lang="ja-JP" altLang="en-US" smtClean="0"/>
              <a:pPr/>
              <a:t>59</a:t>
            </a:fld>
            <a:endParaRPr lang="ja-JP" altLang="en-US" dirty="0"/>
          </a:p>
        </p:txBody>
      </p:sp>
      <p:pic>
        <p:nvPicPr>
          <p:cNvPr id="11" name="図 10"/>
          <p:cNvPicPr>
            <a:picLocks noChangeAspect="1"/>
          </p:cNvPicPr>
          <p:nvPr/>
        </p:nvPicPr>
        <p:blipFill>
          <a:blip r:embed="rId2"/>
          <a:stretch>
            <a:fillRect/>
          </a:stretch>
        </p:blipFill>
        <p:spPr>
          <a:xfrm>
            <a:off x="1402199" y="1417542"/>
            <a:ext cx="3200162" cy="2665381"/>
          </a:xfrm>
          <a:prstGeom prst="rect">
            <a:avLst/>
          </a:prstGeom>
        </p:spPr>
      </p:pic>
      <p:pic>
        <p:nvPicPr>
          <p:cNvPr id="13" name="図 12"/>
          <p:cNvPicPr>
            <a:picLocks noChangeAspect="1"/>
          </p:cNvPicPr>
          <p:nvPr/>
        </p:nvPicPr>
        <p:blipFill>
          <a:blip r:embed="rId3"/>
          <a:stretch>
            <a:fillRect/>
          </a:stretch>
        </p:blipFill>
        <p:spPr>
          <a:xfrm>
            <a:off x="5067359" y="1453434"/>
            <a:ext cx="3200162" cy="2665381"/>
          </a:xfrm>
          <a:prstGeom prst="rect">
            <a:avLst/>
          </a:prstGeom>
        </p:spPr>
      </p:pic>
      <p:pic>
        <p:nvPicPr>
          <p:cNvPr id="14" name="図 13"/>
          <p:cNvPicPr>
            <a:picLocks noChangeAspect="1"/>
          </p:cNvPicPr>
          <p:nvPr/>
        </p:nvPicPr>
        <p:blipFill>
          <a:blip r:embed="rId4"/>
          <a:stretch>
            <a:fillRect/>
          </a:stretch>
        </p:blipFill>
        <p:spPr>
          <a:xfrm>
            <a:off x="1402199" y="4144722"/>
            <a:ext cx="3200162" cy="2665381"/>
          </a:xfrm>
          <a:prstGeom prst="rect">
            <a:avLst/>
          </a:prstGeom>
        </p:spPr>
      </p:pic>
      <p:pic>
        <p:nvPicPr>
          <p:cNvPr id="15" name="図 14"/>
          <p:cNvPicPr>
            <a:picLocks noChangeAspect="1"/>
          </p:cNvPicPr>
          <p:nvPr/>
        </p:nvPicPr>
        <p:blipFill>
          <a:blip r:embed="rId5"/>
          <a:stretch>
            <a:fillRect/>
          </a:stretch>
        </p:blipFill>
        <p:spPr>
          <a:xfrm>
            <a:off x="5039929" y="4144722"/>
            <a:ext cx="3227592" cy="2691288"/>
          </a:xfrm>
          <a:prstGeom prst="rect">
            <a:avLst/>
          </a:prstGeom>
        </p:spPr>
      </p:pic>
      <p:sp>
        <p:nvSpPr>
          <p:cNvPr id="19" name="テキスト ボックス 18"/>
          <p:cNvSpPr txBox="1"/>
          <p:nvPr/>
        </p:nvSpPr>
        <p:spPr>
          <a:xfrm>
            <a:off x="3544549" y="1752609"/>
            <a:ext cx="646331" cy="230832"/>
          </a:xfrm>
          <a:prstGeom prst="rect">
            <a:avLst/>
          </a:prstGeom>
          <a:noFill/>
        </p:spPr>
        <p:txBody>
          <a:bodyPr wrap="none" rtlCol="0">
            <a:spAutoFit/>
          </a:bodyPr>
          <a:lstStyle/>
          <a:p>
            <a:r>
              <a:rPr kumimoji="1" lang="ja-JP" altLang="en-US" sz="900" dirty="0" smtClean="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rPr>
              <a:t>単位：人</a:t>
            </a:r>
            <a:endParaRPr kumimoji="1" lang="ja-JP" altLang="en-US" sz="900" dirty="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20" name="テキスト ボックス 19"/>
          <p:cNvSpPr txBox="1"/>
          <p:nvPr/>
        </p:nvSpPr>
        <p:spPr>
          <a:xfrm>
            <a:off x="7086600" y="1752609"/>
            <a:ext cx="646331" cy="230832"/>
          </a:xfrm>
          <a:prstGeom prst="rect">
            <a:avLst/>
          </a:prstGeom>
          <a:noFill/>
        </p:spPr>
        <p:txBody>
          <a:bodyPr wrap="none" rtlCol="0">
            <a:spAutoFit/>
          </a:bodyPr>
          <a:lstStyle/>
          <a:p>
            <a:r>
              <a:rPr kumimoji="1" lang="ja-JP" altLang="en-US" sz="900" dirty="0" smtClean="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rPr>
              <a:t>単位：人</a:t>
            </a:r>
            <a:endParaRPr kumimoji="1" lang="ja-JP" altLang="en-US" sz="900" dirty="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21" name="テキスト ボックス 20"/>
          <p:cNvSpPr txBox="1"/>
          <p:nvPr/>
        </p:nvSpPr>
        <p:spPr>
          <a:xfrm>
            <a:off x="7086600" y="4488359"/>
            <a:ext cx="646331" cy="230832"/>
          </a:xfrm>
          <a:prstGeom prst="rect">
            <a:avLst/>
          </a:prstGeom>
          <a:noFill/>
        </p:spPr>
        <p:txBody>
          <a:bodyPr wrap="none" rtlCol="0">
            <a:spAutoFit/>
          </a:bodyPr>
          <a:lstStyle/>
          <a:p>
            <a:r>
              <a:rPr kumimoji="1" lang="ja-JP" altLang="en-US" sz="900" dirty="0" smtClean="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rPr>
              <a:t>単位：人</a:t>
            </a:r>
            <a:endParaRPr kumimoji="1" lang="ja-JP" altLang="en-US" sz="900" dirty="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22" name="テキスト ボックス 21"/>
          <p:cNvSpPr txBox="1"/>
          <p:nvPr/>
        </p:nvSpPr>
        <p:spPr>
          <a:xfrm>
            <a:off x="3502654" y="4488359"/>
            <a:ext cx="646331" cy="230832"/>
          </a:xfrm>
          <a:prstGeom prst="rect">
            <a:avLst/>
          </a:prstGeom>
          <a:noFill/>
        </p:spPr>
        <p:txBody>
          <a:bodyPr wrap="none" rtlCol="0">
            <a:spAutoFit/>
          </a:bodyPr>
          <a:lstStyle/>
          <a:p>
            <a:r>
              <a:rPr kumimoji="1" lang="ja-JP" altLang="en-US" sz="900" dirty="0" smtClean="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rPr>
              <a:t>単位：人</a:t>
            </a:r>
            <a:endParaRPr kumimoji="1" lang="ja-JP" altLang="en-US" sz="900" dirty="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24" name="角丸四角形 23"/>
          <p:cNvSpPr/>
          <p:nvPr/>
        </p:nvSpPr>
        <p:spPr>
          <a:xfrm>
            <a:off x="1813560" y="2136054"/>
            <a:ext cx="408940" cy="1216746"/>
          </a:xfrm>
          <a:prstGeom prst="roundRect">
            <a:avLst/>
          </a:prstGeom>
          <a:noFill/>
          <a:ln>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7" name="四角形吹き出し 26"/>
          <p:cNvSpPr/>
          <p:nvPr/>
        </p:nvSpPr>
        <p:spPr>
          <a:xfrm>
            <a:off x="211486" y="3610069"/>
            <a:ext cx="1451429" cy="836189"/>
          </a:xfrm>
          <a:prstGeom prst="wedgeRectCallout">
            <a:avLst>
              <a:gd name="adj1" fmla="val 89954"/>
              <a:gd name="adj2" fmla="val -79499"/>
            </a:avLst>
          </a:prstGeom>
          <a:noFill/>
          <a:ln>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000" dirty="0" smtClean="0">
                <a:solidFill>
                  <a:sysClr val="windowText" lastClr="000000"/>
                </a:solidFill>
                <a:latin typeface="メイリオ" panose="020B0604030504040204" pitchFamily="50" charset="-128"/>
                <a:ea typeface="メイリオ" panose="020B0604030504040204" pitchFamily="50" charset="-128"/>
                <a:cs typeface="メイリオ" panose="020B0604030504040204" pitchFamily="50" charset="-128"/>
              </a:rPr>
              <a:t>氷見市出身者に限定すると、仕事要因と婚姻要因による純減数が約半々です。</a:t>
            </a:r>
            <a:endParaRPr lang="ja-JP" altLang="en-US" sz="1000" dirty="0">
              <a:solidFill>
                <a:sysClr val="windowText" lastClr="000000"/>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28" name="角丸四角形 27"/>
          <p:cNvSpPr/>
          <p:nvPr/>
        </p:nvSpPr>
        <p:spPr>
          <a:xfrm>
            <a:off x="2456269" y="2126911"/>
            <a:ext cx="408940" cy="1216746"/>
          </a:xfrm>
          <a:prstGeom prst="roundRect">
            <a:avLst/>
          </a:prstGeom>
          <a:noFill/>
          <a:ln>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9" name="角丸四角形 28"/>
          <p:cNvSpPr/>
          <p:nvPr/>
        </p:nvSpPr>
        <p:spPr>
          <a:xfrm>
            <a:off x="5449855" y="4603775"/>
            <a:ext cx="408940" cy="1216746"/>
          </a:xfrm>
          <a:prstGeom prst="roundRect">
            <a:avLst/>
          </a:prstGeom>
          <a:noFill/>
          <a:ln>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0" name="四角形吹き出し 29"/>
          <p:cNvSpPr/>
          <p:nvPr/>
        </p:nvSpPr>
        <p:spPr>
          <a:xfrm>
            <a:off x="6268721" y="4719191"/>
            <a:ext cx="1451429" cy="836189"/>
          </a:xfrm>
          <a:prstGeom prst="wedgeRectCallout">
            <a:avLst>
              <a:gd name="adj1" fmla="val -72796"/>
              <a:gd name="adj2" fmla="val -32416"/>
            </a:avLst>
          </a:prstGeom>
          <a:noFill/>
          <a:ln>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000" dirty="0" smtClean="0">
                <a:solidFill>
                  <a:sysClr val="windowText" lastClr="000000"/>
                </a:solidFill>
                <a:latin typeface="メイリオ" panose="020B0604030504040204" pitchFamily="50" charset="-128"/>
                <a:ea typeface="メイリオ" panose="020B0604030504040204" pitchFamily="50" charset="-128"/>
                <a:cs typeface="メイリオ" panose="020B0604030504040204" pitchFamily="50" charset="-128"/>
              </a:rPr>
              <a:t>その他出身者は仕事要因での純増が多いです。その過半数がベトナムと中国から来ています。</a:t>
            </a:r>
            <a:endParaRPr lang="ja-JP" altLang="en-US" sz="1000" dirty="0">
              <a:solidFill>
                <a:sysClr val="windowText" lastClr="000000"/>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23" name="テキスト ボックス 22"/>
          <p:cNvSpPr txBox="1"/>
          <p:nvPr/>
        </p:nvSpPr>
        <p:spPr>
          <a:xfrm>
            <a:off x="5496421" y="1945389"/>
            <a:ext cx="2749471" cy="246221"/>
          </a:xfrm>
          <a:prstGeom prst="rect">
            <a:avLst/>
          </a:prstGeom>
          <a:noFill/>
        </p:spPr>
        <p:txBody>
          <a:bodyPr wrap="none" rtlCol="0">
            <a:spAutoFit/>
          </a:bodyPr>
          <a:lstStyle/>
          <a:p>
            <a:r>
              <a:rPr kumimoji="1" lang="en-US" altLang="ja-JP" sz="1000" dirty="0" smtClean="0">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000" dirty="0" smtClean="0">
                <a:latin typeface="メイリオ" panose="020B0604030504040204" pitchFamily="50" charset="-128"/>
                <a:ea typeface="メイリオ" panose="020B0604030504040204" pitchFamily="50" charset="-128"/>
                <a:cs typeface="メイリオ" panose="020B0604030504040204" pitchFamily="50" charset="-128"/>
              </a:rPr>
              <a:t>県内</a:t>
            </a:r>
            <a:r>
              <a:rPr lang="ja-JP" altLang="en-US" sz="1000" dirty="0">
                <a:latin typeface="メイリオ" panose="020B0604030504040204" pitchFamily="50" charset="-128"/>
                <a:ea typeface="メイリオ" panose="020B0604030504040204" pitchFamily="50" charset="-128"/>
                <a:cs typeface="メイリオ" panose="020B0604030504040204" pitchFamily="50" charset="-128"/>
              </a:rPr>
              <a:t>出身者</a:t>
            </a:r>
            <a:r>
              <a:rPr kumimoji="1" lang="ja-JP" altLang="en-US" sz="1000" dirty="0" smtClean="0">
                <a:latin typeface="メイリオ" panose="020B0604030504040204" pitchFamily="50" charset="-128"/>
                <a:ea typeface="メイリオ" panose="020B0604030504040204" pitchFamily="50" charset="-128"/>
                <a:cs typeface="メイリオ" panose="020B0604030504040204" pitchFamily="50" charset="-128"/>
              </a:rPr>
              <a:t>＝氷見市を除く富山県内出身者</a:t>
            </a:r>
            <a:endParaRPr kumimoji="1" lang="ja-JP" altLang="en-US" sz="1000" dirty="0">
              <a:latin typeface="メイリオ" panose="020B0604030504040204" pitchFamily="50" charset="-128"/>
              <a:ea typeface="メイリオ" panose="020B0604030504040204" pitchFamily="50" charset="-128"/>
              <a:cs typeface="メイリオ" panose="020B0604030504040204" pitchFamily="50" charset="-128"/>
            </a:endParaRPr>
          </a:p>
        </p:txBody>
      </p:sp>
    </p:spTree>
    <p:extLst>
      <p:ext uri="{BB962C8B-B14F-4D97-AF65-F5344CB8AC3E}">
        <p14:creationId xmlns:p14="http://schemas.microsoft.com/office/powerpoint/2010/main" val="1372247545"/>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z="2400" dirty="0" smtClean="0"/>
              <a:t>（参考）出身地別転入出事由アンケート（平成</a:t>
            </a:r>
            <a:r>
              <a:rPr lang="en-US" altLang="ja-JP" sz="2400" dirty="0" smtClean="0"/>
              <a:t>28</a:t>
            </a:r>
            <a:r>
              <a:rPr lang="ja-JP" altLang="en-US" sz="2400" dirty="0" smtClean="0"/>
              <a:t>年</a:t>
            </a:r>
            <a:r>
              <a:rPr lang="ja-JP" altLang="en-US" sz="2400" dirty="0"/>
              <a:t>度</a:t>
            </a:r>
            <a:r>
              <a:rPr lang="ja-JP" altLang="en-US" sz="2400" dirty="0" smtClean="0"/>
              <a:t>）</a:t>
            </a:r>
            <a:r>
              <a:rPr lang="en-US" altLang="ja-JP" sz="2400" dirty="0" smtClean="0"/>
              <a:t>1/2</a:t>
            </a:r>
            <a:endParaRPr kumimoji="1" lang="ja-JP" altLang="en-US" sz="2400" dirty="0"/>
          </a:p>
        </p:txBody>
      </p:sp>
      <p:sp>
        <p:nvSpPr>
          <p:cNvPr id="4" name="スライド番号プレースホルダー 3"/>
          <p:cNvSpPr>
            <a:spLocks noGrp="1"/>
          </p:cNvSpPr>
          <p:nvPr>
            <p:ph type="sldNum" sz="quarter" idx="12"/>
          </p:nvPr>
        </p:nvSpPr>
        <p:spPr/>
        <p:txBody>
          <a:bodyPr/>
          <a:lstStyle/>
          <a:p>
            <a:fld id="{32561E9F-1250-4501-B953-B78836680886}" type="slidenum">
              <a:rPr lang="ja-JP" altLang="en-US" smtClean="0"/>
              <a:pPr/>
              <a:t>60</a:t>
            </a:fld>
            <a:endParaRPr lang="ja-JP" altLang="en-US" dirty="0"/>
          </a:p>
        </p:txBody>
      </p:sp>
      <p:sp>
        <p:nvSpPr>
          <p:cNvPr id="13" name="テキスト ボックス 12"/>
          <p:cNvSpPr txBox="1"/>
          <p:nvPr/>
        </p:nvSpPr>
        <p:spPr>
          <a:xfrm>
            <a:off x="-1" y="992421"/>
            <a:ext cx="3416320" cy="276999"/>
          </a:xfrm>
          <a:prstGeom prst="rect">
            <a:avLst/>
          </a:prstGeom>
          <a:noFill/>
        </p:spPr>
        <p:txBody>
          <a:bodyPr wrap="none" rtlCol="0">
            <a:spAutoFit/>
          </a:bodyPr>
          <a:lstStyle/>
          <a:p>
            <a:r>
              <a:rPr kumimoji="1" lang="ja-JP" altLang="en-US" sz="1200" u="sng" dirty="0" smtClean="0">
                <a:latin typeface="メイリオ" panose="020B0604030504040204" pitchFamily="50" charset="-128"/>
                <a:ea typeface="メイリオ" panose="020B0604030504040204" pitchFamily="50" charset="-128"/>
                <a:cs typeface="メイリオ" panose="020B0604030504040204" pitchFamily="50" charset="-128"/>
              </a:rPr>
              <a:t>◇出身地別事由アンケート結果（氷見市出身）</a:t>
            </a:r>
            <a:endParaRPr kumimoji="1" lang="ja-JP" altLang="en-US" sz="1200" u="sng" dirty="0">
              <a:latin typeface="メイリオ" panose="020B0604030504040204" pitchFamily="50" charset="-128"/>
              <a:ea typeface="メイリオ" panose="020B0604030504040204" pitchFamily="50" charset="-128"/>
              <a:cs typeface="メイリオ" panose="020B0604030504040204" pitchFamily="50" charset="-128"/>
            </a:endParaRPr>
          </a:p>
        </p:txBody>
      </p:sp>
      <p:pic>
        <p:nvPicPr>
          <p:cNvPr id="3" name="図 2"/>
          <p:cNvPicPr>
            <a:picLocks noChangeAspect="1"/>
          </p:cNvPicPr>
          <p:nvPr/>
        </p:nvPicPr>
        <p:blipFill rotWithShape="1">
          <a:blip r:embed="rId2"/>
          <a:srcRect b="8885"/>
          <a:stretch/>
        </p:blipFill>
        <p:spPr>
          <a:xfrm>
            <a:off x="605764" y="1218148"/>
            <a:ext cx="3219844" cy="2561372"/>
          </a:xfrm>
          <a:prstGeom prst="rect">
            <a:avLst/>
          </a:prstGeom>
        </p:spPr>
      </p:pic>
      <p:pic>
        <p:nvPicPr>
          <p:cNvPr id="5" name="図 4"/>
          <p:cNvPicPr>
            <a:picLocks noChangeAspect="1"/>
          </p:cNvPicPr>
          <p:nvPr/>
        </p:nvPicPr>
        <p:blipFill rotWithShape="1">
          <a:blip r:embed="rId3"/>
          <a:srcRect b="8343"/>
          <a:stretch/>
        </p:blipFill>
        <p:spPr>
          <a:xfrm>
            <a:off x="4678680" y="1218148"/>
            <a:ext cx="3219844" cy="2576612"/>
          </a:xfrm>
          <a:prstGeom prst="rect">
            <a:avLst/>
          </a:prstGeom>
        </p:spPr>
      </p:pic>
      <p:pic>
        <p:nvPicPr>
          <p:cNvPr id="6" name="図 5"/>
          <p:cNvPicPr>
            <a:picLocks noChangeAspect="1"/>
          </p:cNvPicPr>
          <p:nvPr/>
        </p:nvPicPr>
        <p:blipFill rotWithShape="1">
          <a:blip r:embed="rId4"/>
          <a:srcRect b="7395"/>
          <a:stretch/>
        </p:blipFill>
        <p:spPr>
          <a:xfrm>
            <a:off x="607919" y="4179189"/>
            <a:ext cx="3217689" cy="2480691"/>
          </a:xfrm>
          <a:prstGeom prst="rect">
            <a:avLst/>
          </a:prstGeom>
        </p:spPr>
      </p:pic>
      <p:sp>
        <p:nvSpPr>
          <p:cNvPr id="10" name="テキスト ボックス 9"/>
          <p:cNvSpPr txBox="1"/>
          <p:nvPr/>
        </p:nvSpPr>
        <p:spPr>
          <a:xfrm>
            <a:off x="-1" y="3953557"/>
            <a:ext cx="4185761" cy="276999"/>
          </a:xfrm>
          <a:prstGeom prst="rect">
            <a:avLst/>
          </a:prstGeom>
          <a:noFill/>
        </p:spPr>
        <p:txBody>
          <a:bodyPr wrap="none" rtlCol="0">
            <a:spAutoFit/>
          </a:bodyPr>
          <a:lstStyle/>
          <a:p>
            <a:r>
              <a:rPr kumimoji="1" lang="ja-JP" altLang="en-US" sz="1200" u="sng" dirty="0" smtClean="0">
                <a:latin typeface="メイリオ" panose="020B0604030504040204" pitchFamily="50" charset="-128"/>
                <a:ea typeface="メイリオ" panose="020B0604030504040204" pitchFamily="50" charset="-128"/>
                <a:cs typeface="メイリオ" panose="020B0604030504040204" pitchFamily="50" charset="-128"/>
              </a:rPr>
              <a:t>◇出身地別事由アンケート結果（氷見市を除く県内出身）</a:t>
            </a:r>
            <a:endParaRPr kumimoji="1" lang="ja-JP" altLang="en-US" sz="1200" u="sng" dirty="0">
              <a:latin typeface="メイリオ" panose="020B0604030504040204" pitchFamily="50" charset="-128"/>
              <a:ea typeface="メイリオ" panose="020B0604030504040204" pitchFamily="50" charset="-128"/>
              <a:cs typeface="メイリオ" panose="020B0604030504040204" pitchFamily="50" charset="-128"/>
            </a:endParaRPr>
          </a:p>
        </p:txBody>
      </p:sp>
      <p:pic>
        <p:nvPicPr>
          <p:cNvPr id="7" name="図 6"/>
          <p:cNvPicPr>
            <a:picLocks noChangeAspect="1"/>
          </p:cNvPicPr>
          <p:nvPr/>
        </p:nvPicPr>
        <p:blipFill rotWithShape="1">
          <a:blip r:embed="rId5"/>
          <a:srcRect b="7880"/>
          <a:stretch/>
        </p:blipFill>
        <p:spPr>
          <a:xfrm>
            <a:off x="4678680" y="4142749"/>
            <a:ext cx="3222484" cy="2471411"/>
          </a:xfrm>
          <a:prstGeom prst="rect">
            <a:avLst/>
          </a:prstGeom>
        </p:spPr>
      </p:pic>
    </p:spTree>
    <p:extLst>
      <p:ext uri="{BB962C8B-B14F-4D97-AF65-F5344CB8AC3E}">
        <p14:creationId xmlns:p14="http://schemas.microsoft.com/office/powerpoint/2010/main" val="2545575259"/>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z="2400" dirty="0" smtClean="0"/>
              <a:t>（参考）出身地別転入出事由アンケート（平成</a:t>
            </a:r>
            <a:r>
              <a:rPr lang="en-US" altLang="ja-JP" sz="2400" dirty="0" smtClean="0"/>
              <a:t>28</a:t>
            </a:r>
            <a:r>
              <a:rPr lang="ja-JP" altLang="en-US" sz="2400" dirty="0" smtClean="0"/>
              <a:t>年</a:t>
            </a:r>
            <a:r>
              <a:rPr lang="ja-JP" altLang="en-US" sz="2400" dirty="0"/>
              <a:t>度</a:t>
            </a:r>
            <a:r>
              <a:rPr lang="ja-JP" altLang="en-US" sz="2400" dirty="0" smtClean="0"/>
              <a:t>）</a:t>
            </a:r>
            <a:r>
              <a:rPr lang="en-US" altLang="ja-JP" sz="2400" dirty="0"/>
              <a:t>2</a:t>
            </a:r>
            <a:r>
              <a:rPr lang="en-US" altLang="ja-JP" sz="2400" dirty="0" smtClean="0"/>
              <a:t>/2</a:t>
            </a:r>
            <a:endParaRPr kumimoji="1" lang="ja-JP" altLang="en-US" sz="2400" dirty="0"/>
          </a:p>
        </p:txBody>
      </p:sp>
      <p:sp>
        <p:nvSpPr>
          <p:cNvPr id="4" name="スライド番号プレースホルダー 3"/>
          <p:cNvSpPr>
            <a:spLocks noGrp="1"/>
          </p:cNvSpPr>
          <p:nvPr>
            <p:ph type="sldNum" sz="quarter" idx="12"/>
          </p:nvPr>
        </p:nvSpPr>
        <p:spPr/>
        <p:txBody>
          <a:bodyPr/>
          <a:lstStyle/>
          <a:p>
            <a:fld id="{32561E9F-1250-4501-B953-B78836680886}" type="slidenum">
              <a:rPr lang="ja-JP" altLang="en-US" smtClean="0"/>
              <a:pPr/>
              <a:t>61</a:t>
            </a:fld>
            <a:endParaRPr lang="ja-JP" altLang="en-US" dirty="0"/>
          </a:p>
        </p:txBody>
      </p:sp>
      <p:sp>
        <p:nvSpPr>
          <p:cNvPr id="13" name="テキスト ボックス 12"/>
          <p:cNvSpPr txBox="1"/>
          <p:nvPr/>
        </p:nvSpPr>
        <p:spPr>
          <a:xfrm>
            <a:off x="-1" y="992421"/>
            <a:ext cx="3416320" cy="276999"/>
          </a:xfrm>
          <a:prstGeom prst="rect">
            <a:avLst/>
          </a:prstGeom>
          <a:noFill/>
        </p:spPr>
        <p:txBody>
          <a:bodyPr wrap="none" rtlCol="0">
            <a:spAutoFit/>
          </a:bodyPr>
          <a:lstStyle/>
          <a:p>
            <a:r>
              <a:rPr kumimoji="1" lang="ja-JP" altLang="en-US" sz="1200" u="sng" dirty="0" smtClean="0">
                <a:latin typeface="メイリオ" panose="020B0604030504040204" pitchFamily="50" charset="-128"/>
                <a:ea typeface="メイリオ" panose="020B0604030504040204" pitchFamily="50" charset="-128"/>
                <a:cs typeface="メイリオ" panose="020B0604030504040204" pitchFamily="50" charset="-128"/>
              </a:rPr>
              <a:t>◇出身地別事由アンケート結果（石川県出身）</a:t>
            </a:r>
            <a:endParaRPr kumimoji="1" lang="ja-JP" altLang="en-US" sz="1200" u="sng"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0" name="テキスト ボックス 9"/>
          <p:cNvSpPr txBox="1"/>
          <p:nvPr/>
        </p:nvSpPr>
        <p:spPr>
          <a:xfrm>
            <a:off x="-1" y="3953557"/>
            <a:ext cx="3416320" cy="276999"/>
          </a:xfrm>
          <a:prstGeom prst="rect">
            <a:avLst/>
          </a:prstGeom>
          <a:noFill/>
        </p:spPr>
        <p:txBody>
          <a:bodyPr wrap="none" rtlCol="0">
            <a:spAutoFit/>
          </a:bodyPr>
          <a:lstStyle/>
          <a:p>
            <a:r>
              <a:rPr kumimoji="1" lang="ja-JP" altLang="en-US" sz="1200" u="sng" dirty="0" smtClean="0">
                <a:latin typeface="メイリオ" panose="020B0604030504040204" pitchFamily="50" charset="-128"/>
                <a:ea typeface="メイリオ" panose="020B0604030504040204" pitchFamily="50" charset="-128"/>
                <a:cs typeface="メイリオ" panose="020B0604030504040204" pitchFamily="50" charset="-128"/>
              </a:rPr>
              <a:t>◇出身地別事由アンケート結果（その他出身）</a:t>
            </a:r>
            <a:endParaRPr kumimoji="1" lang="ja-JP" altLang="en-US" sz="1200" u="sng" dirty="0">
              <a:latin typeface="メイリオ" panose="020B0604030504040204" pitchFamily="50" charset="-128"/>
              <a:ea typeface="メイリオ" panose="020B0604030504040204" pitchFamily="50" charset="-128"/>
              <a:cs typeface="メイリオ" panose="020B0604030504040204" pitchFamily="50" charset="-128"/>
            </a:endParaRPr>
          </a:p>
        </p:txBody>
      </p:sp>
      <p:pic>
        <p:nvPicPr>
          <p:cNvPr id="8" name="図 7"/>
          <p:cNvPicPr>
            <a:picLocks noChangeAspect="1"/>
          </p:cNvPicPr>
          <p:nvPr/>
        </p:nvPicPr>
        <p:blipFill>
          <a:blip r:embed="rId2"/>
          <a:stretch>
            <a:fillRect/>
          </a:stretch>
        </p:blipFill>
        <p:spPr>
          <a:xfrm>
            <a:off x="692517" y="1269421"/>
            <a:ext cx="3847950" cy="2684136"/>
          </a:xfrm>
          <a:prstGeom prst="rect">
            <a:avLst/>
          </a:prstGeom>
        </p:spPr>
      </p:pic>
      <p:pic>
        <p:nvPicPr>
          <p:cNvPr id="9" name="図 8"/>
          <p:cNvPicPr>
            <a:picLocks noChangeAspect="1"/>
          </p:cNvPicPr>
          <p:nvPr/>
        </p:nvPicPr>
        <p:blipFill>
          <a:blip r:embed="rId3"/>
          <a:stretch>
            <a:fillRect/>
          </a:stretch>
        </p:blipFill>
        <p:spPr>
          <a:xfrm>
            <a:off x="4728753" y="1269604"/>
            <a:ext cx="3847688" cy="2683953"/>
          </a:xfrm>
          <a:prstGeom prst="rect">
            <a:avLst/>
          </a:prstGeom>
        </p:spPr>
      </p:pic>
      <p:pic>
        <p:nvPicPr>
          <p:cNvPr id="12" name="図 11"/>
          <p:cNvPicPr>
            <a:picLocks noChangeAspect="1"/>
          </p:cNvPicPr>
          <p:nvPr/>
        </p:nvPicPr>
        <p:blipFill>
          <a:blip r:embed="rId4"/>
          <a:stretch>
            <a:fillRect/>
          </a:stretch>
        </p:blipFill>
        <p:spPr>
          <a:xfrm>
            <a:off x="692517" y="4230556"/>
            <a:ext cx="3283415" cy="2617537"/>
          </a:xfrm>
          <a:prstGeom prst="rect">
            <a:avLst/>
          </a:prstGeom>
        </p:spPr>
      </p:pic>
      <p:pic>
        <p:nvPicPr>
          <p:cNvPr id="14" name="図 13"/>
          <p:cNvPicPr>
            <a:picLocks noChangeAspect="1"/>
          </p:cNvPicPr>
          <p:nvPr/>
        </p:nvPicPr>
        <p:blipFill>
          <a:blip r:embed="rId5"/>
          <a:stretch>
            <a:fillRect/>
          </a:stretch>
        </p:blipFill>
        <p:spPr>
          <a:xfrm>
            <a:off x="4728753" y="4240463"/>
            <a:ext cx="3283415" cy="2617537"/>
          </a:xfrm>
          <a:prstGeom prst="rect">
            <a:avLst/>
          </a:prstGeom>
        </p:spPr>
      </p:pic>
    </p:spTree>
    <p:extLst>
      <p:ext uri="{BB962C8B-B14F-4D97-AF65-F5344CB8AC3E}">
        <p14:creationId xmlns:p14="http://schemas.microsoft.com/office/powerpoint/2010/main" val="2973580346"/>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婚姻者の流出先（平成</a:t>
            </a:r>
            <a:r>
              <a:rPr kumimoji="1" lang="en-US" altLang="ja-JP" dirty="0" smtClean="0"/>
              <a:t>28</a:t>
            </a:r>
            <a:r>
              <a:rPr kumimoji="1" lang="ja-JP" altLang="en-US" dirty="0" smtClean="0"/>
              <a:t>年度）</a:t>
            </a:r>
            <a:endParaRPr kumimoji="1" lang="ja-JP" altLang="en-US" dirty="0"/>
          </a:p>
        </p:txBody>
      </p:sp>
      <p:sp>
        <p:nvSpPr>
          <p:cNvPr id="3" name="コンテンツ プレースホルダー 2"/>
          <p:cNvSpPr>
            <a:spLocks noGrp="1"/>
          </p:cNvSpPr>
          <p:nvPr>
            <p:ph idx="1"/>
          </p:nvPr>
        </p:nvSpPr>
        <p:spPr/>
        <p:txBody>
          <a:bodyPr/>
          <a:lstStyle/>
          <a:p>
            <a:r>
              <a:rPr kumimoji="1" lang="ja-JP" altLang="en-US" dirty="0" smtClean="0"/>
              <a:t>婚姻が原因で人口流出した人は高岡市、富山市、射水市、砺波市へ行っています。</a:t>
            </a:r>
            <a:endParaRPr kumimoji="1" lang="en-US" altLang="ja-JP" dirty="0" smtClean="0"/>
          </a:p>
          <a:p>
            <a:pPr lvl="1"/>
            <a:r>
              <a:rPr kumimoji="1" lang="ja-JP" altLang="en-US" dirty="0" smtClean="0"/>
              <a:t>高岡市からの流入は少なく、流出が多いです。流出者は結婚をきっかけとして、職場の近さ、生活の便利さ等を理由として流出したものと考えられます。</a:t>
            </a:r>
            <a:endParaRPr kumimoji="1" lang="ja-JP" altLang="en-US" dirty="0"/>
          </a:p>
        </p:txBody>
      </p:sp>
      <p:sp>
        <p:nvSpPr>
          <p:cNvPr id="4" name="スライド番号プレースホルダー 3"/>
          <p:cNvSpPr>
            <a:spLocks noGrp="1"/>
          </p:cNvSpPr>
          <p:nvPr>
            <p:ph type="sldNum" sz="quarter" idx="12"/>
          </p:nvPr>
        </p:nvSpPr>
        <p:spPr/>
        <p:txBody>
          <a:bodyPr/>
          <a:lstStyle/>
          <a:p>
            <a:fld id="{32561E9F-1250-4501-B953-B78836680886}" type="slidenum">
              <a:rPr lang="ja-JP" altLang="en-US" smtClean="0"/>
              <a:pPr/>
              <a:t>62</a:t>
            </a:fld>
            <a:endParaRPr lang="ja-JP" altLang="en-US" dirty="0"/>
          </a:p>
        </p:txBody>
      </p:sp>
      <p:sp>
        <p:nvSpPr>
          <p:cNvPr id="7" name="テキスト ボックス 6"/>
          <p:cNvSpPr txBox="1"/>
          <p:nvPr/>
        </p:nvSpPr>
        <p:spPr>
          <a:xfrm>
            <a:off x="2086227" y="1978082"/>
            <a:ext cx="4673074" cy="307777"/>
          </a:xfrm>
          <a:prstGeom prst="rect">
            <a:avLst/>
          </a:prstGeom>
          <a:noFill/>
        </p:spPr>
        <p:txBody>
          <a:bodyPr wrap="none" rtlCol="0">
            <a:spAutoFit/>
          </a:bodyPr>
          <a:lstStyle/>
          <a:p>
            <a:pPr algn="ctr"/>
            <a:r>
              <a:rPr kumimoji="1" lang="ja-JP" altLang="en-US" sz="1400" u="sng" dirty="0" smtClean="0">
                <a:latin typeface="メイリオ" panose="020B0604030504040204" pitchFamily="50" charset="-128"/>
                <a:ea typeface="メイリオ" panose="020B0604030504040204" pitchFamily="50" charset="-128"/>
                <a:cs typeface="メイリオ" panose="020B0604030504040204" pitchFamily="50" charset="-128"/>
              </a:rPr>
              <a:t>結婚が移動の事由の人の</a:t>
            </a:r>
            <a:r>
              <a:rPr lang="ja-JP" altLang="en-US" sz="1400" u="sng" dirty="0" smtClean="0">
                <a:latin typeface="メイリオ" panose="020B0604030504040204" pitchFamily="50" charset="-128"/>
                <a:ea typeface="メイリオ" panose="020B0604030504040204" pitchFamily="50" charset="-128"/>
                <a:cs typeface="メイリオ" panose="020B0604030504040204" pitchFamily="50" charset="-128"/>
              </a:rPr>
              <a:t>転入元と転出先</a:t>
            </a:r>
            <a:r>
              <a:rPr lang="ja-JP" altLang="en-US" sz="1400" dirty="0" smtClean="0">
                <a:latin typeface="メイリオ" panose="020B0604030504040204" pitchFamily="50" charset="-128"/>
                <a:ea typeface="メイリオ" panose="020B0604030504040204" pitchFamily="50" charset="-128"/>
                <a:cs typeface="メイリオ" panose="020B0604030504040204" pitchFamily="50" charset="-128"/>
              </a:rPr>
              <a:t>　（単位：人）</a:t>
            </a:r>
            <a:endParaRPr lang="en-US" altLang="ja-JP" sz="1400" dirty="0" smtClean="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8" name="テキスト ボックス 7"/>
          <p:cNvSpPr txBox="1"/>
          <p:nvPr/>
        </p:nvSpPr>
        <p:spPr>
          <a:xfrm>
            <a:off x="275771" y="6409686"/>
            <a:ext cx="8868229" cy="430887"/>
          </a:xfrm>
          <a:prstGeom prst="rect">
            <a:avLst/>
          </a:prstGeom>
          <a:noFill/>
        </p:spPr>
        <p:txBody>
          <a:bodyPr wrap="square" rtlCol="0">
            <a:spAutoFit/>
          </a:bodyPr>
          <a:lstStyle/>
          <a:p>
            <a:r>
              <a:rPr kumimoji="1" lang="en-US" altLang="ja-JP" sz="1050" dirty="0" smtClean="0">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050" dirty="0">
                <a:latin typeface="メイリオ" panose="020B0604030504040204" pitchFamily="50" charset="-128"/>
                <a:ea typeface="メイリオ" panose="020B0604030504040204" pitchFamily="50" charset="-128"/>
                <a:cs typeface="メイリオ" panose="020B0604030504040204" pitchFamily="50" charset="-128"/>
              </a:rPr>
              <a:t>実際</a:t>
            </a:r>
            <a:r>
              <a:rPr lang="ja-JP" altLang="en-US" sz="1050" dirty="0" smtClean="0">
                <a:latin typeface="メイリオ" panose="020B0604030504040204" pitchFamily="50" charset="-128"/>
                <a:ea typeface="メイリオ" panose="020B0604030504040204" pitchFamily="50" charset="-128"/>
                <a:cs typeface="メイリオ" panose="020B0604030504040204" pitchFamily="50" charset="-128"/>
              </a:rPr>
              <a:t>の</a:t>
            </a:r>
            <a:r>
              <a:rPr lang="ja-JP" altLang="en-US" sz="1050" dirty="0">
                <a:latin typeface="メイリオ" panose="020B0604030504040204" pitchFamily="50" charset="-128"/>
                <a:ea typeface="メイリオ" panose="020B0604030504040204" pitchFamily="50" charset="-128"/>
                <a:cs typeface="メイリオ" panose="020B0604030504040204" pitchFamily="50" charset="-128"/>
              </a:rPr>
              <a:t>人口</a:t>
            </a:r>
            <a:r>
              <a:rPr lang="ja-JP" altLang="en-US" sz="1050" dirty="0" smtClean="0">
                <a:latin typeface="メイリオ" panose="020B0604030504040204" pitchFamily="50" charset="-128"/>
                <a:ea typeface="メイリオ" panose="020B0604030504040204" pitchFamily="50" charset="-128"/>
                <a:cs typeface="メイリオ" panose="020B0604030504040204" pitchFamily="50" charset="-128"/>
              </a:rPr>
              <a:t>移動にアンケートの数値を掛合わせて</a:t>
            </a:r>
            <a:r>
              <a:rPr lang="ja-JP" altLang="en-US" sz="1050" dirty="0">
                <a:latin typeface="メイリオ" panose="020B0604030504040204" pitchFamily="50" charset="-128"/>
                <a:ea typeface="メイリオ" panose="020B0604030504040204" pitchFamily="50" charset="-128"/>
                <a:cs typeface="メイリオ" panose="020B0604030504040204" pitchFamily="50" charset="-128"/>
              </a:rPr>
              <a:t>人数</a:t>
            </a:r>
            <a:r>
              <a:rPr lang="ja-JP" altLang="en-US" sz="1050" dirty="0" smtClean="0">
                <a:latin typeface="メイリオ" panose="020B0604030504040204" pitchFamily="50" charset="-128"/>
                <a:ea typeface="メイリオ" panose="020B0604030504040204" pitchFamily="50" charset="-128"/>
                <a:cs typeface="メイリオ" panose="020B0604030504040204" pitchFamily="50" charset="-128"/>
              </a:rPr>
              <a:t>を計算</a:t>
            </a:r>
            <a:r>
              <a:rPr lang="ja-JP" altLang="en-US" sz="1050" dirty="0">
                <a:latin typeface="メイリオ" panose="020B0604030504040204" pitchFamily="50" charset="-128"/>
                <a:ea typeface="メイリオ" panose="020B0604030504040204" pitchFamily="50" charset="-128"/>
                <a:cs typeface="メイリオ" panose="020B0604030504040204" pitchFamily="50" charset="-128"/>
              </a:rPr>
              <a:t>している</a:t>
            </a:r>
            <a:r>
              <a:rPr lang="ja-JP" altLang="en-US" sz="1050" dirty="0" smtClean="0">
                <a:latin typeface="メイリオ" panose="020B0604030504040204" pitchFamily="50" charset="-128"/>
                <a:ea typeface="メイリオ" panose="020B0604030504040204" pitchFamily="50" charset="-128"/>
                <a:cs typeface="メイリオ" panose="020B0604030504040204" pitchFamily="50" charset="-128"/>
              </a:rPr>
              <a:t>。そのため、小数点以下にも数値が存在しているが、小数点第一位を四捨五入している。結果として、数値の合計が１ずれることがある。</a:t>
            </a:r>
            <a:endParaRPr kumimoji="1" lang="ja-JP" altLang="en-US" sz="1050" dirty="0">
              <a:latin typeface="メイリオ" panose="020B0604030504040204" pitchFamily="50" charset="-128"/>
              <a:ea typeface="メイリオ" panose="020B0604030504040204" pitchFamily="50" charset="-128"/>
              <a:cs typeface="メイリオ" panose="020B0604030504040204" pitchFamily="50" charset="-128"/>
            </a:endParaRPr>
          </a:p>
        </p:txBody>
      </p:sp>
      <p:pic>
        <p:nvPicPr>
          <p:cNvPr id="11" name="図 10"/>
          <p:cNvPicPr>
            <a:picLocks noChangeAspect="1"/>
          </p:cNvPicPr>
          <p:nvPr/>
        </p:nvPicPr>
        <p:blipFill>
          <a:blip r:embed="rId2"/>
          <a:stretch>
            <a:fillRect/>
          </a:stretch>
        </p:blipFill>
        <p:spPr>
          <a:xfrm>
            <a:off x="1694901" y="2394272"/>
            <a:ext cx="5754196" cy="3822055"/>
          </a:xfrm>
          <a:prstGeom prst="rect">
            <a:avLst/>
          </a:prstGeom>
        </p:spPr>
      </p:pic>
      <p:sp>
        <p:nvSpPr>
          <p:cNvPr id="9" name="角丸四角形 8"/>
          <p:cNvSpPr/>
          <p:nvPr/>
        </p:nvSpPr>
        <p:spPr>
          <a:xfrm>
            <a:off x="2184400" y="4305299"/>
            <a:ext cx="528409" cy="546101"/>
          </a:xfrm>
          <a:prstGeom prst="roundRect">
            <a:avLst/>
          </a:prstGeom>
          <a:noFill/>
          <a:ln>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四角形吹き出し 9"/>
          <p:cNvSpPr/>
          <p:nvPr/>
        </p:nvSpPr>
        <p:spPr>
          <a:xfrm>
            <a:off x="3258456" y="4673600"/>
            <a:ext cx="1451429" cy="1013989"/>
          </a:xfrm>
          <a:prstGeom prst="wedgeRectCallout">
            <a:avLst>
              <a:gd name="adj1" fmla="val -82421"/>
              <a:gd name="adj2" fmla="val -61166"/>
            </a:avLst>
          </a:prstGeom>
          <a:noFill/>
          <a:ln>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000" dirty="0" smtClean="0">
                <a:solidFill>
                  <a:sysClr val="windowText" lastClr="000000"/>
                </a:solidFill>
                <a:latin typeface="メイリオ" panose="020B0604030504040204" pitchFamily="50" charset="-128"/>
                <a:ea typeface="メイリオ" panose="020B0604030504040204" pitchFamily="50" charset="-128"/>
                <a:cs typeface="メイリオ" panose="020B0604030504040204" pitchFamily="50" charset="-128"/>
              </a:rPr>
              <a:t>婚姻が理由の純減は</a:t>
            </a:r>
            <a:r>
              <a:rPr lang="en-US" altLang="ja-JP" sz="1000" dirty="0" smtClean="0">
                <a:solidFill>
                  <a:sysClr val="windowText" lastClr="000000"/>
                </a:solidFill>
                <a:latin typeface="メイリオ" panose="020B0604030504040204" pitchFamily="50" charset="-128"/>
                <a:ea typeface="メイリオ" panose="020B0604030504040204" pitchFamily="50" charset="-128"/>
                <a:cs typeface="メイリオ" panose="020B0604030504040204" pitchFamily="50" charset="-128"/>
              </a:rPr>
              <a:t>120</a:t>
            </a:r>
            <a:r>
              <a:rPr lang="ja-JP" altLang="en-US" sz="1000" dirty="0" smtClean="0">
                <a:solidFill>
                  <a:sysClr val="windowText" lastClr="000000"/>
                </a:solidFill>
                <a:latin typeface="メイリオ" panose="020B0604030504040204" pitchFamily="50" charset="-128"/>
                <a:ea typeface="メイリオ" panose="020B0604030504040204" pitchFamily="50" charset="-128"/>
                <a:cs typeface="メイリオ" panose="020B0604030504040204" pitchFamily="50" charset="-128"/>
              </a:rPr>
              <a:t>人であり、そのうちの</a:t>
            </a:r>
            <a:r>
              <a:rPr lang="en-US" altLang="ja-JP" sz="1000" dirty="0" smtClean="0">
                <a:solidFill>
                  <a:sysClr val="windowText" lastClr="000000"/>
                </a:solidFill>
                <a:latin typeface="メイリオ" panose="020B0604030504040204" pitchFamily="50" charset="-128"/>
                <a:ea typeface="メイリオ" panose="020B0604030504040204" pitchFamily="50" charset="-128"/>
                <a:cs typeface="メイリオ" panose="020B0604030504040204" pitchFamily="50" charset="-128"/>
              </a:rPr>
              <a:t>4</a:t>
            </a:r>
            <a:r>
              <a:rPr lang="ja-JP" altLang="en-US" sz="1000" dirty="0" smtClean="0">
                <a:solidFill>
                  <a:sysClr val="windowText" lastClr="000000"/>
                </a:solidFill>
                <a:latin typeface="メイリオ" panose="020B0604030504040204" pitchFamily="50" charset="-128"/>
                <a:ea typeface="メイリオ" panose="020B0604030504040204" pitchFamily="50" charset="-128"/>
                <a:cs typeface="メイリオ" panose="020B0604030504040204" pitchFamily="50" charset="-128"/>
              </a:rPr>
              <a:t>割以上の行先が高岡です。射水市と富山市を合わせると</a:t>
            </a:r>
            <a:r>
              <a:rPr lang="en-US" altLang="ja-JP" sz="1000" dirty="0" smtClean="0">
                <a:solidFill>
                  <a:sysClr val="windowText" lastClr="000000"/>
                </a:solidFill>
                <a:latin typeface="メイリオ" panose="020B0604030504040204" pitchFamily="50" charset="-128"/>
                <a:ea typeface="メイリオ" panose="020B0604030504040204" pitchFamily="50" charset="-128"/>
                <a:cs typeface="メイリオ" panose="020B0604030504040204" pitchFamily="50" charset="-128"/>
              </a:rPr>
              <a:t>6</a:t>
            </a:r>
            <a:r>
              <a:rPr lang="ja-JP" altLang="en-US" sz="1000" dirty="0" smtClean="0">
                <a:solidFill>
                  <a:sysClr val="windowText" lastClr="000000"/>
                </a:solidFill>
                <a:latin typeface="メイリオ" panose="020B0604030504040204" pitchFamily="50" charset="-128"/>
                <a:ea typeface="メイリオ" panose="020B0604030504040204" pitchFamily="50" charset="-128"/>
                <a:cs typeface="メイリオ" panose="020B0604030504040204" pitchFamily="50" charset="-128"/>
              </a:rPr>
              <a:t>割を超えます。</a:t>
            </a:r>
            <a:endParaRPr lang="ja-JP" altLang="en-US" sz="1000" dirty="0">
              <a:solidFill>
                <a:sysClr val="windowText" lastClr="000000"/>
              </a:solidFill>
              <a:latin typeface="メイリオ" panose="020B0604030504040204" pitchFamily="50" charset="-128"/>
              <a:ea typeface="メイリオ" panose="020B0604030504040204" pitchFamily="50" charset="-128"/>
              <a:cs typeface="メイリオ" panose="020B0604030504040204" pitchFamily="50" charset="-128"/>
            </a:endParaRPr>
          </a:p>
        </p:txBody>
      </p:sp>
    </p:spTree>
    <p:extLst>
      <p:ext uri="{BB962C8B-B14F-4D97-AF65-F5344CB8AC3E}">
        <p14:creationId xmlns:p14="http://schemas.microsoft.com/office/powerpoint/2010/main" val="1841808903"/>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altLang="ja-JP" dirty="0" smtClean="0"/>
              <a:t>0-6</a:t>
            </a:r>
            <a:r>
              <a:rPr kumimoji="1" lang="ja-JP" altLang="en-US" dirty="0" smtClean="0"/>
              <a:t>歳の子どもの流入・流出</a:t>
            </a:r>
            <a:endParaRPr kumimoji="1" lang="ja-JP" altLang="en-US" dirty="0"/>
          </a:p>
        </p:txBody>
      </p:sp>
      <p:sp>
        <p:nvSpPr>
          <p:cNvPr id="3" name="コンテンツ プレースホルダー 2"/>
          <p:cNvSpPr>
            <a:spLocks noGrp="1"/>
          </p:cNvSpPr>
          <p:nvPr>
            <p:ph idx="1"/>
          </p:nvPr>
        </p:nvSpPr>
        <p:spPr/>
        <p:txBody>
          <a:bodyPr/>
          <a:lstStyle/>
          <a:p>
            <a:r>
              <a:rPr kumimoji="1" lang="en-US" altLang="ja-JP" dirty="0" smtClean="0"/>
              <a:t>0-6</a:t>
            </a:r>
            <a:r>
              <a:rPr kumimoji="1" lang="ja-JP" altLang="en-US" dirty="0" smtClean="0"/>
              <a:t>歳の子どもに限定すると、高岡市から人口流入超過となっています。</a:t>
            </a:r>
            <a:endParaRPr kumimoji="1" lang="en-US" altLang="ja-JP" dirty="0" smtClean="0"/>
          </a:p>
          <a:p>
            <a:pPr lvl="1"/>
            <a:r>
              <a:rPr lang="ja-JP" altLang="en-US" dirty="0"/>
              <a:t>子ども</a:t>
            </a:r>
            <a:r>
              <a:rPr lang="ja-JP" altLang="en-US" dirty="0" smtClean="0"/>
              <a:t>を産んだら高岡市に流れるという構図ではないと考えられます。ただし、射水市や富山市に流れるという構図となっています。なお、富山市への流出の過半数は</a:t>
            </a:r>
            <a:r>
              <a:rPr lang="en-US" altLang="ja-JP" dirty="0" smtClean="0"/>
              <a:t>0</a:t>
            </a:r>
            <a:r>
              <a:rPr lang="ja-JP" altLang="en-US" dirty="0" smtClean="0"/>
              <a:t>歳時の移動です。</a:t>
            </a:r>
            <a:endParaRPr lang="en-US" altLang="ja-JP" dirty="0" smtClean="0"/>
          </a:p>
        </p:txBody>
      </p:sp>
      <p:sp>
        <p:nvSpPr>
          <p:cNvPr id="4" name="スライド番号プレースホルダー 3"/>
          <p:cNvSpPr>
            <a:spLocks noGrp="1"/>
          </p:cNvSpPr>
          <p:nvPr>
            <p:ph type="sldNum" sz="quarter" idx="12"/>
          </p:nvPr>
        </p:nvSpPr>
        <p:spPr/>
        <p:txBody>
          <a:bodyPr/>
          <a:lstStyle/>
          <a:p>
            <a:fld id="{32561E9F-1250-4501-B953-B78836680886}" type="slidenum">
              <a:rPr lang="ja-JP" altLang="en-US" smtClean="0"/>
              <a:pPr/>
              <a:t>63</a:t>
            </a:fld>
            <a:endParaRPr lang="ja-JP" altLang="en-US" dirty="0"/>
          </a:p>
        </p:txBody>
      </p:sp>
      <p:pic>
        <p:nvPicPr>
          <p:cNvPr id="7" name="図 6"/>
          <p:cNvPicPr>
            <a:picLocks noChangeAspect="1"/>
          </p:cNvPicPr>
          <p:nvPr/>
        </p:nvPicPr>
        <p:blipFill>
          <a:blip r:embed="rId2"/>
          <a:stretch>
            <a:fillRect/>
          </a:stretch>
        </p:blipFill>
        <p:spPr>
          <a:xfrm>
            <a:off x="2103119" y="2202253"/>
            <a:ext cx="4937760" cy="3998505"/>
          </a:xfrm>
          <a:prstGeom prst="rect">
            <a:avLst/>
          </a:prstGeom>
        </p:spPr>
      </p:pic>
      <p:sp>
        <p:nvSpPr>
          <p:cNvPr id="9" name="テキスト ボックス 8"/>
          <p:cNvSpPr txBox="1"/>
          <p:nvPr/>
        </p:nvSpPr>
        <p:spPr>
          <a:xfrm>
            <a:off x="275771" y="6409686"/>
            <a:ext cx="8868229" cy="430887"/>
          </a:xfrm>
          <a:prstGeom prst="rect">
            <a:avLst/>
          </a:prstGeom>
          <a:noFill/>
        </p:spPr>
        <p:txBody>
          <a:bodyPr wrap="square" rtlCol="0">
            <a:spAutoFit/>
          </a:bodyPr>
          <a:lstStyle/>
          <a:p>
            <a:r>
              <a:rPr kumimoji="1" lang="en-US" altLang="ja-JP" sz="1050" dirty="0" smtClean="0">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050" dirty="0">
                <a:latin typeface="メイリオ" panose="020B0604030504040204" pitchFamily="50" charset="-128"/>
                <a:ea typeface="メイリオ" panose="020B0604030504040204" pitchFamily="50" charset="-128"/>
                <a:cs typeface="メイリオ" panose="020B0604030504040204" pitchFamily="50" charset="-128"/>
              </a:rPr>
              <a:t>実際</a:t>
            </a:r>
            <a:r>
              <a:rPr lang="ja-JP" altLang="en-US" sz="1050" dirty="0" smtClean="0">
                <a:latin typeface="メイリオ" panose="020B0604030504040204" pitchFamily="50" charset="-128"/>
                <a:ea typeface="メイリオ" panose="020B0604030504040204" pitchFamily="50" charset="-128"/>
                <a:cs typeface="メイリオ" panose="020B0604030504040204" pitchFamily="50" charset="-128"/>
              </a:rPr>
              <a:t>の</a:t>
            </a:r>
            <a:r>
              <a:rPr lang="ja-JP" altLang="en-US" sz="1050" dirty="0">
                <a:latin typeface="メイリオ" panose="020B0604030504040204" pitchFamily="50" charset="-128"/>
                <a:ea typeface="メイリオ" panose="020B0604030504040204" pitchFamily="50" charset="-128"/>
                <a:cs typeface="メイリオ" panose="020B0604030504040204" pitchFamily="50" charset="-128"/>
              </a:rPr>
              <a:t>人口</a:t>
            </a:r>
            <a:r>
              <a:rPr lang="ja-JP" altLang="en-US" sz="1050" dirty="0" smtClean="0">
                <a:latin typeface="メイリオ" panose="020B0604030504040204" pitchFamily="50" charset="-128"/>
                <a:ea typeface="メイリオ" panose="020B0604030504040204" pitchFamily="50" charset="-128"/>
                <a:cs typeface="メイリオ" panose="020B0604030504040204" pitchFamily="50" charset="-128"/>
              </a:rPr>
              <a:t>移動にアンケートの数値を掛合わせて</a:t>
            </a:r>
            <a:r>
              <a:rPr lang="ja-JP" altLang="en-US" sz="1050" dirty="0">
                <a:latin typeface="メイリオ" panose="020B0604030504040204" pitchFamily="50" charset="-128"/>
                <a:ea typeface="メイリオ" panose="020B0604030504040204" pitchFamily="50" charset="-128"/>
                <a:cs typeface="メイリオ" panose="020B0604030504040204" pitchFamily="50" charset="-128"/>
              </a:rPr>
              <a:t>人数</a:t>
            </a:r>
            <a:r>
              <a:rPr lang="ja-JP" altLang="en-US" sz="1050" dirty="0" smtClean="0">
                <a:latin typeface="メイリオ" panose="020B0604030504040204" pitchFamily="50" charset="-128"/>
                <a:ea typeface="メイリオ" panose="020B0604030504040204" pitchFamily="50" charset="-128"/>
                <a:cs typeface="メイリオ" panose="020B0604030504040204" pitchFamily="50" charset="-128"/>
              </a:rPr>
              <a:t>を計算</a:t>
            </a:r>
            <a:r>
              <a:rPr lang="ja-JP" altLang="en-US" sz="1050" dirty="0">
                <a:latin typeface="メイリオ" panose="020B0604030504040204" pitchFamily="50" charset="-128"/>
                <a:ea typeface="メイリオ" panose="020B0604030504040204" pitchFamily="50" charset="-128"/>
                <a:cs typeface="メイリオ" panose="020B0604030504040204" pitchFamily="50" charset="-128"/>
              </a:rPr>
              <a:t>している</a:t>
            </a:r>
            <a:r>
              <a:rPr lang="ja-JP" altLang="en-US" sz="1050" dirty="0" smtClean="0">
                <a:latin typeface="メイリオ" panose="020B0604030504040204" pitchFamily="50" charset="-128"/>
                <a:ea typeface="メイリオ" panose="020B0604030504040204" pitchFamily="50" charset="-128"/>
                <a:cs typeface="メイリオ" panose="020B0604030504040204" pitchFamily="50" charset="-128"/>
              </a:rPr>
              <a:t>。そのため、小数点以下にも数値が存在しているが、小数点第一位を四捨五入している。結果として、数値の合計が１ずれることがある。</a:t>
            </a:r>
            <a:endParaRPr kumimoji="1" lang="ja-JP" altLang="en-US" sz="1050"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8" name="角丸四角形 7"/>
          <p:cNvSpPr/>
          <p:nvPr/>
        </p:nvSpPr>
        <p:spPr>
          <a:xfrm>
            <a:off x="2692400" y="3721100"/>
            <a:ext cx="2870200" cy="1181099"/>
          </a:xfrm>
          <a:prstGeom prst="roundRect">
            <a:avLst/>
          </a:prstGeom>
          <a:noFill/>
          <a:ln>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四角形吹き出し 9"/>
          <p:cNvSpPr/>
          <p:nvPr/>
        </p:nvSpPr>
        <p:spPr>
          <a:xfrm>
            <a:off x="2817585" y="2801089"/>
            <a:ext cx="1451429" cy="743404"/>
          </a:xfrm>
          <a:prstGeom prst="wedgeRectCallout">
            <a:avLst>
              <a:gd name="adj1" fmla="val 48829"/>
              <a:gd name="adj2" fmla="val 70378"/>
            </a:avLst>
          </a:prstGeom>
          <a:noFill/>
          <a:ln>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000" dirty="0" smtClean="0">
                <a:solidFill>
                  <a:sysClr val="windowText" lastClr="000000"/>
                </a:solidFill>
                <a:latin typeface="メイリオ" panose="020B0604030504040204" pitchFamily="50" charset="-128"/>
                <a:ea typeface="メイリオ" panose="020B0604030504040204" pitchFamily="50" charset="-128"/>
                <a:cs typeface="メイリオ" panose="020B0604030504040204" pitchFamily="50" charset="-128"/>
              </a:rPr>
              <a:t>高岡からの純流入がプラスになっていますが、射水と富山はマイナスです。</a:t>
            </a:r>
            <a:endParaRPr lang="ja-JP" altLang="en-US" sz="1000" dirty="0">
              <a:solidFill>
                <a:sysClr val="windowText" lastClr="000000"/>
              </a:solidFill>
              <a:latin typeface="メイリオ" panose="020B0604030504040204" pitchFamily="50" charset="-128"/>
              <a:ea typeface="メイリオ" panose="020B0604030504040204" pitchFamily="50" charset="-128"/>
              <a:cs typeface="メイリオ" panose="020B0604030504040204" pitchFamily="50" charset="-128"/>
            </a:endParaRPr>
          </a:p>
        </p:txBody>
      </p:sp>
    </p:spTree>
    <p:extLst>
      <p:ext uri="{BB962C8B-B14F-4D97-AF65-F5344CB8AC3E}">
        <p14:creationId xmlns:p14="http://schemas.microsoft.com/office/powerpoint/2010/main" val="81417344"/>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図 19"/>
          <p:cNvPicPr>
            <a:picLocks noChangeAspect="1"/>
          </p:cNvPicPr>
          <p:nvPr/>
        </p:nvPicPr>
        <p:blipFill>
          <a:blip r:embed="rId2"/>
          <a:stretch>
            <a:fillRect/>
          </a:stretch>
        </p:blipFill>
        <p:spPr>
          <a:xfrm>
            <a:off x="624581" y="1892158"/>
            <a:ext cx="3329692" cy="3767193"/>
          </a:xfrm>
          <a:prstGeom prst="rect">
            <a:avLst/>
          </a:prstGeom>
        </p:spPr>
      </p:pic>
      <p:sp>
        <p:nvSpPr>
          <p:cNvPr id="2" name="タイトル 1"/>
          <p:cNvSpPr>
            <a:spLocks noGrp="1"/>
          </p:cNvSpPr>
          <p:nvPr>
            <p:ph type="title"/>
          </p:nvPr>
        </p:nvSpPr>
        <p:spPr/>
        <p:txBody>
          <a:bodyPr/>
          <a:lstStyle/>
          <a:p>
            <a:r>
              <a:rPr kumimoji="1" lang="ja-JP" altLang="en-US" dirty="0" smtClean="0"/>
              <a:t>その他出身者の分析（平成</a:t>
            </a:r>
            <a:r>
              <a:rPr kumimoji="1" lang="en-US" altLang="ja-JP" dirty="0" smtClean="0"/>
              <a:t>28</a:t>
            </a:r>
            <a:r>
              <a:rPr kumimoji="1" lang="ja-JP" altLang="en-US" dirty="0" smtClean="0"/>
              <a:t>年度）</a:t>
            </a:r>
            <a:endParaRPr kumimoji="1" lang="ja-JP" altLang="en-US" dirty="0"/>
          </a:p>
        </p:txBody>
      </p:sp>
      <p:sp>
        <p:nvSpPr>
          <p:cNvPr id="3" name="コンテンツ プレースホルダー 2"/>
          <p:cNvSpPr>
            <a:spLocks noGrp="1"/>
          </p:cNvSpPr>
          <p:nvPr>
            <p:ph idx="1"/>
          </p:nvPr>
        </p:nvSpPr>
        <p:spPr/>
        <p:txBody>
          <a:bodyPr/>
          <a:lstStyle/>
          <a:p>
            <a:r>
              <a:rPr kumimoji="1" lang="ja-JP" altLang="en-US" dirty="0" smtClean="0"/>
              <a:t>その他出身者の社会純増のうち過半数の転入元が海外です。中でもベトナムと中国が大半を占めます。事由はほとんどが就職です。</a:t>
            </a:r>
            <a:endParaRPr kumimoji="1" lang="en-US" altLang="ja-JP" dirty="0" smtClean="0"/>
          </a:p>
        </p:txBody>
      </p:sp>
      <p:sp>
        <p:nvSpPr>
          <p:cNvPr id="4" name="スライド番号プレースホルダー 3"/>
          <p:cNvSpPr>
            <a:spLocks noGrp="1"/>
          </p:cNvSpPr>
          <p:nvPr>
            <p:ph type="sldNum" sz="quarter" idx="12"/>
          </p:nvPr>
        </p:nvSpPr>
        <p:spPr/>
        <p:txBody>
          <a:bodyPr/>
          <a:lstStyle/>
          <a:p>
            <a:fld id="{32561E9F-1250-4501-B953-B78836680886}" type="slidenum">
              <a:rPr lang="ja-JP" altLang="en-US" smtClean="0"/>
              <a:pPr/>
              <a:t>64</a:t>
            </a:fld>
            <a:endParaRPr lang="ja-JP" altLang="en-US" dirty="0"/>
          </a:p>
        </p:txBody>
      </p:sp>
      <p:sp>
        <p:nvSpPr>
          <p:cNvPr id="7" name="テキスト ボックス 6"/>
          <p:cNvSpPr txBox="1"/>
          <p:nvPr/>
        </p:nvSpPr>
        <p:spPr>
          <a:xfrm>
            <a:off x="137884" y="1603864"/>
            <a:ext cx="3954929" cy="307777"/>
          </a:xfrm>
          <a:prstGeom prst="rect">
            <a:avLst/>
          </a:prstGeom>
          <a:noFill/>
        </p:spPr>
        <p:txBody>
          <a:bodyPr wrap="none" rtlCol="0">
            <a:spAutoFit/>
          </a:bodyPr>
          <a:lstStyle/>
          <a:p>
            <a:pPr algn="ctr"/>
            <a:r>
              <a:rPr lang="ja-JP" altLang="en-US" sz="1400" u="sng" dirty="0" smtClean="0">
                <a:latin typeface="メイリオ" panose="020B0604030504040204" pitchFamily="50" charset="-128"/>
                <a:ea typeface="メイリオ" panose="020B0604030504040204" pitchFamily="50" charset="-128"/>
                <a:cs typeface="メイリオ" panose="020B0604030504040204" pitchFamily="50" charset="-128"/>
              </a:rPr>
              <a:t>転入元と転出先（海外／国内）別社会純増減数</a:t>
            </a:r>
            <a:endParaRPr lang="en-US" altLang="ja-JP" sz="1400" dirty="0" smtClean="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8" name="テキスト ボックス 7"/>
          <p:cNvSpPr txBox="1"/>
          <p:nvPr/>
        </p:nvSpPr>
        <p:spPr>
          <a:xfrm>
            <a:off x="137884" y="5856388"/>
            <a:ext cx="8868229" cy="1061829"/>
          </a:xfrm>
          <a:prstGeom prst="rect">
            <a:avLst/>
          </a:prstGeom>
          <a:noFill/>
        </p:spPr>
        <p:txBody>
          <a:bodyPr wrap="square" rtlCol="0">
            <a:spAutoFit/>
          </a:bodyPr>
          <a:lstStyle/>
          <a:p>
            <a:r>
              <a:rPr kumimoji="1" lang="en-US" altLang="ja-JP" sz="1050" dirty="0" smtClean="0">
                <a:latin typeface="メイリオ" panose="020B0604030504040204" pitchFamily="50" charset="-128"/>
                <a:ea typeface="メイリオ" panose="020B0604030504040204" pitchFamily="50" charset="-128"/>
                <a:cs typeface="メイリオ" panose="020B0604030504040204" pitchFamily="50" charset="-128"/>
              </a:rPr>
              <a:t>※</a:t>
            </a:r>
            <a:r>
              <a:rPr kumimoji="1" lang="ja-JP" altLang="en-US" sz="1050" dirty="0" smtClean="0">
                <a:latin typeface="メイリオ" panose="020B0604030504040204" pitchFamily="50" charset="-128"/>
                <a:ea typeface="メイリオ" panose="020B0604030504040204" pitchFamily="50" charset="-128"/>
                <a:cs typeface="メイリオ" panose="020B0604030504040204" pitchFamily="50" charset="-128"/>
              </a:rPr>
              <a:t>利用しているデータは住民基本台帳の転入元と転入先の情報であるため、出身地というわけではない。したがって、必ずしも転入元が出身というわけではないため、その点は留意が必要。</a:t>
            </a:r>
            <a:endParaRPr kumimoji="1" lang="en-US" altLang="ja-JP" sz="1050" dirty="0" smtClean="0">
              <a:latin typeface="メイリオ" panose="020B0604030504040204" pitchFamily="50" charset="-128"/>
              <a:ea typeface="メイリオ" panose="020B0604030504040204" pitchFamily="50" charset="-128"/>
              <a:cs typeface="メイリオ" panose="020B0604030504040204" pitchFamily="50" charset="-128"/>
            </a:endParaRPr>
          </a:p>
          <a:p>
            <a:r>
              <a:rPr kumimoji="1" lang="ja-JP" altLang="en-US" sz="1050" dirty="0" smtClean="0">
                <a:latin typeface="メイリオ" panose="020B0604030504040204" pitchFamily="50" charset="-128"/>
                <a:ea typeface="メイリオ" panose="020B0604030504040204" pitchFamily="50" charset="-128"/>
                <a:cs typeface="メイリオ" panose="020B0604030504040204" pitchFamily="50" charset="-128"/>
              </a:rPr>
              <a:t>（たとえば、中国へ行っていた日本人が氷見市へ転入した場合も中国にカウントされる。また、ベトナム人が国内他市にいた場合はベトナムから来たとカウントされない）</a:t>
            </a:r>
            <a:endParaRPr kumimoji="1" lang="en-US" altLang="ja-JP" sz="1050" dirty="0" smtClean="0">
              <a:latin typeface="メイリオ" panose="020B0604030504040204" pitchFamily="50" charset="-128"/>
              <a:ea typeface="メイリオ" panose="020B0604030504040204" pitchFamily="50" charset="-128"/>
              <a:cs typeface="メイリオ" panose="020B0604030504040204" pitchFamily="50" charset="-128"/>
            </a:endParaRPr>
          </a:p>
          <a:p>
            <a:r>
              <a:rPr lang="en-US" altLang="ja-JP" sz="1050" dirty="0" smtClean="0">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050" dirty="0" smtClean="0">
                <a:latin typeface="メイリオ" panose="020B0604030504040204" pitchFamily="50" charset="-128"/>
                <a:ea typeface="メイリオ" panose="020B0604030504040204" pitchFamily="50" charset="-128"/>
                <a:cs typeface="メイリオ" panose="020B0604030504040204" pitchFamily="50" charset="-128"/>
              </a:rPr>
              <a:t>アンケートで「その他出身」と回答した人の国籍の割合をベースに数値を算出している。そのため、アンケート無回答やその他項目（氷見出身、富山県出身、石川県出身）を回答した人は割合の算出から省いている。</a:t>
            </a:r>
            <a:endParaRPr kumimoji="1" lang="ja-JP" altLang="en-US" sz="1050"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2" name="正方形/長方形 11"/>
          <p:cNvSpPr/>
          <p:nvPr/>
        </p:nvSpPr>
        <p:spPr>
          <a:xfrm>
            <a:off x="1828800" y="5321300"/>
            <a:ext cx="498727" cy="228600"/>
          </a:xfrm>
          <a:prstGeom prst="rect">
            <a:avLst/>
          </a:prstGeom>
          <a:no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16" name="カギ線コネクタ 15"/>
          <p:cNvCxnSpPr>
            <a:stCxn id="12" idx="2"/>
            <a:endCxn id="5" idx="1"/>
          </p:cNvCxnSpPr>
          <p:nvPr/>
        </p:nvCxnSpPr>
        <p:spPr>
          <a:xfrm rot="5400000" flipH="1" flipV="1">
            <a:off x="2849297" y="3031291"/>
            <a:ext cx="1747476" cy="3289742"/>
          </a:xfrm>
          <a:prstGeom prst="bentConnector4">
            <a:avLst>
              <a:gd name="adj1" fmla="val -13082"/>
              <a:gd name="adj2" fmla="val 53790"/>
            </a:avLst>
          </a:prstGeom>
          <a:ln>
            <a:solidFill>
              <a:schemeClr val="bg2">
                <a:lumMod val="2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19" name="テキスト ボックス 18"/>
          <p:cNvSpPr txBox="1"/>
          <p:nvPr/>
        </p:nvSpPr>
        <p:spPr>
          <a:xfrm>
            <a:off x="5298497" y="1603864"/>
            <a:ext cx="3416320" cy="307777"/>
          </a:xfrm>
          <a:prstGeom prst="rect">
            <a:avLst/>
          </a:prstGeom>
          <a:noFill/>
        </p:spPr>
        <p:txBody>
          <a:bodyPr wrap="none" rtlCol="0">
            <a:spAutoFit/>
          </a:bodyPr>
          <a:lstStyle/>
          <a:p>
            <a:pPr algn="ctr"/>
            <a:r>
              <a:rPr lang="ja-JP" altLang="en-US" sz="1400" u="sng" dirty="0" smtClean="0">
                <a:latin typeface="メイリオ" panose="020B0604030504040204" pitchFamily="50" charset="-128"/>
                <a:ea typeface="メイリオ" panose="020B0604030504040204" pitchFamily="50" charset="-128"/>
                <a:cs typeface="メイリオ" panose="020B0604030504040204" pitchFamily="50" charset="-128"/>
              </a:rPr>
              <a:t>左記において海外の内訳（全ての事由）</a:t>
            </a:r>
            <a:endParaRPr lang="en-US" altLang="ja-JP" sz="1400" u="sng" dirty="0" smtClean="0">
              <a:latin typeface="メイリオ" panose="020B0604030504040204" pitchFamily="50" charset="-128"/>
              <a:ea typeface="メイリオ" panose="020B0604030504040204" pitchFamily="50" charset="-128"/>
              <a:cs typeface="メイリオ" panose="020B0604030504040204" pitchFamily="50" charset="-128"/>
            </a:endParaRPr>
          </a:p>
        </p:txBody>
      </p:sp>
      <p:pic>
        <p:nvPicPr>
          <p:cNvPr id="5" name="図 4"/>
          <p:cNvPicPr>
            <a:picLocks noChangeAspect="1"/>
          </p:cNvPicPr>
          <p:nvPr/>
        </p:nvPicPr>
        <p:blipFill>
          <a:blip r:embed="rId3"/>
          <a:stretch>
            <a:fillRect/>
          </a:stretch>
        </p:blipFill>
        <p:spPr>
          <a:xfrm>
            <a:off x="5367906" y="1892158"/>
            <a:ext cx="3335788" cy="3820531"/>
          </a:xfrm>
          <a:prstGeom prst="rect">
            <a:avLst/>
          </a:prstGeom>
        </p:spPr>
      </p:pic>
      <p:sp>
        <p:nvSpPr>
          <p:cNvPr id="15" name="角丸四角形 14"/>
          <p:cNvSpPr/>
          <p:nvPr/>
        </p:nvSpPr>
        <p:spPr>
          <a:xfrm>
            <a:off x="1027902" y="3605386"/>
            <a:ext cx="911722" cy="1053515"/>
          </a:xfrm>
          <a:prstGeom prst="roundRect">
            <a:avLst/>
          </a:prstGeom>
          <a:noFill/>
          <a:ln>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8" name="四角形吹き出し 17"/>
          <p:cNvSpPr/>
          <p:nvPr/>
        </p:nvSpPr>
        <p:spPr>
          <a:xfrm>
            <a:off x="2057166" y="2705100"/>
            <a:ext cx="1451429" cy="927650"/>
          </a:xfrm>
          <a:prstGeom prst="wedgeRectCallout">
            <a:avLst>
              <a:gd name="adj1" fmla="val -51796"/>
              <a:gd name="adj2" fmla="val 62164"/>
            </a:avLst>
          </a:prstGeom>
          <a:noFill/>
          <a:ln>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000" dirty="0" smtClean="0">
                <a:solidFill>
                  <a:sysClr val="windowText" lastClr="000000"/>
                </a:solidFill>
                <a:latin typeface="メイリオ" panose="020B0604030504040204" pitchFamily="50" charset="-128"/>
                <a:ea typeface="メイリオ" panose="020B0604030504040204" pitchFamily="50" charset="-128"/>
                <a:cs typeface="メイリオ" panose="020B0604030504040204" pitchFamily="50" charset="-128"/>
              </a:rPr>
              <a:t>その他出身者の純増理由のほとんどが就職要因であり、うち過半数が海外から来た人です。</a:t>
            </a:r>
            <a:endParaRPr lang="ja-JP" altLang="en-US" sz="1000" dirty="0">
              <a:solidFill>
                <a:sysClr val="windowText" lastClr="000000"/>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21" name="角丸四角形 20"/>
          <p:cNvSpPr/>
          <p:nvPr/>
        </p:nvSpPr>
        <p:spPr>
          <a:xfrm>
            <a:off x="5731277" y="2747494"/>
            <a:ext cx="911722" cy="2396006"/>
          </a:xfrm>
          <a:prstGeom prst="roundRect">
            <a:avLst/>
          </a:prstGeom>
          <a:noFill/>
          <a:ln>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2" name="四角形吹き出し 21"/>
          <p:cNvSpPr/>
          <p:nvPr/>
        </p:nvSpPr>
        <p:spPr>
          <a:xfrm>
            <a:off x="6746704" y="2510246"/>
            <a:ext cx="1171388" cy="619721"/>
          </a:xfrm>
          <a:prstGeom prst="wedgeRectCallout">
            <a:avLst>
              <a:gd name="adj1" fmla="val -55049"/>
              <a:gd name="adj2" fmla="val 86756"/>
            </a:avLst>
          </a:prstGeom>
          <a:noFill/>
          <a:ln>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000" dirty="0" smtClean="0">
                <a:solidFill>
                  <a:sysClr val="windowText" lastClr="000000"/>
                </a:solidFill>
                <a:latin typeface="メイリオ" panose="020B0604030504040204" pitchFamily="50" charset="-128"/>
                <a:ea typeface="メイリオ" panose="020B0604030504040204" pitchFamily="50" charset="-128"/>
                <a:cs typeface="メイリオ" panose="020B0604030504040204" pitchFamily="50" charset="-128"/>
              </a:rPr>
              <a:t>ベトナムと中国が大多数を占めます。</a:t>
            </a:r>
            <a:endParaRPr lang="ja-JP" altLang="en-US" sz="1000" dirty="0">
              <a:solidFill>
                <a:sysClr val="windowText" lastClr="000000"/>
              </a:solidFill>
              <a:latin typeface="メイリオ" panose="020B0604030504040204" pitchFamily="50" charset="-128"/>
              <a:ea typeface="メイリオ" panose="020B0604030504040204" pitchFamily="50" charset="-128"/>
              <a:cs typeface="メイリオ" panose="020B0604030504040204" pitchFamily="50" charset="-128"/>
            </a:endParaRPr>
          </a:p>
        </p:txBody>
      </p:sp>
    </p:spTree>
    <p:extLst>
      <p:ext uri="{BB962C8B-B14F-4D97-AF65-F5344CB8AC3E}">
        <p14:creationId xmlns:p14="http://schemas.microsoft.com/office/powerpoint/2010/main" val="2059525363"/>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図 5"/>
          <p:cNvPicPr>
            <a:picLocks noChangeAspect="1"/>
          </p:cNvPicPr>
          <p:nvPr/>
        </p:nvPicPr>
        <p:blipFill>
          <a:blip r:embed="rId2"/>
          <a:stretch>
            <a:fillRect/>
          </a:stretch>
        </p:blipFill>
        <p:spPr>
          <a:xfrm>
            <a:off x="881379" y="1518810"/>
            <a:ext cx="6926033" cy="4158090"/>
          </a:xfrm>
          <a:prstGeom prst="rect">
            <a:avLst/>
          </a:prstGeom>
        </p:spPr>
      </p:pic>
      <p:sp>
        <p:nvSpPr>
          <p:cNvPr id="2" name="タイトル 1"/>
          <p:cNvSpPr>
            <a:spLocks noGrp="1"/>
          </p:cNvSpPr>
          <p:nvPr>
            <p:ph type="title"/>
          </p:nvPr>
        </p:nvSpPr>
        <p:spPr/>
        <p:txBody>
          <a:bodyPr/>
          <a:lstStyle/>
          <a:p>
            <a:r>
              <a:rPr kumimoji="1" lang="ja-JP" altLang="en-US" dirty="0" smtClean="0"/>
              <a:t>氷見市の有効求人倍率の推移</a:t>
            </a:r>
            <a:endParaRPr kumimoji="1" lang="ja-JP" altLang="en-US" dirty="0"/>
          </a:p>
        </p:txBody>
      </p:sp>
      <p:sp>
        <p:nvSpPr>
          <p:cNvPr id="3" name="コンテンツ プレースホルダー 2"/>
          <p:cNvSpPr>
            <a:spLocks noGrp="1"/>
          </p:cNvSpPr>
          <p:nvPr>
            <p:ph idx="1"/>
          </p:nvPr>
        </p:nvSpPr>
        <p:spPr/>
        <p:txBody>
          <a:bodyPr/>
          <a:lstStyle/>
          <a:p>
            <a:r>
              <a:rPr kumimoji="1" lang="ja-JP" altLang="en-US" dirty="0" smtClean="0"/>
              <a:t>有効求人倍率が高水準となっています。現在は人が足りないという状況です。</a:t>
            </a:r>
            <a:endParaRPr kumimoji="1" lang="ja-JP" altLang="en-US" dirty="0"/>
          </a:p>
        </p:txBody>
      </p:sp>
      <p:sp>
        <p:nvSpPr>
          <p:cNvPr id="4" name="スライド番号プレースホルダー 3"/>
          <p:cNvSpPr>
            <a:spLocks noGrp="1"/>
          </p:cNvSpPr>
          <p:nvPr>
            <p:ph type="sldNum" sz="quarter" idx="12"/>
          </p:nvPr>
        </p:nvSpPr>
        <p:spPr/>
        <p:txBody>
          <a:bodyPr/>
          <a:lstStyle/>
          <a:p>
            <a:fld id="{32561E9F-1250-4501-B953-B78836680886}" type="slidenum">
              <a:rPr lang="ja-JP" altLang="en-US" smtClean="0"/>
              <a:pPr/>
              <a:t>65</a:t>
            </a:fld>
            <a:endParaRPr lang="ja-JP" altLang="en-US" dirty="0"/>
          </a:p>
        </p:txBody>
      </p:sp>
      <p:sp>
        <p:nvSpPr>
          <p:cNvPr id="7" name="テキスト ボックス 6"/>
          <p:cNvSpPr txBox="1"/>
          <p:nvPr/>
        </p:nvSpPr>
        <p:spPr>
          <a:xfrm>
            <a:off x="1739836" y="6080760"/>
            <a:ext cx="3256405" cy="646331"/>
          </a:xfrm>
          <a:prstGeom prst="rect">
            <a:avLst/>
          </a:prstGeom>
          <a:solidFill>
            <a:schemeClr val="bg1"/>
          </a:solidFill>
          <a:ln>
            <a:solidFill>
              <a:schemeClr val="bg1">
                <a:lumMod val="50000"/>
              </a:schemeClr>
            </a:solidFill>
          </a:ln>
        </p:spPr>
        <p:txBody>
          <a:bodyPr wrap="square" rtlCol="0">
            <a:spAutoFit/>
          </a:bodyPr>
          <a:lstStyle/>
          <a:p>
            <a:r>
              <a:rPr kumimoji="1" lang="ja-JP" altLang="en-US" sz="1200" dirty="0" smtClean="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rPr>
              <a:t>有効求人倍率＝有効求人数／有効求職者数。理屈上では、１以上になると求職者全員が仕事に就ける</a:t>
            </a:r>
            <a:endParaRPr kumimoji="1" lang="ja-JP" altLang="en-US" sz="1200" dirty="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endParaRPr>
          </a:p>
        </p:txBody>
      </p:sp>
      <p:cxnSp>
        <p:nvCxnSpPr>
          <p:cNvPr id="9" name="直線コネクタ 8"/>
          <p:cNvCxnSpPr/>
          <p:nvPr/>
        </p:nvCxnSpPr>
        <p:spPr>
          <a:xfrm>
            <a:off x="1478280" y="3352800"/>
            <a:ext cx="6637020" cy="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
        <p:nvSpPr>
          <p:cNvPr id="10" name="テキスト ボックス 9"/>
          <p:cNvSpPr txBox="1"/>
          <p:nvPr/>
        </p:nvSpPr>
        <p:spPr>
          <a:xfrm>
            <a:off x="7745968" y="3393341"/>
            <a:ext cx="369332" cy="1323439"/>
          </a:xfrm>
          <a:prstGeom prst="rect">
            <a:avLst/>
          </a:prstGeom>
          <a:noFill/>
        </p:spPr>
        <p:txBody>
          <a:bodyPr vert="eaVert" wrap="none" rtlCol="0">
            <a:spAutoFit/>
          </a:bodyPr>
          <a:lstStyle/>
          <a:p>
            <a:r>
              <a:rPr kumimoji="1" lang="ja-JP" altLang="en-US" sz="1200" dirty="0" smtClean="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rPr>
              <a:t>仕事が足りない→</a:t>
            </a:r>
            <a:endParaRPr kumimoji="1" lang="ja-JP" altLang="en-US" sz="1200" dirty="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1" name="テキスト ボックス 10"/>
          <p:cNvSpPr txBox="1"/>
          <p:nvPr/>
        </p:nvSpPr>
        <p:spPr>
          <a:xfrm>
            <a:off x="7745968" y="2129649"/>
            <a:ext cx="369332" cy="1169551"/>
          </a:xfrm>
          <a:prstGeom prst="rect">
            <a:avLst/>
          </a:prstGeom>
          <a:noFill/>
        </p:spPr>
        <p:txBody>
          <a:bodyPr vert="eaVert" wrap="none" rtlCol="0">
            <a:spAutoFit/>
          </a:bodyPr>
          <a:lstStyle/>
          <a:p>
            <a:r>
              <a:rPr kumimoji="1" lang="ja-JP" altLang="en-US" sz="1200" dirty="0" smtClean="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rPr>
              <a:t>←人が足りない</a:t>
            </a:r>
            <a:endParaRPr kumimoji="1" lang="ja-JP" altLang="en-US" sz="1200" dirty="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2" name="角丸四角形 11"/>
          <p:cNvSpPr/>
          <p:nvPr/>
        </p:nvSpPr>
        <p:spPr>
          <a:xfrm>
            <a:off x="6526358" y="2260601"/>
            <a:ext cx="560242" cy="469900"/>
          </a:xfrm>
          <a:prstGeom prst="roundRect">
            <a:avLst/>
          </a:prstGeom>
          <a:noFill/>
          <a:ln>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 name="四角形吹き出し 12"/>
          <p:cNvSpPr/>
          <p:nvPr/>
        </p:nvSpPr>
        <p:spPr>
          <a:xfrm>
            <a:off x="7020253" y="1440120"/>
            <a:ext cx="1451429" cy="602479"/>
          </a:xfrm>
          <a:prstGeom prst="wedgeRectCallout">
            <a:avLst>
              <a:gd name="adj1" fmla="val -44796"/>
              <a:gd name="adj2" fmla="val 79028"/>
            </a:avLst>
          </a:prstGeom>
          <a:noFill/>
          <a:ln>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000" dirty="0" smtClean="0">
                <a:solidFill>
                  <a:sysClr val="windowText" lastClr="000000"/>
                </a:solidFill>
                <a:latin typeface="メイリオ" panose="020B0604030504040204" pitchFamily="50" charset="-128"/>
                <a:ea typeface="メイリオ" panose="020B0604030504040204" pitchFamily="50" charset="-128"/>
                <a:cs typeface="メイリオ" panose="020B0604030504040204" pitchFamily="50" charset="-128"/>
              </a:rPr>
              <a:t>過去推移からしてもかなり人が足りないという状態です。</a:t>
            </a:r>
            <a:endParaRPr lang="ja-JP" altLang="en-US" sz="1000" dirty="0">
              <a:solidFill>
                <a:sysClr val="windowText" lastClr="000000"/>
              </a:solidFill>
              <a:latin typeface="メイリオ" panose="020B0604030504040204" pitchFamily="50" charset="-128"/>
              <a:ea typeface="メイリオ" panose="020B0604030504040204" pitchFamily="50" charset="-128"/>
              <a:cs typeface="メイリオ" panose="020B0604030504040204" pitchFamily="50" charset="-128"/>
            </a:endParaRPr>
          </a:p>
        </p:txBody>
      </p:sp>
    </p:spTree>
    <p:extLst>
      <p:ext uri="{BB962C8B-B14F-4D97-AF65-F5344CB8AC3E}">
        <p14:creationId xmlns:p14="http://schemas.microsoft.com/office/powerpoint/2010/main" val="4017921127"/>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氷見市の有効求人倍率　平成</a:t>
            </a:r>
            <a:r>
              <a:rPr kumimoji="1" lang="en-US" altLang="ja-JP" dirty="0" smtClean="0"/>
              <a:t>29</a:t>
            </a:r>
            <a:r>
              <a:rPr kumimoji="1" lang="ja-JP" altLang="en-US" dirty="0" smtClean="0"/>
              <a:t>年</a:t>
            </a:r>
            <a:r>
              <a:rPr kumimoji="1" lang="en-US" altLang="ja-JP" dirty="0" smtClean="0"/>
              <a:t>3</a:t>
            </a:r>
            <a:r>
              <a:rPr kumimoji="1" lang="ja-JP" altLang="en-US" dirty="0" smtClean="0"/>
              <a:t>月</a:t>
            </a:r>
            <a:endParaRPr kumimoji="1" lang="ja-JP" altLang="en-US" dirty="0"/>
          </a:p>
        </p:txBody>
      </p:sp>
      <p:sp>
        <p:nvSpPr>
          <p:cNvPr id="3" name="コンテンツ プレースホルダー 2"/>
          <p:cNvSpPr>
            <a:spLocks noGrp="1"/>
          </p:cNvSpPr>
          <p:nvPr>
            <p:ph idx="1"/>
          </p:nvPr>
        </p:nvSpPr>
        <p:spPr/>
        <p:txBody>
          <a:bodyPr/>
          <a:lstStyle/>
          <a:p>
            <a:r>
              <a:rPr kumimoji="1" lang="ja-JP" altLang="en-US" dirty="0" smtClean="0"/>
              <a:t>平成</a:t>
            </a:r>
            <a:r>
              <a:rPr kumimoji="1" lang="en-US" altLang="ja-JP" dirty="0" smtClean="0"/>
              <a:t>29</a:t>
            </a:r>
            <a:r>
              <a:rPr kumimoji="1" lang="ja-JP" altLang="en-US" dirty="0" smtClean="0"/>
              <a:t>年</a:t>
            </a:r>
            <a:r>
              <a:rPr kumimoji="1" lang="en-US" altLang="ja-JP" dirty="0" smtClean="0"/>
              <a:t>3</a:t>
            </a:r>
            <a:r>
              <a:rPr kumimoji="1" lang="ja-JP" altLang="en-US" dirty="0" smtClean="0"/>
              <a:t>月時点の氷見市の有効求人倍率は</a:t>
            </a:r>
            <a:r>
              <a:rPr kumimoji="1" lang="en-US" altLang="ja-JP" dirty="0" smtClean="0"/>
              <a:t>1.59</a:t>
            </a:r>
            <a:r>
              <a:rPr kumimoji="1" lang="ja-JP" altLang="en-US" dirty="0" smtClean="0"/>
              <a:t>です。この状況を踏まえると、氷見市内に仕事が無いわけではありません。他所に労働力を奪われているという状態です。</a:t>
            </a:r>
            <a:endParaRPr kumimoji="1" lang="en-US" altLang="ja-JP" dirty="0" smtClean="0"/>
          </a:p>
          <a:p>
            <a:r>
              <a:rPr lang="ja-JP" altLang="en-US" dirty="0"/>
              <a:t>職業</a:t>
            </a:r>
            <a:r>
              <a:rPr lang="ja-JP" altLang="en-US" dirty="0" smtClean="0"/>
              <a:t>別に求人倍率にばらつきがあります。他市町村に負けない雇用をつくるには「事務の仕事を増やす」「事務・労務以外の職業は、労働条件か働きやすさ、働きがいに魅力をつける」ことが必要となります。</a:t>
            </a:r>
            <a:endParaRPr kumimoji="1" lang="ja-JP" altLang="en-US" dirty="0"/>
          </a:p>
        </p:txBody>
      </p:sp>
      <p:sp>
        <p:nvSpPr>
          <p:cNvPr id="4" name="スライド番号プレースホルダー 3"/>
          <p:cNvSpPr>
            <a:spLocks noGrp="1"/>
          </p:cNvSpPr>
          <p:nvPr>
            <p:ph type="sldNum" sz="quarter" idx="12"/>
          </p:nvPr>
        </p:nvSpPr>
        <p:spPr/>
        <p:txBody>
          <a:bodyPr/>
          <a:lstStyle/>
          <a:p>
            <a:fld id="{32561E9F-1250-4501-B953-B78836680886}" type="slidenum">
              <a:rPr lang="ja-JP" altLang="en-US" smtClean="0"/>
              <a:pPr/>
              <a:t>66</a:t>
            </a:fld>
            <a:endParaRPr lang="ja-JP" altLang="en-US" dirty="0"/>
          </a:p>
        </p:txBody>
      </p:sp>
      <p:pic>
        <p:nvPicPr>
          <p:cNvPr id="5" name="図 4"/>
          <p:cNvPicPr>
            <a:picLocks noChangeAspect="1"/>
          </p:cNvPicPr>
          <p:nvPr/>
        </p:nvPicPr>
        <p:blipFill>
          <a:blip r:embed="rId2"/>
          <a:stretch>
            <a:fillRect/>
          </a:stretch>
        </p:blipFill>
        <p:spPr>
          <a:xfrm>
            <a:off x="1098291" y="2487000"/>
            <a:ext cx="6986929" cy="4193252"/>
          </a:xfrm>
          <a:prstGeom prst="rect">
            <a:avLst/>
          </a:prstGeom>
        </p:spPr>
      </p:pic>
      <p:cxnSp>
        <p:nvCxnSpPr>
          <p:cNvPr id="7" name="直線コネクタ 6"/>
          <p:cNvCxnSpPr/>
          <p:nvPr/>
        </p:nvCxnSpPr>
        <p:spPr>
          <a:xfrm>
            <a:off x="3946358" y="3433011"/>
            <a:ext cx="0" cy="3424989"/>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
        <p:nvSpPr>
          <p:cNvPr id="8" name="テキスト ボックス 7"/>
          <p:cNvSpPr txBox="1"/>
          <p:nvPr/>
        </p:nvSpPr>
        <p:spPr>
          <a:xfrm>
            <a:off x="2524054" y="6541751"/>
            <a:ext cx="1415772" cy="276999"/>
          </a:xfrm>
          <a:prstGeom prst="rect">
            <a:avLst/>
          </a:prstGeom>
          <a:noFill/>
        </p:spPr>
        <p:txBody>
          <a:bodyPr wrap="none" rtlCol="0">
            <a:spAutoFit/>
          </a:bodyPr>
          <a:lstStyle/>
          <a:p>
            <a:r>
              <a:rPr kumimoji="1" lang="ja-JP" altLang="en-US" sz="1200" dirty="0" smtClean="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rPr>
              <a:t>←仕事が足りない</a:t>
            </a:r>
            <a:endParaRPr kumimoji="1" lang="ja-JP" altLang="en-US" sz="1200" dirty="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9" name="テキスト ボックス 8"/>
          <p:cNvSpPr txBox="1"/>
          <p:nvPr/>
        </p:nvSpPr>
        <p:spPr>
          <a:xfrm>
            <a:off x="4010668" y="6541751"/>
            <a:ext cx="1261884" cy="276999"/>
          </a:xfrm>
          <a:prstGeom prst="rect">
            <a:avLst/>
          </a:prstGeom>
          <a:noFill/>
        </p:spPr>
        <p:txBody>
          <a:bodyPr wrap="none" rtlCol="0">
            <a:spAutoFit/>
          </a:bodyPr>
          <a:lstStyle/>
          <a:p>
            <a:r>
              <a:rPr kumimoji="1" lang="ja-JP" altLang="en-US" sz="1200" dirty="0" smtClean="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rPr>
              <a:t>人が足りない→</a:t>
            </a:r>
            <a:endParaRPr kumimoji="1" lang="ja-JP" altLang="en-US" sz="1200" dirty="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0" name="テキスト ボックス 9"/>
          <p:cNvSpPr txBox="1"/>
          <p:nvPr/>
        </p:nvSpPr>
        <p:spPr>
          <a:xfrm>
            <a:off x="5727174" y="3722215"/>
            <a:ext cx="3256405" cy="646331"/>
          </a:xfrm>
          <a:prstGeom prst="rect">
            <a:avLst/>
          </a:prstGeom>
          <a:solidFill>
            <a:schemeClr val="bg1"/>
          </a:solidFill>
          <a:ln>
            <a:solidFill>
              <a:schemeClr val="bg1">
                <a:lumMod val="50000"/>
              </a:schemeClr>
            </a:solidFill>
          </a:ln>
        </p:spPr>
        <p:txBody>
          <a:bodyPr wrap="square" rtlCol="0">
            <a:spAutoFit/>
          </a:bodyPr>
          <a:lstStyle/>
          <a:p>
            <a:r>
              <a:rPr kumimoji="1" lang="ja-JP" altLang="en-US" sz="1200" dirty="0" smtClean="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rPr>
              <a:t>有効求人倍率＝有効求人数／有効求職者数。理屈上では、１以上になると求職者全員が仕事に就ける</a:t>
            </a:r>
            <a:endParaRPr kumimoji="1" lang="ja-JP" altLang="en-US" sz="1200" dirty="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1" name="角丸四角形 10"/>
          <p:cNvSpPr/>
          <p:nvPr/>
        </p:nvSpPr>
        <p:spPr>
          <a:xfrm>
            <a:off x="1605300" y="4291062"/>
            <a:ext cx="2128499" cy="238298"/>
          </a:xfrm>
          <a:prstGeom prst="roundRect">
            <a:avLst/>
          </a:prstGeom>
          <a:noFill/>
          <a:ln>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 name="四角形吹き出し 11"/>
          <p:cNvSpPr/>
          <p:nvPr/>
        </p:nvSpPr>
        <p:spPr>
          <a:xfrm>
            <a:off x="153871" y="3265128"/>
            <a:ext cx="1586029" cy="602479"/>
          </a:xfrm>
          <a:prstGeom prst="wedgeRectCallout">
            <a:avLst>
              <a:gd name="adj1" fmla="val 51293"/>
              <a:gd name="adj2" fmla="val 112755"/>
            </a:avLst>
          </a:prstGeom>
          <a:noFill/>
          <a:ln>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000" dirty="0" smtClean="0">
                <a:solidFill>
                  <a:sysClr val="windowText" lastClr="000000"/>
                </a:solidFill>
                <a:latin typeface="メイリオ" panose="020B0604030504040204" pitchFamily="50" charset="-128"/>
                <a:ea typeface="メイリオ" panose="020B0604030504040204" pitchFamily="50" charset="-128"/>
                <a:cs typeface="メイリオ" panose="020B0604030504040204" pitchFamily="50" charset="-128"/>
              </a:rPr>
              <a:t>全体的には人が足りませんが、事務的職業は仕事が足りません。</a:t>
            </a:r>
            <a:endParaRPr lang="en-US" altLang="ja-JP" sz="1000" dirty="0" smtClean="0">
              <a:solidFill>
                <a:sysClr val="windowText" lastClr="000000"/>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3" name="角丸四角形 12"/>
          <p:cNvSpPr/>
          <p:nvPr/>
        </p:nvSpPr>
        <p:spPr>
          <a:xfrm>
            <a:off x="1459804" y="4833666"/>
            <a:ext cx="6439596" cy="287032"/>
          </a:xfrm>
          <a:prstGeom prst="roundRect">
            <a:avLst/>
          </a:prstGeom>
          <a:noFill/>
          <a:ln>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 name="四角形吹き出し 13"/>
          <p:cNvSpPr/>
          <p:nvPr/>
        </p:nvSpPr>
        <p:spPr>
          <a:xfrm>
            <a:off x="7292205" y="5425004"/>
            <a:ext cx="1586029" cy="661753"/>
          </a:xfrm>
          <a:prstGeom prst="wedgeRectCallout">
            <a:avLst>
              <a:gd name="adj1" fmla="val -50401"/>
              <a:gd name="adj2" fmla="val -87501"/>
            </a:avLst>
          </a:prstGeom>
          <a:noFill/>
          <a:ln>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000" dirty="0" smtClean="0">
                <a:solidFill>
                  <a:sysClr val="windowText" lastClr="000000"/>
                </a:solidFill>
                <a:latin typeface="メイリオ" panose="020B0604030504040204" pitchFamily="50" charset="-128"/>
                <a:ea typeface="メイリオ" panose="020B0604030504040204" pitchFamily="50" charset="-128"/>
                <a:cs typeface="メイリオ" panose="020B0604030504040204" pitchFamily="50" charset="-128"/>
              </a:rPr>
              <a:t>看護、介護、給仕がこの職業に該当します。かなり人が足りていない状況です。</a:t>
            </a:r>
            <a:endParaRPr lang="en-US" altLang="ja-JP" sz="1000" dirty="0" smtClean="0">
              <a:solidFill>
                <a:sysClr val="windowText" lastClr="000000"/>
              </a:solidFill>
              <a:latin typeface="メイリオ" panose="020B0604030504040204" pitchFamily="50" charset="-128"/>
              <a:ea typeface="メイリオ" panose="020B0604030504040204" pitchFamily="50" charset="-128"/>
              <a:cs typeface="メイリオ" panose="020B0604030504040204" pitchFamily="50" charset="-128"/>
            </a:endParaRPr>
          </a:p>
        </p:txBody>
      </p:sp>
    </p:spTree>
    <p:extLst>
      <p:ext uri="{BB962C8B-B14F-4D97-AF65-F5344CB8AC3E}">
        <p14:creationId xmlns:p14="http://schemas.microsoft.com/office/powerpoint/2010/main" val="1507148961"/>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smtClean="0"/>
              <a:t>氷見</a:t>
            </a:r>
            <a:r>
              <a:rPr lang="ja-JP" altLang="en-US" dirty="0"/>
              <a:t>高校生</a:t>
            </a:r>
            <a:r>
              <a:rPr kumimoji="1" lang="ja-JP" altLang="en-US" dirty="0" smtClean="0"/>
              <a:t>の市内就職率　平成</a:t>
            </a:r>
            <a:r>
              <a:rPr kumimoji="1" lang="en-US" altLang="ja-JP" dirty="0" smtClean="0"/>
              <a:t>29</a:t>
            </a:r>
            <a:r>
              <a:rPr kumimoji="1" lang="ja-JP" altLang="en-US" dirty="0" smtClean="0"/>
              <a:t>年</a:t>
            </a:r>
            <a:r>
              <a:rPr kumimoji="1" lang="en-US" altLang="ja-JP" dirty="0" smtClean="0"/>
              <a:t>3</a:t>
            </a:r>
            <a:r>
              <a:rPr kumimoji="1" lang="ja-JP" altLang="en-US" dirty="0" smtClean="0"/>
              <a:t>月</a:t>
            </a:r>
            <a:endParaRPr kumimoji="1" lang="ja-JP" altLang="en-US" dirty="0"/>
          </a:p>
        </p:txBody>
      </p:sp>
      <p:sp>
        <p:nvSpPr>
          <p:cNvPr id="3" name="コンテンツ プレースホルダー 2"/>
          <p:cNvSpPr>
            <a:spLocks noGrp="1"/>
          </p:cNvSpPr>
          <p:nvPr>
            <p:ph idx="1"/>
          </p:nvPr>
        </p:nvSpPr>
        <p:spPr/>
        <p:txBody>
          <a:bodyPr/>
          <a:lstStyle/>
          <a:p>
            <a:r>
              <a:rPr kumimoji="1" lang="ja-JP" altLang="en-US" dirty="0" smtClean="0"/>
              <a:t>氷見高校生の市内就職率は約３割です。求人倍率が１を越えている（仕事が足りないわけではない）ことより、他所に労働力を奪われているという状況です。</a:t>
            </a:r>
            <a:endParaRPr kumimoji="1" lang="en-US" altLang="ja-JP" dirty="0" smtClean="0"/>
          </a:p>
          <a:p>
            <a:pPr lvl="1"/>
            <a:r>
              <a:rPr lang="ja-JP" altLang="en-US" dirty="0" smtClean="0"/>
              <a:t>市内の事業者視点では、人の確保が相当難しいという状況であり、魅力的な雇用を創出しなければ、現状の求人倍率を踏まえると市内就職率向上は難しいと考えられます。</a:t>
            </a:r>
            <a:endParaRPr kumimoji="1" lang="ja-JP" altLang="en-US" dirty="0"/>
          </a:p>
        </p:txBody>
      </p:sp>
      <p:sp>
        <p:nvSpPr>
          <p:cNvPr id="4" name="スライド番号プレースホルダー 3"/>
          <p:cNvSpPr>
            <a:spLocks noGrp="1"/>
          </p:cNvSpPr>
          <p:nvPr>
            <p:ph type="sldNum" sz="quarter" idx="12"/>
          </p:nvPr>
        </p:nvSpPr>
        <p:spPr/>
        <p:txBody>
          <a:bodyPr/>
          <a:lstStyle/>
          <a:p>
            <a:fld id="{32561E9F-1250-4501-B953-B78836680886}" type="slidenum">
              <a:rPr lang="ja-JP" altLang="en-US" smtClean="0"/>
              <a:pPr/>
              <a:t>67</a:t>
            </a:fld>
            <a:endParaRPr lang="ja-JP" altLang="en-US" dirty="0"/>
          </a:p>
        </p:txBody>
      </p:sp>
      <p:pic>
        <p:nvPicPr>
          <p:cNvPr id="12" name="図 11"/>
          <p:cNvPicPr>
            <a:picLocks noChangeAspect="1"/>
          </p:cNvPicPr>
          <p:nvPr/>
        </p:nvPicPr>
        <p:blipFill>
          <a:blip r:embed="rId2"/>
          <a:stretch>
            <a:fillRect/>
          </a:stretch>
        </p:blipFill>
        <p:spPr>
          <a:xfrm>
            <a:off x="1369131" y="2401400"/>
            <a:ext cx="6046869" cy="1964654"/>
          </a:xfrm>
          <a:prstGeom prst="rect">
            <a:avLst/>
          </a:prstGeom>
        </p:spPr>
      </p:pic>
      <p:pic>
        <p:nvPicPr>
          <p:cNvPr id="5" name="図 4"/>
          <p:cNvPicPr>
            <a:picLocks noChangeAspect="1"/>
          </p:cNvPicPr>
          <p:nvPr/>
        </p:nvPicPr>
        <p:blipFill rotWithShape="1">
          <a:blip r:embed="rId3"/>
          <a:srcRect r="13928"/>
          <a:stretch/>
        </p:blipFill>
        <p:spPr>
          <a:xfrm>
            <a:off x="683496" y="4587240"/>
            <a:ext cx="7736604" cy="2262322"/>
          </a:xfrm>
          <a:prstGeom prst="rect">
            <a:avLst/>
          </a:prstGeom>
        </p:spPr>
      </p:pic>
      <p:sp>
        <p:nvSpPr>
          <p:cNvPr id="7" name="角丸四角形 6"/>
          <p:cNvSpPr/>
          <p:nvPr/>
        </p:nvSpPr>
        <p:spPr>
          <a:xfrm>
            <a:off x="1369131" y="3311314"/>
            <a:ext cx="2669469" cy="308186"/>
          </a:xfrm>
          <a:prstGeom prst="roundRect">
            <a:avLst/>
          </a:prstGeom>
          <a:noFill/>
          <a:ln>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四角形吹き出し 7"/>
          <p:cNvSpPr/>
          <p:nvPr/>
        </p:nvSpPr>
        <p:spPr>
          <a:xfrm>
            <a:off x="4750036" y="3500891"/>
            <a:ext cx="1586029" cy="602479"/>
          </a:xfrm>
          <a:prstGeom prst="wedgeRectCallout">
            <a:avLst>
              <a:gd name="adj1" fmla="val -79228"/>
              <a:gd name="adj2" fmla="val 87460"/>
            </a:avLst>
          </a:prstGeom>
          <a:noFill/>
          <a:ln>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000" dirty="0" smtClean="0">
                <a:solidFill>
                  <a:sysClr val="windowText" lastClr="000000"/>
                </a:solidFill>
                <a:latin typeface="メイリオ" panose="020B0604030504040204" pitchFamily="50" charset="-128"/>
                <a:ea typeface="メイリオ" panose="020B0604030504040204" pitchFamily="50" charset="-128"/>
                <a:cs typeface="メイリオ" panose="020B0604030504040204" pitchFamily="50" charset="-128"/>
              </a:rPr>
              <a:t>市内の企業は人が足りないのに、市内で就職する人が少ないです。</a:t>
            </a:r>
            <a:endParaRPr lang="en-US" altLang="ja-JP" sz="1000" dirty="0" smtClean="0">
              <a:solidFill>
                <a:sysClr val="windowText" lastClr="000000"/>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9" name="角丸四角形 8"/>
          <p:cNvSpPr/>
          <p:nvPr/>
        </p:nvSpPr>
        <p:spPr>
          <a:xfrm>
            <a:off x="7835900" y="5957528"/>
            <a:ext cx="647700" cy="252772"/>
          </a:xfrm>
          <a:prstGeom prst="roundRect">
            <a:avLst/>
          </a:prstGeom>
          <a:noFill/>
          <a:ln>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10" name="直線矢印コネクタ 9"/>
          <p:cNvCxnSpPr/>
          <p:nvPr/>
        </p:nvCxnSpPr>
        <p:spPr>
          <a:xfrm>
            <a:off x="2743200" y="3619500"/>
            <a:ext cx="5092700" cy="2451100"/>
          </a:xfrm>
          <a:prstGeom prst="straightConnector1">
            <a:avLst/>
          </a:prstGeom>
          <a:ln>
            <a:solidFill>
              <a:schemeClr val="tx2">
                <a:lumMod val="50000"/>
              </a:schemeClr>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14741498"/>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623888" y="3164783"/>
            <a:ext cx="8186283" cy="633047"/>
          </a:xfrm>
        </p:spPr>
        <p:txBody>
          <a:bodyPr/>
          <a:lstStyle/>
          <a:p>
            <a:r>
              <a:rPr kumimoji="1" lang="ja-JP" altLang="en-US" dirty="0" smtClean="0"/>
              <a:t>氷見市内</a:t>
            </a:r>
            <a:r>
              <a:rPr kumimoji="1" lang="en-US" altLang="ja-JP" dirty="0" smtClean="0"/>
              <a:t>21</a:t>
            </a:r>
            <a:r>
              <a:rPr kumimoji="1" lang="ja-JP" altLang="en-US" dirty="0" smtClean="0"/>
              <a:t>地区別人口増減の推移</a:t>
            </a:r>
            <a:endParaRPr kumimoji="1" lang="ja-JP" altLang="en-US" dirty="0"/>
          </a:p>
        </p:txBody>
      </p:sp>
      <p:sp>
        <p:nvSpPr>
          <p:cNvPr id="3" name="スライド番号プレースホルダー 2"/>
          <p:cNvSpPr>
            <a:spLocks noGrp="1"/>
          </p:cNvSpPr>
          <p:nvPr>
            <p:ph type="sldNum" sz="quarter" idx="12"/>
          </p:nvPr>
        </p:nvSpPr>
        <p:spPr/>
        <p:txBody>
          <a:bodyPr/>
          <a:lstStyle/>
          <a:p>
            <a:fld id="{32561E9F-1250-4501-B953-B78836680886}" type="slidenum">
              <a:rPr lang="ja-JP" altLang="en-US" smtClean="0"/>
              <a:pPr/>
              <a:t>68</a:t>
            </a:fld>
            <a:endParaRPr lang="ja-JP" altLang="en-US" dirty="0"/>
          </a:p>
        </p:txBody>
      </p:sp>
      <p:sp>
        <p:nvSpPr>
          <p:cNvPr id="4" name="テキスト ボックス 3"/>
          <p:cNvSpPr txBox="1"/>
          <p:nvPr/>
        </p:nvSpPr>
        <p:spPr>
          <a:xfrm>
            <a:off x="623888" y="3858928"/>
            <a:ext cx="8011884" cy="938719"/>
          </a:xfrm>
          <a:prstGeom prst="rect">
            <a:avLst/>
          </a:prstGeom>
          <a:noFill/>
          <a:ln w="12700">
            <a:solidFill>
              <a:schemeClr val="tx1"/>
            </a:solidFill>
            <a:prstDash val="dash"/>
          </a:ln>
        </p:spPr>
        <p:txBody>
          <a:bodyPr wrap="square" rtlCol="0">
            <a:spAutoFit/>
          </a:bodyPr>
          <a:lstStyle/>
          <a:p>
            <a:r>
              <a:rPr kumimoji="1" lang="ja-JP" altLang="en-US" sz="1100" dirty="0" smtClean="0">
                <a:solidFill>
                  <a:schemeClr val="tx1">
                    <a:lumMod val="85000"/>
                    <a:lumOff val="15000"/>
                  </a:schemeClr>
                </a:solidFill>
                <a:latin typeface="メイリオ" panose="020B0604030504040204" pitchFamily="50" charset="-128"/>
                <a:ea typeface="メイリオ" panose="020B0604030504040204" pitchFamily="50" charset="-128"/>
                <a:cs typeface="メイリオ" panose="020B0604030504040204" pitchFamily="50" charset="-128"/>
              </a:rPr>
              <a:t>◇利用データ：</a:t>
            </a:r>
            <a:r>
              <a:rPr lang="en-US" altLang="ja-JP" sz="1100" dirty="0">
                <a:solidFill>
                  <a:schemeClr val="tx1">
                    <a:lumMod val="85000"/>
                    <a:lumOff val="15000"/>
                  </a:schemeClr>
                </a:solidFill>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1100" dirty="0" smtClean="0">
                <a:solidFill>
                  <a:schemeClr val="tx1">
                    <a:lumMod val="85000"/>
                    <a:lumOff val="15000"/>
                  </a:schemeClr>
                </a:solidFill>
                <a:latin typeface="メイリオ" panose="020B0604030504040204" pitchFamily="50" charset="-128"/>
                <a:ea typeface="メイリオ" panose="020B0604030504040204" pitchFamily="50" charset="-128"/>
                <a:cs typeface="メイリオ" panose="020B0604030504040204" pitchFamily="50" charset="-128"/>
              </a:rPr>
              <a:t>国勢調査（平成</a:t>
            </a:r>
            <a:r>
              <a:rPr lang="en-US" altLang="ja-JP" sz="1100" dirty="0" smtClean="0">
                <a:solidFill>
                  <a:schemeClr val="tx1">
                    <a:lumMod val="85000"/>
                    <a:lumOff val="15000"/>
                  </a:schemeClr>
                </a:solidFill>
                <a:latin typeface="メイリオ" panose="020B0604030504040204" pitchFamily="50" charset="-128"/>
                <a:ea typeface="メイリオ" panose="020B0604030504040204" pitchFamily="50" charset="-128"/>
                <a:cs typeface="メイリオ" panose="020B0604030504040204" pitchFamily="50" charset="-128"/>
              </a:rPr>
              <a:t>22</a:t>
            </a:r>
            <a:r>
              <a:rPr lang="ja-JP" altLang="en-US" sz="1100" dirty="0" smtClean="0">
                <a:solidFill>
                  <a:schemeClr val="tx1">
                    <a:lumMod val="85000"/>
                    <a:lumOff val="15000"/>
                  </a:schemeClr>
                </a:solidFill>
                <a:latin typeface="メイリオ" panose="020B0604030504040204" pitchFamily="50" charset="-128"/>
                <a:ea typeface="メイリオ" panose="020B0604030504040204" pitchFamily="50" charset="-128"/>
                <a:cs typeface="メイリオ" panose="020B0604030504040204" pitchFamily="50" charset="-128"/>
              </a:rPr>
              <a:t>年と平成</a:t>
            </a:r>
            <a:r>
              <a:rPr lang="en-US" altLang="ja-JP" sz="1100" dirty="0" smtClean="0">
                <a:solidFill>
                  <a:schemeClr val="tx1">
                    <a:lumMod val="85000"/>
                    <a:lumOff val="15000"/>
                  </a:schemeClr>
                </a:solidFill>
                <a:latin typeface="メイリオ" panose="020B0604030504040204" pitchFamily="50" charset="-128"/>
                <a:ea typeface="メイリオ" panose="020B0604030504040204" pitchFamily="50" charset="-128"/>
                <a:cs typeface="メイリオ" panose="020B0604030504040204" pitchFamily="50" charset="-128"/>
              </a:rPr>
              <a:t>27</a:t>
            </a:r>
            <a:r>
              <a:rPr lang="ja-JP" altLang="en-US" sz="1100" dirty="0" smtClean="0">
                <a:solidFill>
                  <a:schemeClr val="tx1">
                    <a:lumMod val="85000"/>
                    <a:lumOff val="15000"/>
                  </a:schemeClr>
                </a:solidFill>
                <a:latin typeface="メイリオ" panose="020B0604030504040204" pitchFamily="50" charset="-128"/>
                <a:ea typeface="メイリオ" panose="020B0604030504040204" pitchFamily="50" charset="-128"/>
                <a:cs typeface="メイリオ" panose="020B0604030504040204" pitchFamily="50" charset="-128"/>
              </a:rPr>
              <a:t>年）</a:t>
            </a:r>
            <a:endParaRPr lang="en-US" altLang="ja-JP" sz="1100" dirty="0" smtClean="0">
              <a:solidFill>
                <a:schemeClr val="tx1">
                  <a:lumMod val="85000"/>
                  <a:lumOff val="15000"/>
                </a:schemeClr>
              </a:solidFill>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1100" dirty="0" smtClean="0">
                <a:solidFill>
                  <a:schemeClr val="tx1">
                    <a:lumMod val="85000"/>
                    <a:lumOff val="15000"/>
                  </a:schemeClr>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100" dirty="0">
                <a:solidFill>
                  <a:schemeClr val="tx1">
                    <a:lumMod val="85000"/>
                    <a:lumOff val="15000"/>
                  </a:schemeClr>
                </a:solidFill>
                <a:latin typeface="メイリオ" panose="020B0604030504040204" pitchFamily="50" charset="-128"/>
                <a:ea typeface="メイリオ" panose="020B0604030504040204" pitchFamily="50" charset="-128"/>
                <a:cs typeface="メイリオ" panose="020B0604030504040204" pitchFamily="50" charset="-128"/>
              </a:rPr>
              <a:t>人口減少率</a:t>
            </a:r>
            <a:r>
              <a:rPr lang="ja-JP" altLang="en-US" sz="1100" dirty="0" smtClean="0">
                <a:solidFill>
                  <a:schemeClr val="tx1">
                    <a:lumMod val="85000"/>
                    <a:lumOff val="15000"/>
                  </a:schemeClr>
                </a:solidFill>
                <a:latin typeface="メイリオ" panose="020B0604030504040204" pitchFamily="50" charset="-128"/>
                <a:ea typeface="メイリオ" panose="020B0604030504040204" pitchFamily="50" charset="-128"/>
                <a:cs typeface="メイリオ" panose="020B0604030504040204" pitchFamily="50" charset="-128"/>
              </a:rPr>
              <a:t>の算出方法：</a:t>
            </a:r>
            <a:endParaRPr lang="en-US" altLang="ja-JP" sz="1100" dirty="0">
              <a:solidFill>
                <a:schemeClr val="tx1">
                  <a:lumMod val="85000"/>
                  <a:lumOff val="15000"/>
                </a:schemeClr>
              </a:solidFill>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1100" dirty="0" smtClean="0">
                <a:solidFill>
                  <a:schemeClr val="tx1">
                    <a:lumMod val="85000"/>
                    <a:lumOff val="15000"/>
                  </a:schemeClr>
                </a:solidFill>
                <a:latin typeface="メイリオ" panose="020B0604030504040204" pitchFamily="50" charset="-128"/>
                <a:ea typeface="メイリオ" panose="020B0604030504040204" pitchFamily="50" charset="-128"/>
                <a:cs typeface="メイリオ" panose="020B0604030504040204" pitchFamily="50" charset="-128"/>
              </a:rPr>
              <a:t>・「平成</a:t>
            </a:r>
            <a:r>
              <a:rPr lang="en-US" altLang="ja-JP" sz="1100" dirty="0" smtClean="0">
                <a:solidFill>
                  <a:schemeClr val="tx1">
                    <a:lumMod val="85000"/>
                    <a:lumOff val="15000"/>
                  </a:schemeClr>
                </a:solidFill>
                <a:latin typeface="メイリオ" panose="020B0604030504040204" pitchFamily="50" charset="-128"/>
                <a:ea typeface="メイリオ" panose="020B0604030504040204" pitchFamily="50" charset="-128"/>
                <a:cs typeface="メイリオ" panose="020B0604030504040204" pitchFamily="50" charset="-128"/>
              </a:rPr>
              <a:t>27</a:t>
            </a:r>
            <a:r>
              <a:rPr lang="ja-JP" altLang="en-US" sz="1100" dirty="0" smtClean="0">
                <a:solidFill>
                  <a:schemeClr val="tx1">
                    <a:lumMod val="85000"/>
                    <a:lumOff val="15000"/>
                  </a:schemeClr>
                </a:solidFill>
                <a:latin typeface="メイリオ" panose="020B0604030504040204" pitchFamily="50" charset="-128"/>
                <a:ea typeface="メイリオ" panose="020B0604030504040204" pitchFamily="50" charset="-128"/>
                <a:cs typeface="メイリオ" panose="020B0604030504040204" pitchFamily="50" charset="-128"/>
              </a:rPr>
              <a:t>年の人口－平成</a:t>
            </a:r>
            <a:r>
              <a:rPr lang="en-US" altLang="ja-JP" sz="1100" dirty="0" smtClean="0">
                <a:solidFill>
                  <a:schemeClr val="tx1">
                    <a:lumMod val="85000"/>
                    <a:lumOff val="15000"/>
                  </a:schemeClr>
                </a:solidFill>
                <a:latin typeface="メイリオ" panose="020B0604030504040204" pitchFamily="50" charset="-128"/>
                <a:ea typeface="メイリオ" panose="020B0604030504040204" pitchFamily="50" charset="-128"/>
                <a:cs typeface="メイリオ" panose="020B0604030504040204" pitchFamily="50" charset="-128"/>
              </a:rPr>
              <a:t>22</a:t>
            </a:r>
            <a:r>
              <a:rPr lang="ja-JP" altLang="en-US" sz="1100" dirty="0" smtClean="0">
                <a:solidFill>
                  <a:schemeClr val="tx1">
                    <a:lumMod val="85000"/>
                    <a:lumOff val="15000"/>
                  </a:schemeClr>
                </a:solidFill>
                <a:latin typeface="メイリオ" panose="020B0604030504040204" pitchFamily="50" charset="-128"/>
                <a:ea typeface="メイリオ" panose="020B0604030504040204" pitchFamily="50" charset="-128"/>
                <a:cs typeface="メイリオ" panose="020B0604030504040204" pitchFamily="50" charset="-128"/>
              </a:rPr>
              <a:t>年の人口」を平成</a:t>
            </a:r>
            <a:r>
              <a:rPr lang="en-US" altLang="ja-JP" sz="1100" dirty="0" smtClean="0">
                <a:solidFill>
                  <a:schemeClr val="tx1">
                    <a:lumMod val="85000"/>
                    <a:lumOff val="15000"/>
                  </a:schemeClr>
                </a:solidFill>
                <a:latin typeface="メイリオ" panose="020B0604030504040204" pitchFamily="50" charset="-128"/>
                <a:ea typeface="メイリオ" panose="020B0604030504040204" pitchFamily="50" charset="-128"/>
                <a:cs typeface="メイリオ" panose="020B0604030504040204" pitchFamily="50" charset="-128"/>
              </a:rPr>
              <a:t>22</a:t>
            </a:r>
            <a:r>
              <a:rPr lang="ja-JP" altLang="en-US" sz="1100" dirty="0" smtClean="0">
                <a:solidFill>
                  <a:schemeClr val="tx1">
                    <a:lumMod val="85000"/>
                    <a:lumOff val="15000"/>
                  </a:schemeClr>
                </a:solidFill>
                <a:latin typeface="メイリオ" panose="020B0604030504040204" pitchFamily="50" charset="-128"/>
                <a:ea typeface="メイリオ" panose="020B0604030504040204" pitchFamily="50" charset="-128"/>
                <a:cs typeface="メイリオ" panose="020B0604030504040204" pitchFamily="50" charset="-128"/>
              </a:rPr>
              <a:t>年の人口で除したもの。本分析の他の計算と違い、全年齢を対象としている（本分析意以外が</a:t>
            </a:r>
            <a:r>
              <a:rPr lang="en-US" altLang="ja-JP" sz="1100" dirty="0" smtClean="0">
                <a:solidFill>
                  <a:schemeClr val="tx1">
                    <a:lumMod val="85000"/>
                    <a:lumOff val="15000"/>
                  </a:schemeClr>
                </a:solidFill>
                <a:latin typeface="メイリオ" panose="020B0604030504040204" pitchFamily="50" charset="-128"/>
                <a:ea typeface="メイリオ" panose="020B0604030504040204" pitchFamily="50" charset="-128"/>
                <a:cs typeface="メイリオ" panose="020B0604030504040204" pitchFamily="50" charset="-128"/>
              </a:rPr>
              <a:t>20-39</a:t>
            </a:r>
            <a:r>
              <a:rPr lang="ja-JP" altLang="en-US" sz="1100" dirty="0" smtClean="0">
                <a:solidFill>
                  <a:schemeClr val="tx1">
                    <a:lumMod val="85000"/>
                    <a:lumOff val="15000"/>
                  </a:schemeClr>
                </a:solidFill>
                <a:latin typeface="メイリオ" panose="020B0604030504040204" pitchFamily="50" charset="-128"/>
                <a:ea typeface="メイリオ" panose="020B0604030504040204" pitchFamily="50" charset="-128"/>
                <a:cs typeface="メイリオ" panose="020B0604030504040204" pitchFamily="50" charset="-128"/>
              </a:rPr>
              <a:t>歳を対象としている）、つまり、自然増減の影響が濃いものとなっている</a:t>
            </a:r>
            <a:endParaRPr lang="en-US" altLang="ja-JP" sz="1100" dirty="0" smtClean="0">
              <a:solidFill>
                <a:schemeClr val="tx1">
                  <a:lumMod val="85000"/>
                  <a:lumOff val="15000"/>
                </a:schemeClr>
              </a:solidFill>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1100" dirty="0" smtClean="0">
                <a:solidFill>
                  <a:schemeClr val="tx1">
                    <a:lumMod val="85000"/>
                    <a:lumOff val="15000"/>
                  </a:schemeClr>
                </a:solidFill>
                <a:latin typeface="メイリオ" panose="020B0604030504040204" pitchFamily="50" charset="-128"/>
                <a:ea typeface="メイリオ" panose="020B0604030504040204" pitchFamily="50" charset="-128"/>
                <a:cs typeface="メイリオ" panose="020B0604030504040204" pitchFamily="50" charset="-128"/>
              </a:rPr>
              <a:t>◇その他の算出方法：前述までのページに準じる</a:t>
            </a:r>
            <a:endParaRPr kumimoji="1" lang="ja-JP" altLang="en-US" sz="1100" dirty="0">
              <a:solidFill>
                <a:schemeClr val="tx1">
                  <a:lumMod val="85000"/>
                  <a:lumOff val="15000"/>
                </a:schemeClr>
              </a:solidFill>
              <a:latin typeface="メイリオ" panose="020B0604030504040204" pitchFamily="50" charset="-128"/>
              <a:ea typeface="メイリオ" panose="020B0604030504040204" pitchFamily="50" charset="-128"/>
              <a:cs typeface="メイリオ" panose="020B0604030504040204" pitchFamily="50" charset="-128"/>
            </a:endParaRPr>
          </a:p>
        </p:txBody>
      </p:sp>
    </p:spTree>
    <p:extLst>
      <p:ext uri="{BB962C8B-B14F-4D97-AF65-F5344CB8AC3E}">
        <p14:creationId xmlns:p14="http://schemas.microsoft.com/office/powerpoint/2010/main" val="84774004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人口分析の結果（氷見市の地域内の考察）</a:t>
            </a:r>
            <a:endParaRPr kumimoji="1" lang="ja-JP" altLang="en-US" dirty="0"/>
          </a:p>
        </p:txBody>
      </p:sp>
      <p:sp>
        <p:nvSpPr>
          <p:cNvPr id="3" name="コンテンツ プレースホルダー 2"/>
          <p:cNvSpPr>
            <a:spLocks noGrp="1"/>
          </p:cNvSpPr>
          <p:nvPr>
            <p:ph idx="1"/>
          </p:nvPr>
        </p:nvSpPr>
        <p:spPr>
          <a:xfrm>
            <a:off x="0" y="989523"/>
            <a:ext cx="9144000" cy="600712"/>
          </a:xfrm>
        </p:spPr>
        <p:txBody>
          <a:bodyPr>
            <a:normAutofit fontScale="92500"/>
          </a:bodyPr>
          <a:lstStyle/>
          <a:p>
            <a:r>
              <a:rPr lang="ja-JP" altLang="en-US" dirty="0" smtClean="0"/>
              <a:t>市内中心部以外、かつ高岡から遠くにある地区の人口減少率が特に高く、出生率も低いです。人口政策を行う場合は、市内均一の政策ではピントがずれる可能性があります。</a:t>
            </a:r>
            <a:endParaRPr lang="en-US" altLang="ja-JP" dirty="0" smtClean="0"/>
          </a:p>
        </p:txBody>
      </p:sp>
      <p:sp>
        <p:nvSpPr>
          <p:cNvPr id="4" name="スライド番号プレースホルダー 3"/>
          <p:cNvSpPr>
            <a:spLocks noGrp="1"/>
          </p:cNvSpPr>
          <p:nvPr>
            <p:ph type="sldNum" sz="quarter" idx="12"/>
          </p:nvPr>
        </p:nvSpPr>
        <p:spPr/>
        <p:txBody>
          <a:bodyPr/>
          <a:lstStyle/>
          <a:p>
            <a:fld id="{32561E9F-1250-4501-B953-B78836680886}" type="slidenum">
              <a:rPr lang="ja-JP" altLang="en-US" smtClean="0"/>
              <a:pPr/>
              <a:t>6</a:t>
            </a:fld>
            <a:endParaRPr lang="ja-JP" altLang="en-US" dirty="0"/>
          </a:p>
        </p:txBody>
      </p:sp>
      <p:sp>
        <p:nvSpPr>
          <p:cNvPr id="5" name="正方形/長方形 4"/>
          <p:cNvSpPr/>
          <p:nvPr/>
        </p:nvSpPr>
        <p:spPr>
          <a:xfrm>
            <a:off x="333829" y="1929973"/>
            <a:ext cx="406400" cy="1497545"/>
          </a:xfrm>
          <a:prstGeom prst="rect">
            <a:avLst/>
          </a:prstGeom>
          <a:solidFill>
            <a:schemeClr val="bg1"/>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vert="eaVert" rtlCol="0" anchor="ctr"/>
          <a:lstStyle/>
          <a:p>
            <a:pPr algn="ctr"/>
            <a:r>
              <a:rPr kumimoji="1" lang="ja-JP" altLang="en-US" dirty="0" smtClean="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rPr>
              <a:t>出生数</a:t>
            </a:r>
            <a:endParaRPr kumimoji="1" lang="ja-JP" altLang="en-US" dirty="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6" name="正方形/長方形 5"/>
          <p:cNvSpPr/>
          <p:nvPr/>
        </p:nvSpPr>
        <p:spPr>
          <a:xfrm>
            <a:off x="333829" y="3519618"/>
            <a:ext cx="406400" cy="1497545"/>
          </a:xfrm>
          <a:prstGeom prst="rect">
            <a:avLst/>
          </a:prstGeom>
          <a:solidFill>
            <a:schemeClr val="bg1"/>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vert="eaVert" rtlCol="0" anchor="ctr"/>
          <a:lstStyle/>
          <a:p>
            <a:pPr algn="ctr"/>
            <a:r>
              <a:rPr kumimoji="1" lang="ja-JP" altLang="en-US" dirty="0" smtClean="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rPr>
              <a:t>社会移動</a:t>
            </a:r>
            <a:endParaRPr kumimoji="1" lang="ja-JP" altLang="en-US" dirty="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7" name="正方形/長方形 6"/>
          <p:cNvSpPr/>
          <p:nvPr/>
        </p:nvSpPr>
        <p:spPr>
          <a:xfrm>
            <a:off x="856344" y="1533655"/>
            <a:ext cx="2496458" cy="31303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u="sng" dirty="0" smtClean="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rPr>
              <a:t>市内中心部付近</a:t>
            </a:r>
            <a:endParaRPr kumimoji="1" lang="ja-JP" altLang="en-US" u="sng" dirty="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8" name="正方形/長方形 7"/>
          <p:cNvSpPr/>
          <p:nvPr/>
        </p:nvSpPr>
        <p:spPr>
          <a:xfrm>
            <a:off x="3465286" y="1533655"/>
            <a:ext cx="2496458" cy="31303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u="sng" dirty="0" smtClean="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rPr>
              <a:t>市内中心部付近以外</a:t>
            </a:r>
            <a:endParaRPr kumimoji="1" lang="ja-JP" altLang="en-US" u="sng" dirty="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9" name="正方形/長方形 8"/>
          <p:cNvSpPr/>
          <p:nvPr/>
        </p:nvSpPr>
        <p:spPr>
          <a:xfrm>
            <a:off x="6074229" y="1533655"/>
            <a:ext cx="2496458" cy="31303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u="sng" dirty="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rPr>
              <a:t>考察</a:t>
            </a:r>
            <a:endParaRPr kumimoji="1" lang="ja-JP" altLang="en-US" u="sng" dirty="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0" name="正方形/長方形 9"/>
          <p:cNvSpPr/>
          <p:nvPr/>
        </p:nvSpPr>
        <p:spPr>
          <a:xfrm>
            <a:off x="856344" y="1929973"/>
            <a:ext cx="2496458" cy="149754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171450" indent="-171450">
              <a:buFont typeface="Arial" panose="020B0604020202020204" pitchFamily="34" charset="0"/>
              <a:buChar char="•"/>
            </a:pPr>
            <a:r>
              <a:rPr kumimoji="1" lang="ja-JP" altLang="en-US" sz="1000" dirty="0" smtClean="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rPr>
              <a:t>窪地区は出生率が市平均より高い。</a:t>
            </a:r>
            <a:endParaRPr kumimoji="1" lang="en-US" altLang="ja-JP" sz="1000" dirty="0" smtClean="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endParaRPr>
          </a:p>
          <a:p>
            <a:pPr marL="171450" indent="-171450">
              <a:buFont typeface="Arial" panose="020B0604020202020204" pitchFamily="34" charset="0"/>
              <a:buChar char="•"/>
            </a:pPr>
            <a:r>
              <a:rPr lang="ja-JP" altLang="en-US" sz="1000" dirty="0" smtClean="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rPr>
              <a:t>朝日丘、東、宮田地区は市平均より出生率が低い。</a:t>
            </a:r>
            <a:endParaRPr kumimoji="1" lang="ja-JP" altLang="en-US" sz="1000" dirty="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1" name="正方形/長方形 10"/>
          <p:cNvSpPr/>
          <p:nvPr/>
        </p:nvSpPr>
        <p:spPr>
          <a:xfrm>
            <a:off x="3465286" y="1929973"/>
            <a:ext cx="2496458" cy="149754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171450" indent="-171450">
              <a:buFont typeface="Arial" panose="020B0604020202020204" pitchFamily="34" charset="0"/>
              <a:buChar char="•"/>
            </a:pPr>
            <a:r>
              <a:rPr kumimoji="1" lang="ja-JP" altLang="en-US" sz="1000" dirty="0" smtClean="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rPr>
              <a:t>市の北側（八代、碁石、女良、余川、藪田）と市の西側（久目、速川）は出生数が少なく、かつ、相対的に出生率が低い傾向。</a:t>
            </a:r>
            <a:endParaRPr kumimoji="1" lang="en-US" altLang="ja-JP" sz="1000" dirty="0" smtClean="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endParaRPr>
          </a:p>
          <a:p>
            <a:pPr marL="171450" indent="-171450">
              <a:buFont typeface="Arial" panose="020B0604020202020204" pitchFamily="34" charset="0"/>
              <a:buChar char="•"/>
            </a:pPr>
            <a:r>
              <a:rPr lang="ja-JP" altLang="en-US" sz="1000" dirty="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rPr>
              <a:t>市</a:t>
            </a:r>
            <a:r>
              <a:rPr lang="ja-JP" altLang="en-US" sz="1000" dirty="0" smtClean="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rPr>
              <a:t>の南側（布勢、仏生寺）と稲積は、出生率が相対的に高い。</a:t>
            </a:r>
            <a:endParaRPr kumimoji="1" lang="ja-JP" altLang="en-US" sz="1000" dirty="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2" name="正方形/長方形 11"/>
          <p:cNvSpPr/>
          <p:nvPr/>
        </p:nvSpPr>
        <p:spPr>
          <a:xfrm>
            <a:off x="6074229" y="1929973"/>
            <a:ext cx="2728876" cy="466991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171450" indent="-171450">
              <a:buFont typeface="Arial" panose="020B0604020202020204" pitchFamily="34" charset="0"/>
              <a:buChar char="•"/>
            </a:pPr>
            <a:r>
              <a:rPr kumimoji="1" lang="ja-JP" altLang="en-US" sz="1000" dirty="0" smtClean="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rPr>
              <a:t>市の北部の人口流出が著しい。恐らく、結婚した人</a:t>
            </a:r>
            <a:r>
              <a:rPr lang="ja-JP" altLang="en-US" sz="1000" dirty="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rPr>
              <a:t>が</a:t>
            </a:r>
            <a:r>
              <a:rPr kumimoji="1" lang="ja-JP" altLang="en-US" sz="1000" dirty="0" smtClean="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rPr>
              <a:t>引っ越していると考えられる。</a:t>
            </a:r>
            <a:endParaRPr kumimoji="1" lang="en-US" altLang="ja-JP" sz="1000" dirty="0" smtClean="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endParaRPr>
          </a:p>
          <a:p>
            <a:pPr marL="171450" indent="-171450">
              <a:buFont typeface="Arial" panose="020B0604020202020204" pitchFamily="34" charset="0"/>
              <a:buChar char="•"/>
            </a:pPr>
            <a:r>
              <a:rPr lang="ja-JP" altLang="en-US" sz="1000" u="sng" dirty="0">
                <a:solidFill>
                  <a:srgbClr val="FF0000"/>
                </a:solidFill>
                <a:latin typeface="メイリオ" panose="020B0604030504040204" pitchFamily="50" charset="-128"/>
                <a:ea typeface="メイリオ" panose="020B0604030504040204" pitchFamily="50" charset="-128"/>
                <a:cs typeface="メイリオ" panose="020B0604030504040204" pitchFamily="50" charset="-128"/>
              </a:rPr>
              <a:t>稲積地区は</a:t>
            </a:r>
            <a:r>
              <a:rPr lang="ja-JP" altLang="en-US" sz="1000" dirty="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rPr>
              <a:t>出生率も社会増も目立つ。交通に便利で家を建てやすいことが理由か。恐らく</a:t>
            </a:r>
            <a:r>
              <a:rPr lang="ja-JP" altLang="en-US" sz="1000" u="sng" dirty="0">
                <a:solidFill>
                  <a:srgbClr val="FF0000"/>
                </a:solidFill>
                <a:latin typeface="メイリオ" panose="020B0604030504040204" pitchFamily="50" charset="-128"/>
                <a:ea typeface="メイリオ" panose="020B0604030504040204" pitchFamily="50" charset="-128"/>
                <a:cs typeface="メイリオ" panose="020B0604030504040204" pitchFamily="50" charset="-128"/>
              </a:rPr>
              <a:t>北部の人口流出の防波堤になっている</a:t>
            </a:r>
            <a:r>
              <a:rPr lang="ja-JP" altLang="en-US" sz="1000" dirty="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rPr>
              <a:t>と</a:t>
            </a:r>
            <a:r>
              <a:rPr lang="ja-JP" altLang="en-US" sz="1000" dirty="0" smtClean="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rPr>
              <a:t>考えられる。</a:t>
            </a:r>
            <a:endParaRPr lang="en-US" altLang="ja-JP" sz="1000" dirty="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endParaRPr>
          </a:p>
          <a:p>
            <a:pPr marL="171450" indent="-171450">
              <a:buFont typeface="Arial" panose="020B0604020202020204" pitchFamily="34" charset="0"/>
              <a:buChar char="•"/>
            </a:pPr>
            <a:r>
              <a:rPr kumimoji="1" lang="ja-JP" altLang="en-US" sz="1000" u="sng" dirty="0" smtClean="0">
                <a:solidFill>
                  <a:srgbClr val="FF0000"/>
                </a:solidFill>
                <a:latin typeface="メイリオ" panose="020B0604030504040204" pitchFamily="50" charset="-128"/>
                <a:ea typeface="メイリオ" panose="020B0604030504040204" pitchFamily="50" charset="-128"/>
                <a:cs typeface="メイリオ" panose="020B0604030504040204" pitchFamily="50" charset="-128"/>
              </a:rPr>
              <a:t>窪地区はある程度人口抑制の防波堤となっている。</a:t>
            </a:r>
            <a:r>
              <a:rPr kumimoji="1" lang="ja-JP" altLang="en-US" sz="1000" dirty="0" smtClean="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rPr>
              <a:t>「高岡市に近い」「家を建てられる土地がある」ことが大きな理由と考えられる。</a:t>
            </a:r>
            <a:endParaRPr kumimoji="1" lang="en-US" altLang="ja-JP" sz="1000" dirty="0" smtClean="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endParaRPr>
          </a:p>
          <a:p>
            <a:pPr marL="171450" indent="-171450">
              <a:buFont typeface="Arial" panose="020B0604020202020204" pitchFamily="34" charset="0"/>
              <a:buChar char="•"/>
            </a:pPr>
            <a:r>
              <a:rPr lang="ja-JP" altLang="en-US" sz="1000" u="sng" dirty="0" smtClean="0">
                <a:solidFill>
                  <a:srgbClr val="FF0000"/>
                </a:solidFill>
                <a:latin typeface="メイリオ" panose="020B0604030504040204" pitchFamily="50" charset="-128"/>
                <a:ea typeface="メイリオ" panose="020B0604030504040204" pitchFamily="50" charset="-128"/>
                <a:cs typeface="メイリオ" panose="020B0604030504040204" pitchFamily="50" charset="-128"/>
              </a:rPr>
              <a:t>朝日</a:t>
            </a:r>
            <a:r>
              <a:rPr lang="ja-JP" altLang="en-US" sz="1000" u="sng" dirty="0">
                <a:solidFill>
                  <a:srgbClr val="FF0000"/>
                </a:solidFill>
                <a:latin typeface="メイリオ" panose="020B0604030504040204" pitchFamily="50" charset="-128"/>
                <a:ea typeface="メイリオ" panose="020B0604030504040204" pitchFamily="50" charset="-128"/>
                <a:cs typeface="メイリオ" panose="020B0604030504040204" pitchFamily="50" charset="-128"/>
              </a:rPr>
              <a:t>丘地区</a:t>
            </a:r>
            <a:r>
              <a:rPr lang="ja-JP" altLang="en-US" sz="1000" u="sng" dirty="0" smtClean="0">
                <a:solidFill>
                  <a:srgbClr val="FF0000"/>
                </a:solidFill>
                <a:latin typeface="メイリオ" panose="020B0604030504040204" pitchFamily="50" charset="-128"/>
                <a:ea typeface="メイリオ" panose="020B0604030504040204" pitchFamily="50" charset="-128"/>
                <a:cs typeface="メイリオ" panose="020B0604030504040204" pitchFamily="50" charset="-128"/>
              </a:rPr>
              <a:t>と東地区</a:t>
            </a:r>
            <a:r>
              <a:rPr lang="ja-JP" altLang="en-US" sz="1000" dirty="0" smtClean="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rPr>
              <a:t>（特に東地区）の人口減少数が多い。これに伴って空き家等が増加していることが予測される。特に東地区は若年層の流出も進んでいるため、</a:t>
            </a:r>
            <a:r>
              <a:rPr lang="ja-JP" altLang="en-US" sz="1000" u="sng" dirty="0" smtClean="0">
                <a:solidFill>
                  <a:srgbClr val="FF0000"/>
                </a:solidFill>
                <a:latin typeface="メイリオ" panose="020B0604030504040204" pitchFamily="50" charset="-128"/>
                <a:ea typeface="メイリオ" panose="020B0604030504040204" pitchFamily="50" charset="-128"/>
                <a:cs typeface="メイリオ" panose="020B0604030504040204" pitchFamily="50" charset="-128"/>
              </a:rPr>
              <a:t>人口抑制の防波堤になっているとは言い難い</a:t>
            </a:r>
            <a:r>
              <a:rPr lang="ja-JP" altLang="en-US" sz="1000" dirty="0" smtClean="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rPr>
              <a:t>。</a:t>
            </a:r>
            <a:endParaRPr lang="en-US" altLang="ja-JP" sz="1000" dirty="0" smtClean="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endParaRPr>
          </a:p>
          <a:p>
            <a:pPr marL="171450" indent="-171450">
              <a:buFont typeface="Arial" panose="020B0604020202020204" pitchFamily="34" charset="0"/>
              <a:buChar char="•"/>
            </a:pPr>
            <a:r>
              <a:rPr kumimoji="1" lang="ja-JP" altLang="en-US" sz="1000" dirty="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rPr>
              <a:t>高岡</a:t>
            </a:r>
            <a:r>
              <a:rPr kumimoji="1" lang="ja-JP" altLang="en-US" sz="1000" dirty="0" smtClean="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rPr>
              <a:t>に近い地区</a:t>
            </a:r>
            <a:r>
              <a:rPr kumimoji="1" lang="ja-JP" altLang="en-US" sz="1000" dirty="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rPr>
              <a:t>については</a:t>
            </a:r>
            <a:r>
              <a:rPr kumimoji="1" lang="ja-JP" altLang="en-US" sz="1000" dirty="0" smtClean="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rPr>
              <a:t>、市の北部より人口減少対策の余地があるが、減少自体は続いているため、方策を考える必要がある。</a:t>
            </a:r>
            <a:endParaRPr kumimoji="1" lang="en-US" altLang="ja-JP" sz="1000" dirty="0" smtClean="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endParaRPr>
          </a:p>
          <a:p>
            <a:pPr marL="171450" indent="-171450">
              <a:buFont typeface="Arial" panose="020B0604020202020204" pitchFamily="34" charset="0"/>
              <a:buChar char="•"/>
            </a:pPr>
            <a:r>
              <a:rPr lang="en-US" altLang="ja-JP" sz="1000" dirty="0" smtClean="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rPr>
              <a:t>U</a:t>
            </a:r>
            <a:r>
              <a:rPr lang="ja-JP" altLang="en-US" sz="1000" dirty="0" smtClean="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rPr>
              <a:t>ターン以外の移住者を増加させるには空き家の活用を行う必要</a:t>
            </a:r>
            <a:r>
              <a:rPr lang="ja-JP" altLang="en-US" sz="1000" dirty="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rPr>
              <a:t>がある</a:t>
            </a:r>
            <a:r>
              <a:rPr lang="ja-JP" altLang="en-US" sz="1000" dirty="0" smtClean="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rPr>
              <a:t>。各地の空き家を利活用する必要がある。</a:t>
            </a:r>
            <a:endParaRPr kumimoji="1" lang="en-US" altLang="ja-JP" sz="1000" dirty="0" smtClean="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3" name="正方形/長方形 12"/>
          <p:cNvSpPr/>
          <p:nvPr/>
        </p:nvSpPr>
        <p:spPr>
          <a:xfrm>
            <a:off x="856344" y="3512693"/>
            <a:ext cx="2496458" cy="149754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171450" indent="-171450">
              <a:buFont typeface="Arial" panose="020B0604020202020204" pitchFamily="34" charset="0"/>
              <a:buChar char="•"/>
            </a:pPr>
            <a:r>
              <a:rPr kumimoji="1" lang="ja-JP" altLang="en-US" sz="1000" dirty="0" smtClean="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rPr>
              <a:t>窪地区、宮田地区は人口減少率が</a:t>
            </a:r>
            <a:r>
              <a:rPr lang="ja-JP" altLang="en-US" sz="1000" dirty="0" smtClean="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rPr>
              <a:t>少ない。</a:t>
            </a:r>
            <a:endParaRPr kumimoji="1" lang="en-US" altLang="ja-JP" sz="1000" dirty="0" smtClean="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endParaRPr>
          </a:p>
          <a:p>
            <a:pPr marL="171450" indent="-171450">
              <a:buFont typeface="Arial" panose="020B0604020202020204" pitchFamily="34" charset="0"/>
              <a:buChar char="•"/>
            </a:pPr>
            <a:r>
              <a:rPr lang="ja-JP" altLang="en-US" sz="1000" dirty="0" smtClean="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rPr>
              <a:t>東地区は全体平均よりも人口減少率が大きい。率ではなく数だけをみると、最も人口減少数が大きい。</a:t>
            </a:r>
            <a:endParaRPr lang="en-US" altLang="ja-JP" sz="1000" dirty="0" smtClean="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4" name="正方形/長方形 13"/>
          <p:cNvSpPr/>
          <p:nvPr/>
        </p:nvSpPr>
        <p:spPr>
          <a:xfrm>
            <a:off x="3465286" y="3512693"/>
            <a:ext cx="2496458" cy="149754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171450" indent="-171450">
              <a:buFont typeface="Arial" panose="020B0604020202020204" pitchFamily="34" charset="0"/>
              <a:buChar char="•"/>
            </a:pPr>
            <a:r>
              <a:rPr kumimoji="1" lang="ja-JP" altLang="en-US" sz="1000" dirty="0" smtClean="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rPr>
              <a:t>市</a:t>
            </a:r>
            <a:r>
              <a:rPr lang="ja-JP" altLang="en-US" sz="1000" dirty="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rPr>
              <a:t>の北側（八代、碁石、女良</a:t>
            </a:r>
            <a:r>
              <a:rPr lang="ja-JP" altLang="en-US" sz="1000" dirty="0" smtClean="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rPr>
              <a:t>、藪田）と市の西側（久目、速川）は、人口減少よりも若年層の流出速度が速い。市の北側（碁石、八代、女良）と久目地区は若い女性が５年で特に減少。</a:t>
            </a:r>
            <a:endParaRPr lang="en-US" altLang="ja-JP" sz="1000" dirty="0" smtClean="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endParaRPr>
          </a:p>
          <a:p>
            <a:pPr marL="171450" indent="-171450">
              <a:buFont typeface="Arial" panose="020B0604020202020204" pitchFamily="34" charset="0"/>
              <a:buChar char="•"/>
            </a:pPr>
            <a:r>
              <a:rPr lang="ja-JP" altLang="en-US" sz="1000" dirty="0" smtClean="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rPr>
              <a:t>神代、速川地区は若い女性が特に減っている。若い男性はあまり減っていない。仏生寺地区は若い女性の減少率が低い。</a:t>
            </a:r>
            <a:endParaRPr lang="en-US" altLang="ja-JP" sz="1000" dirty="0" smtClean="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6" name="正方形/長方形 15"/>
          <p:cNvSpPr/>
          <p:nvPr/>
        </p:nvSpPr>
        <p:spPr>
          <a:xfrm>
            <a:off x="333829" y="5102338"/>
            <a:ext cx="406400" cy="1497545"/>
          </a:xfrm>
          <a:prstGeom prst="rect">
            <a:avLst/>
          </a:prstGeom>
          <a:solidFill>
            <a:schemeClr val="bg1"/>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vert="eaVert" rtlCol="0" anchor="ctr"/>
          <a:lstStyle/>
          <a:p>
            <a:pPr algn="ctr"/>
            <a:r>
              <a:rPr kumimoji="1" lang="ja-JP" altLang="en-US" dirty="0" smtClean="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rPr>
              <a:t>その他</a:t>
            </a:r>
            <a:endParaRPr kumimoji="1" lang="ja-JP" altLang="en-US" dirty="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7" name="正方形/長方形 16"/>
          <p:cNvSpPr/>
          <p:nvPr/>
        </p:nvSpPr>
        <p:spPr>
          <a:xfrm>
            <a:off x="856344" y="5064933"/>
            <a:ext cx="2496458" cy="149754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171450" indent="-171450">
              <a:buFont typeface="Arial" panose="020B0604020202020204" pitchFamily="34" charset="0"/>
              <a:buChar char="•"/>
            </a:pPr>
            <a:r>
              <a:rPr kumimoji="1" lang="ja-JP" altLang="en-US" sz="1000" dirty="0" smtClean="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rPr>
              <a:t>人口全体の増減という意味では、朝日丘地区と東地区の減少数（率ではない）が最も多い（特に東地区）。</a:t>
            </a:r>
            <a:endParaRPr kumimoji="1" lang="en-US" altLang="ja-JP" sz="1000" dirty="0" smtClean="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endParaRPr>
          </a:p>
          <a:p>
            <a:pPr marL="171450" indent="-171450">
              <a:buFont typeface="Arial" panose="020B0604020202020204" pitchFamily="34" charset="0"/>
              <a:buChar char="•"/>
            </a:pPr>
            <a:r>
              <a:rPr kumimoji="1" lang="ja-JP" altLang="en-US" sz="1000" dirty="0" smtClean="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rPr>
              <a:t>市内中心部の三世代同居率は中心部以外と比べると低い。市内で核家族化が進んでいるものと考えられる。</a:t>
            </a:r>
            <a:endParaRPr kumimoji="1" lang="en-US" altLang="ja-JP" sz="1000" dirty="0" smtClean="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endParaRPr>
          </a:p>
          <a:p>
            <a:pPr marL="171450" indent="-171450">
              <a:buFont typeface="Arial" panose="020B0604020202020204" pitchFamily="34" charset="0"/>
              <a:buChar char="•"/>
            </a:pPr>
            <a:r>
              <a:rPr lang="ja-JP" altLang="en-US" sz="1000" dirty="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rPr>
              <a:t>朝日</a:t>
            </a:r>
            <a:r>
              <a:rPr lang="ja-JP" altLang="en-US" sz="1000" dirty="0" smtClean="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rPr>
              <a:t>丘地区と東地区は窪地区と比較すると高齢化が進展。</a:t>
            </a:r>
            <a:endParaRPr kumimoji="1" lang="ja-JP" altLang="en-US" sz="1000" dirty="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8" name="正方形/長方形 17"/>
          <p:cNvSpPr/>
          <p:nvPr/>
        </p:nvSpPr>
        <p:spPr>
          <a:xfrm>
            <a:off x="3465286" y="5064933"/>
            <a:ext cx="2496458" cy="149754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171450" indent="-171450">
              <a:buFont typeface="Arial" panose="020B0604020202020204" pitchFamily="34" charset="0"/>
              <a:buChar char="•"/>
            </a:pPr>
            <a:r>
              <a:rPr kumimoji="1" lang="ja-JP" altLang="en-US" sz="1000" dirty="0" smtClean="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rPr>
              <a:t>市の北側（碁石、女良、藪田、八代）は三世代同居率が低い。核家族率も低いと推察されるため、抜けていく一方の結果であると考えられる。</a:t>
            </a:r>
            <a:endParaRPr kumimoji="1" lang="en-US" altLang="ja-JP" sz="1000" dirty="0" smtClean="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endParaRPr>
          </a:p>
          <a:p>
            <a:pPr marL="171450" indent="-171450">
              <a:buFont typeface="Arial" panose="020B0604020202020204" pitchFamily="34" charset="0"/>
              <a:buChar char="•"/>
            </a:pPr>
            <a:r>
              <a:rPr lang="ja-JP" altLang="en-US" sz="1000" dirty="0" smtClean="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rPr>
              <a:t>上記地区</a:t>
            </a:r>
            <a:r>
              <a:rPr lang="ja-JP" altLang="en-US" sz="1000" dirty="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rPr>
              <a:t>は</a:t>
            </a:r>
            <a:r>
              <a:rPr lang="ja-JP" altLang="en-US" sz="1000" dirty="0" smtClean="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rPr>
              <a:t>、高齢者に比して生産年齢人口が少ない。また、高齢化の進展が速い。</a:t>
            </a:r>
            <a:endParaRPr lang="en-US" altLang="ja-JP" sz="1000" dirty="0" smtClean="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endParaRPr>
          </a:p>
          <a:p>
            <a:pPr marL="171450" indent="-171450">
              <a:buFont typeface="Arial" panose="020B0604020202020204" pitchFamily="34" charset="0"/>
              <a:buChar char="•"/>
            </a:pPr>
            <a:r>
              <a:rPr lang="ja-JP" altLang="en-US" sz="1000" dirty="0" smtClean="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rPr>
              <a:t>市内中心部</a:t>
            </a:r>
            <a:r>
              <a:rPr lang="ja-JP" altLang="en-US" sz="1000" dirty="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rPr>
              <a:t>以外</a:t>
            </a:r>
            <a:r>
              <a:rPr lang="ja-JP" altLang="en-US" sz="1000" dirty="0" smtClean="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rPr>
              <a:t>は持ち家率が高く、賃貸者による人の流動性が低い。</a:t>
            </a:r>
            <a:endParaRPr kumimoji="1" lang="ja-JP" altLang="en-US" sz="1000" dirty="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endParaRPr>
          </a:p>
        </p:txBody>
      </p:sp>
      <p:cxnSp>
        <p:nvCxnSpPr>
          <p:cNvPr id="21" name="直線コネクタ 20"/>
          <p:cNvCxnSpPr/>
          <p:nvPr/>
        </p:nvCxnSpPr>
        <p:spPr>
          <a:xfrm>
            <a:off x="740229" y="3480609"/>
            <a:ext cx="5334000" cy="0"/>
          </a:xfrm>
          <a:prstGeom prst="line">
            <a:avLst/>
          </a:prstGeom>
          <a:ln>
            <a:solidFill>
              <a:schemeClr val="tx1">
                <a:lumMod val="75000"/>
                <a:lumOff val="2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24" name="直線コネクタ 23"/>
          <p:cNvCxnSpPr/>
          <p:nvPr/>
        </p:nvCxnSpPr>
        <p:spPr>
          <a:xfrm>
            <a:off x="740229" y="1885998"/>
            <a:ext cx="7986676" cy="0"/>
          </a:xfrm>
          <a:prstGeom prst="line">
            <a:avLst/>
          </a:prstGeom>
          <a:ln>
            <a:solidFill>
              <a:schemeClr val="tx1">
                <a:lumMod val="75000"/>
                <a:lumOff val="2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26" name="直線コネクタ 25"/>
          <p:cNvCxnSpPr/>
          <p:nvPr/>
        </p:nvCxnSpPr>
        <p:spPr>
          <a:xfrm>
            <a:off x="740229" y="6695467"/>
            <a:ext cx="7986676" cy="0"/>
          </a:xfrm>
          <a:prstGeom prst="line">
            <a:avLst/>
          </a:prstGeom>
          <a:ln>
            <a:solidFill>
              <a:schemeClr val="tx1">
                <a:lumMod val="75000"/>
                <a:lumOff val="2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27" name="直線コネクタ 26"/>
          <p:cNvCxnSpPr/>
          <p:nvPr/>
        </p:nvCxnSpPr>
        <p:spPr>
          <a:xfrm>
            <a:off x="740229" y="5053398"/>
            <a:ext cx="5334000" cy="0"/>
          </a:xfrm>
          <a:prstGeom prst="line">
            <a:avLst/>
          </a:prstGeom>
          <a:ln>
            <a:solidFill>
              <a:schemeClr val="tx1">
                <a:lumMod val="75000"/>
                <a:lumOff val="25000"/>
              </a:schemeClr>
            </a:solidFill>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49756148"/>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altLang="ja-JP" dirty="0" smtClean="0"/>
              <a:t>21</a:t>
            </a:r>
            <a:r>
              <a:rPr kumimoji="1" lang="ja-JP" altLang="en-US" dirty="0" smtClean="0"/>
              <a:t>地区の区分け</a:t>
            </a:r>
            <a:endParaRPr kumimoji="1" lang="ja-JP" altLang="en-US" dirty="0"/>
          </a:p>
        </p:txBody>
      </p:sp>
      <p:sp>
        <p:nvSpPr>
          <p:cNvPr id="3" name="コンテンツ プレースホルダー 2"/>
          <p:cNvSpPr>
            <a:spLocks noGrp="1"/>
          </p:cNvSpPr>
          <p:nvPr>
            <p:ph idx="1"/>
          </p:nvPr>
        </p:nvSpPr>
        <p:spPr>
          <a:xfrm>
            <a:off x="0" y="1105634"/>
            <a:ext cx="9144000" cy="1180828"/>
          </a:xfrm>
        </p:spPr>
        <p:txBody>
          <a:bodyPr>
            <a:normAutofit/>
          </a:bodyPr>
          <a:lstStyle/>
          <a:p>
            <a:r>
              <a:rPr kumimoji="1" lang="ja-JP" altLang="en-US" dirty="0" smtClean="0"/>
              <a:t>国勢調査の大字別の人数を合算して地区の人数を算出しています。地区別の内訳は以下の通りです。</a:t>
            </a:r>
            <a:endParaRPr kumimoji="1" lang="en-US" altLang="ja-JP" dirty="0" smtClean="0"/>
          </a:p>
          <a:p>
            <a:pPr lvl="1"/>
            <a:r>
              <a:rPr lang="ja-JP" altLang="en-US" dirty="0"/>
              <a:t>大字</a:t>
            </a:r>
            <a:r>
              <a:rPr lang="ja-JP" altLang="en-US" dirty="0" smtClean="0"/>
              <a:t>の</a:t>
            </a:r>
            <a:r>
              <a:rPr lang="ja-JP" altLang="en-US" dirty="0"/>
              <a:t>関係</a:t>
            </a:r>
            <a:r>
              <a:rPr lang="ja-JP" altLang="en-US" dirty="0" smtClean="0"/>
              <a:t>で地区が変わる場合もありますが、以下の分けを基準として地区別人口を算出しています。</a:t>
            </a:r>
            <a:endParaRPr kumimoji="1" lang="ja-JP" altLang="en-US" dirty="0"/>
          </a:p>
        </p:txBody>
      </p:sp>
      <p:sp>
        <p:nvSpPr>
          <p:cNvPr id="4" name="スライド番号プレースホルダー 3"/>
          <p:cNvSpPr>
            <a:spLocks noGrp="1"/>
          </p:cNvSpPr>
          <p:nvPr>
            <p:ph type="sldNum" sz="quarter" idx="12"/>
          </p:nvPr>
        </p:nvSpPr>
        <p:spPr/>
        <p:txBody>
          <a:bodyPr/>
          <a:lstStyle/>
          <a:p>
            <a:fld id="{32561E9F-1250-4501-B953-B78836680886}" type="slidenum">
              <a:rPr lang="ja-JP" altLang="en-US" smtClean="0"/>
              <a:pPr/>
              <a:t>69</a:t>
            </a:fld>
            <a:endParaRPr lang="ja-JP" altLang="en-US" dirty="0"/>
          </a:p>
        </p:txBody>
      </p:sp>
      <p:pic>
        <p:nvPicPr>
          <p:cNvPr id="6" name="図 5"/>
          <p:cNvPicPr>
            <a:picLocks noChangeAspect="1"/>
          </p:cNvPicPr>
          <p:nvPr/>
        </p:nvPicPr>
        <p:blipFill>
          <a:blip r:embed="rId2"/>
          <a:stretch>
            <a:fillRect/>
          </a:stretch>
        </p:blipFill>
        <p:spPr>
          <a:xfrm>
            <a:off x="0" y="2286462"/>
            <a:ext cx="9152225" cy="4361079"/>
          </a:xfrm>
          <a:prstGeom prst="rect">
            <a:avLst/>
          </a:prstGeom>
        </p:spPr>
      </p:pic>
    </p:spTree>
    <p:extLst>
      <p:ext uri="{BB962C8B-B14F-4D97-AF65-F5344CB8AC3E}">
        <p14:creationId xmlns:p14="http://schemas.microsoft.com/office/powerpoint/2010/main" val="4191702166"/>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図 5"/>
          <p:cNvPicPr>
            <a:picLocks noChangeAspect="1"/>
          </p:cNvPicPr>
          <p:nvPr/>
        </p:nvPicPr>
        <p:blipFill>
          <a:blip r:embed="rId2"/>
          <a:stretch>
            <a:fillRect/>
          </a:stretch>
        </p:blipFill>
        <p:spPr>
          <a:xfrm>
            <a:off x="408306" y="1732112"/>
            <a:ext cx="7778096" cy="5079743"/>
          </a:xfrm>
          <a:prstGeom prst="rect">
            <a:avLst/>
          </a:prstGeom>
        </p:spPr>
      </p:pic>
      <p:sp>
        <p:nvSpPr>
          <p:cNvPr id="2" name="タイトル 1"/>
          <p:cNvSpPr>
            <a:spLocks noGrp="1"/>
          </p:cNvSpPr>
          <p:nvPr>
            <p:ph type="title"/>
          </p:nvPr>
        </p:nvSpPr>
        <p:spPr/>
        <p:txBody>
          <a:bodyPr/>
          <a:lstStyle/>
          <a:p>
            <a:r>
              <a:rPr lang="ja-JP" altLang="en-US" dirty="0" smtClean="0"/>
              <a:t>人口</a:t>
            </a:r>
            <a:r>
              <a:rPr lang="en-US" altLang="ja-JP" dirty="0" smtClean="0"/>
              <a:t>×</a:t>
            </a:r>
            <a:r>
              <a:rPr lang="ja-JP" altLang="en-US" dirty="0" smtClean="0"/>
              <a:t>人口移動率　全年齢　市内</a:t>
            </a:r>
            <a:r>
              <a:rPr lang="en-US" altLang="ja-JP" dirty="0" smtClean="0"/>
              <a:t>21</a:t>
            </a:r>
            <a:r>
              <a:rPr lang="ja-JP" altLang="en-US" dirty="0" smtClean="0"/>
              <a:t>地区</a:t>
            </a:r>
            <a:endParaRPr kumimoji="1" lang="ja-JP" altLang="en-US" dirty="0"/>
          </a:p>
        </p:txBody>
      </p:sp>
      <p:sp>
        <p:nvSpPr>
          <p:cNvPr id="3" name="コンテンツ プレースホルダー 2"/>
          <p:cNvSpPr>
            <a:spLocks noGrp="1"/>
          </p:cNvSpPr>
          <p:nvPr>
            <p:ph idx="1"/>
          </p:nvPr>
        </p:nvSpPr>
        <p:spPr/>
        <p:txBody>
          <a:bodyPr/>
          <a:lstStyle/>
          <a:p>
            <a:r>
              <a:rPr lang="ja-JP" altLang="en-US" dirty="0" smtClean="0"/>
              <a:t>稲積</a:t>
            </a:r>
            <a:r>
              <a:rPr kumimoji="1" lang="ja-JP" altLang="en-US" dirty="0" smtClean="0"/>
              <a:t>地区は唯一人口が増加しています。</a:t>
            </a:r>
            <a:r>
              <a:rPr lang="ja-JP" altLang="en-US" dirty="0"/>
              <a:t>宮田</a:t>
            </a:r>
            <a:r>
              <a:rPr kumimoji="1" lang="ja-JP" altLang="en-US" dirty="0" smtClean="0"/>
              <a:t>、窪、</a:t>
            </a:r>
            <a:r>
              <a:rPr lang="ja-JP" altLang="en-US" dirty="0"/>
              <a:t>加納</a:t>
            </a:r>
            <a:r>
              <a:rPr kumimoji="1" lang="ja-JP" altLang="en-US" dirty="0" smtClean="0"/>
              <a:t>地区は人口が微減に留まっています。一方で、東、朝日丘地区は人口が減少しています。</a:t>
            </a:r>
            <a:endParaRPr kumimoji="1" lang="ja-JP" altLang="en-US" dirty="0"/>
          </a:p>
        </p:txBody>
      </p:sp>
      <p:sp>
        <p:nvSpPr>
          <p:cNvPr id="4" name="スライド番号プレースホルダー 3"/>
          <p:cNvSpPr>
            <a:spLocks noGrp="1"/>
          </p:cNvSpPr>
          <p:nvPr>
            <p:ph type="sldNum" sz="quarter" idx="12"/>
          </p:nvPr>
        </p:nvSpPr>
        <p:spPr/>
        <p:txBody>
          <a:bodyPr/>
          <a:lstStyle/>
          <a:p>
            <a:fld id="{32561E9F-1250-4501-B953-B78836680886}" type="slidenum">
              <a:rPr lang="ja-JP" altLang="en-US" smtClean="0"/>
              <a:pPr/>
              <a:t>70</a:t>
            </a:fld>
            <a:endParaRPr lang="ja-JP" altLang="en-US" dirty="0"/>
          </a:p>
        </p:txBody>
      </p:sp>
      <p:sp>
        <p:nvSpPr>
          <p:cNvPr id="7" name="角丸四角形 6"/>
          <p:cNvSpPr/>
          <p:nvPr/>
        </p:nvSpPr>
        <p:spPr>
          <a:xfrm>
            <a:off x="3981450" y="3953551"/>
            <a:ext cx="942975" cy="799424"/>
          </a:xfrm>
          <a:prstGeom prst="roundRect">
            <a:avLst/>
          </a:prstGeom>
          <a:noFill/>
          <a:ln>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角丸四角形 7"/>
          <p:cNvSpPr/>
          <p:nvPr/>
        </p:nvSpPr>
        <p:spPr>
          <a:xfrm>
            <a:off x="1498600" y="5778499"/>
            <a:ext cx="1036144" cy="659947"/>
          </a:xfrm>
          <a:prstGeom prst="roundRect">
            <a:avLst/>
          </a:prstGeom>
          <a:noFill/>
          <a:ln>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角丸四角形 8"/>
          <p:cNvSpPr/>
          <p:nvPr/>
        </p:nvSpPr>
        <p:spPr>
          <a:xfrm>
            <a:off x="5972174" y="2409825"/>
            <a:ext cx="682625" cy="2733676"/>
          </a:xfrm>
          <a:prstGeom prst="roundRect">
            <a:avLst/>
          </a:prstGeom>
          <a:noFill/>
          <a:ln>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角丸四角形 9"/>
          <p:cNvSpPr/>
          <p:nvPr/>
        </p:nvSpPr>
        <p:spPr>
          <a:xfrm>
            <a:off x="6915150" y="5673725"/>
            <a:ext cx="603250" cy="602028"/>
          </a:xfrm>
          <a:prstGeom prst="roundRect">
            <a:avLst/>
          </a:prstGeom>
          <a:noFill/>
          <a:ln>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9" name="四角形吹き出し 18"/>
          <p:cNvSpPr/>
          <p:nvPr/>
        </p:nvSpPr>
        <p:spPr>
          <a:xfrm>
            <a:off x="3981450" y="2875872"/>
            <a:ext cx="1586029" cy="723490"/>
          </a:xfrm>
          <a:prstGeom prst="wedgeRectCallout">
            <a:avLst>
              <a:gd name="adj1" fmla="val 42141"/>
              <a:gd name="adj2" fmla="val 99469"/>
            </a:avLst>
          </a:prstGeom>
          <a:noFill/>
          <a:ln>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000" dirty="0" smtClean="0">
                <a:solidFill>
                  <a:sysClr val="windowText" lastClr="000000"/>
                </a:solidFill>
                <a:latin typeface="メイリオ" panose="020B0604030504040204" pitchFamily="50" charset="-128"/>
                <a:ea typeface="メイリオ" panose="020B0604030504040204" pitchFamily="50" charset="-128"/>
                <a:cs typeface="メイリオ" panose="020B0604030504040204" pitchFamily="50" charset="-128"/>
              </a:rPr>
              <a:t>旧市街地のドーナツ化（旧市街地の周りの人口が増加）が起きています。</a:t>
            </a:r>
            <a:endParaRPr lang="en-US" altLang="ja-JP" sz="1000" dirty="0" smtClean="0">
              <a:solidFill>
                <a:sysClr val="windowText" lastClr="000000"/>
              </a:solidFill>
              <a:latin typeface="メイリオ" panose="020B0604030504040204" pitchFamily="50" charset="-128"/>
              <a:ea typeface="メイリオ" panose="020B0604030504040204" pitchFamily="50" charset="-128"/>
              <a:cs typeface="メイリオ" panose="020B0604030504040204" pitchFamily="50" charset="-128"/>
            </a:endParaRPr>
          </a:p>
        </p:txBody>
      </p:sp>
      <p:cxnSp>
        <p:nvCxnSpPr>
          <p:cNvPr id="11" name="直線矢印コネクタ 10"/>
          <p:cNvCxnSpPr>
            <a:stCxn id="7" idx="3"/>
          </p:cNvCxnSpPr>
          <p:nvPr/>
        </p:nvCxnSpPr>
        <p:spPr>
          <a:xfrm flipV="1">
            <a:off x="4924425" y="3802745"/>
            <a:ext cx="1047749" cy="550518"/>
          </a:xfrm>
          <a:prstGeom prst="straightConnector1">
            <a:avLst/>
          </a:prstGeom>
          <a:ln>
            <a:solidFill>
              <a:schemeClr val="tx2">
                <a:lumMod val="50000"/>
              </a:schemeClr>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0" name="直線矢印コネクタ 19"/>
          <p:cNvCxnSpPr/>
          <p:nvPr/>
        </p:nvCxnSpPr>
        <p:spPr>
          <a:xfrm>
            <a:off x="4924425" y="4588750"/>
            <a:ext cx="2009604" cy="1385989"/>
          </a:xfrm>
          <a:prstGeom prst="straightConnector1">
            <a:avLst/>
          </a:prstGeom>
          <a:ln>
            <a:solidFill>
              <a:schemeClr val="tx2">
                <a:lumMod val="50000"/>
              </a:schemeClr>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21" name="四角形吹き出し 20"/>
          <p:cNvSpPr/>
          <p:nvPr/>
        </p:nvSpPr>
        <p:spPr>
          <a:xfrm>
            <a:off x="1943101" y="3943064"/>
            <a:ext cx="1702474" cy="723490"/>
          </a:xfrm>
          <a:prstGeom prst="wedgeRectCallout">
            <a:avLst>
              <a:gd name="adj1" fmla="val 65363"/>
              <a:gd name="adj2" fmla="val 13455"/>
            </a:avLst>
          </a:prstGeom>
          <a:noFill/>
          <a:ln>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000" dirty="0" smtClean="0">
                <a:solidFill>
                  <a:sysClr val="windowText" lastClr="000000"/>
                </a:solidFill>
                <a:latin typeface="メイリオ" panose="020B0604030504040204" pitchFamily="50" charset="-128"/>
                <a:ea typeface="メイリオ" panose="020B0604030504040204" pitchFamily="50" charset="-128"/>
                <a:cs typeface="メイリオ" panose="020B0604030504040204" pitchFamily="50" charset="-128"/>
              </a:rPr>
              <a:t>旧市街地≒用途地域は人口減少数（率ではなく数）が市内で最も多いです。</a:t>
            </a:r>
            <a:endParaRPr lang="en-US" altLang="ja-JP" sz="1000" dirty="0" smtClean="0">
              <a:solidFill>
                <a:sysClr val="windowText" lastClr="000000"/>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22" name="四角形吹き出し 21"/>
          <p:cNvSpPr/>
          <p:nvPr/>
        </p:nvSpPr>
        <p:spPr>
          <a:xfrm>
            <a:off x="7054848" y="4472338"/>
            <a:ext cx="1702474" cy="723490"/>
          </a:xfrm>
          <a:prstGeom prst="wedgeRectCallout">
            <a:avLst>
              <a:gd name="adj1" fmla="val -60520"/>
              <a:gd name="adj2" fmla="val 72699"/>
            </a:avLst>
          </a:prstGeom>
          <a:noFill/>
          <a:ln>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000" dirty="0">
                <a:solidFill>
                  <a:sysClr val="windowText" lastClr="000000"/>
                </a:solidFill>
                <a:latin typeface="メイリオ" panose="020B0604030504040204" pitchFamily="50" charset="-128"/>
                <a:ea typeface="メイリオ" panose="020B0604030504040204" pitchFamily="50" charset="-128"/>
                <a:cs typeface="メイリオ" panose="020B0604030504040204" pitchFamily="50" charset="-128"/>
              </a:rPr>
              <a:t>旧市外地の</a:t>
            </a:r>
            <a:r>
              <a:rPr lang="ja-JP" altLang="en-US" sz="1000" dirty="0" smtClean="0">
                <a:solidFill>
                  <a:sysClr val="windowText" lastClr="000000"/>
                </a:solidFill>
                <a:latin typeface="メイリオ" panose="020B0604030504040204" pitchFamily="50" charset="-128"/>
                <a:ea typeface="メイリオ" panose="020B0604030504040204" pitchFamily="50" charset="-128"/>
                <a:cs typeface="メイリオ" panose="020B0604030504040204" pitchFamily="50" charset="-128"/>
              </a:rPr>
              <a:t>周辺（かつ</a:t>
            </a:r>
            <a:r>
              <a:rPr lang="ja-JP" altLang="en-US" sz="1000" dirty="0">
                <a:solidFill>
                  <a:sysClr val="windowText" lastClr="000000"/>
                </a:solidFill>
                <a:latin typeface="メイリオ" panose="020B0604030504040204" pitchFamily="50" charset="-128"/>
                <a:ea typeface="メイリオ" panose="020B0604030504040204" pitchFamily="50" charset="-128"/>
                <a:cs typeface="メイリオ" panose="020B0604030504040204" pitchFamily="50" charset="-128"/>
              </a:rPr>
              <a:t>用途</a:t>
            </a:r>
            <a:r>
              <a:rPr lang="ja-JP" altLang="en-US" sz="1000" dirty="0" smtClean="0">
                <a:solidFill>
                  <a:sysClr val="windowText" lastClr="000000"/>
                </a:solidFill>
                <a:latin typeface="メイリオ" panose="020B0604030504040204" pitchFamily="50" charset="-128"/>
                <a:ea typeface="メイリオ" panose="020B0604030504040204" pitchFamily="50" charset="-128"/>
                <a:cs typeface="メイリオ" panose="020B0604030504040204" pitchFamily="50" charset="-128"/>
              </a:rPr>
              <a:t>地域外を多く含む地区）は人口が増加または微減</a:t>
            </a:r>
            <a:r>
              <a:rPr lang="ja-JP" altLang="en-US" sz="1000" dirty="0">
                <a:solidFill>
                  <a:sysClr val="windowText" lastClr="000000"/>
                </a:solidFill>
                <a:latin typeface="メイリオ" panose="020B0604030504040204" pitchFamily="50" charset="-128"/>
                <a:ea typeface="メイリオ" panose="020B0604030504040204" pitchFamily="50" charset="-128"/>
                <a:cs typeface="メイリオ" panose="020B0604030504040204" pitchFamily="50" charset="-128"/>
              </a:rPr>
              <a:t>に</a:t>
            </a:r>
            <a:r>
              <a:rPr lang="ja-JP" altLang="en-US" sz="1000" dirty="0" smtClean="0">
                <a:solidFill>
                  <a:sysClr val="windowText" lastClr="000000"/>
                </a:solidFill>
                <a:latin typeface="メイリオ" panose="020B0604030504040204" pitchFamily="50" charset="-128"/>
                <a:ea typeface="メイリオ" panose="020B0604030504040204" pitchFamily="50" charset="-128"/>
                <a:cs typeface="メイリオ" panose="020B0604030504040204" pitchFamily="50" charset="-128"/>
              </a:rPr>
              <a:t>留まっています。</a:t>
            </a:r>
            <a:endParaRPr lang="ja-JP" altLang="en-US" sz="1000" dirty="0">
              <a:solidFill>
                <a:sysClr val="windowText" lastClr="000000"/>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24" name="四角形吹き出し 23"/>
          <p:cNvSpPr/>
          <p:nvPr/>
        </p:nvSpPr>
        <p:spPr>
          <a:xfrm>
            <a:off x="314198" y="5003799"/>
            <a:ext cx="1768602" cy="580471"/>
          </a:xfrm>
          <a:prstGeom prst="wedgeRectCallout">
            <a:avLst>
              <a:gd name="adj1" fmla="val 38694"/>
              <a:gd name="adj2" fmla="val 72699"/>
            </a:avLst>
          </a:prstGeom>
          <a:noFill/>
          <a:ln>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000" dirty="0" smtClean="0">
                <a:solidFill>
                  <a:sysClr val="windowText" lastClr="000000"/>
                </a:solidFill>
                <a:latin typeface="メイリオ" panose="020B0604030504040204" pitchFamily="50" charset="-128"/>
                <a:ea typeface="メイリオ" panose="020B0604030504040204" pitchFamily="50" charset="-128"/>
                <a:cs typeface="メイリオ" panose="020B0604030504040204" pitchFamily="50" charset="-128"/>
              </a:rPr>
              <a:t>市の北部（</a:t>
            </a:r>
            <a:r>
              <a:rPr lang="ja-JP" altLang="en-US" sz="1000" dirty="0">
                <a:solidFill>
                  <a:sysClr val="windowText" lastClr="000000"/>
                </a:solidFill>
                <a:latin typeface="メイリオ" panose="020B0604030504040204" pitchFamily="50" charset="-128"/>
                <a:ea typeface="メイリオ" panose="020B0604030504040204" pitchFamily="50" charset="-128"/>
                <a:cs typeface="メイリオ" panose="020B0604030504040204" pitchFamily="50" charset="-128"/>
              </a:rPr>
              <a:t>高岡から遠い</a:t>
            </a:r>
            <a:r>
              <a:rPr lang="ja-JP" altLang="en-US" sz="1000" dirty="0" smtClean="0">
                <a:solidFill>
                  <a:sysClr val="windowText" lastClr="000000"/>
                </a:solidFill>
                <a:latin typeface="メイリオ" panose="020B0604030504040204" pitchFamily="50" charset="-128"/>
                <a:ea typeface="メイリオ" panose="020B0604030504040204" pitchFamily="50" charset="-128"/>
                <a:cs typeface="メイリオ" panose="020B0604030504040204" pitchFamily="50" charset="-128"/>
              </a:rPr>
              <a:t>）</a:t>
            </a:r>
            <a:endParaRPr lang="en-US" altLang="ja-JP" sz="1000" dirty="0" smtClean="0">
              <a:solidFill>
                <a:sysClr val="windowText" lastClr="000000"/>
              </a:solidFill>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1000" dirty="0" smtClean="0">
                <a:solidFill>
                  <a:sysClr val="windowText" lastClr="000000"/>
                </a:solidFill>
                <a:latin typeface="メイリオ" panose="020B0604030504040204" pitchFamily="50" charset="-128"/>
                <a:ea typeface="メイリオ" panose="020B0604030504040204" pitchFamily="50" charset="-128"/>
                <a:cs typeface="メイリオ" panose="020B0604030504040204" pitchFamily="50" charset="-128"/>
              </a:rPr>
              <a:t>かつ</a:t>
            </a:r>
            <a:r>
              <a:rPr lang="ja-JP" altLang="en-US" sz="1000" dirty="0">
                <a:solidFill>
                  <a:sysClr val="windowText" lastClr="000000"/>
                </a:solidFill>
                <a:latin typeface="メイリオ" panose="020B0604030504040204" pitchFamily="50" charset="-128"/>
                <a:ea typeface="メイリオ" panose="020B0604030504040204" pitchFamily="50" charset="-128"/>
                <a:cs typeface="メイリオ" panose="020B0604030504040204" pitchFamily="50" charset="-128"/>
              </a:rPr>
              <a:t>、県境に</a:t>
            </a:r>
            <a:r>
              <a:rPr lang="ja-JP" altLang="en-US" sz="1000" dirty="0" smtClean="0">
                <a:solidFill>
                  <a:sysClr val="windowText" lastClr="000000"/>
                </a:solidFill>
                <a:latin typeface="メイリオ" panose="020B0604030504040204" pitchFamily="50" charset="-128"/>
                <a:ea typeface="メイリオ" panose="020B0604030504040204" pitchFamily="50" charset="-128"/>
                <a:cs typeface="メイリオ" panose="020B0604030504040204" pitchFamily="50" charset="-128"/>
              </a:rPr>
              <a:t>近い地区は</a:t>
            </a:r>
            <a:endParaRPr lang="en-US" altLang="ja-JP" sz="1000" dirty="0" smtClean="0">
              <a:solidFill>
                <a:sysClr val="windowText" lastClr="000000"/>
              </a:solidFill>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1000" dirty="0" smtClean="0">
                <a:solidFill>
                  <a:sysClr val="windowText" lastClr="000000"/>
                </a:solidFill>
                <a:latin typeface="メイリオ" panose="020B0604030504040204" pitchFamily="50" charset="-128"/>
                <a:ea typeface="メイリオ" panose="020B0604030504040204" pitchFamily="50" charset="-128"/>
                <a:cs typeface="メイリオ" panose="020B0604030504040204" pitchFamily="50" charset="-128"/>
              </a:rPr>
              <a:t>人口減少率が高いです。</a:t>
            </a:r>
            <a:endParaRPr lang="ja-JP" altLang="en-US" sz="1000" dirty="0">
              <a:solidFill>
                <a:sysClr val="windowText" lastClr="000000"/>
              </a:solidFill>
              <a:latin typeface="メイリオ" panose="020B0604030504040204" pitchFamily="50" charset="-128"/>
              <a:ea typeface="メイリオ" panose="020B0604030504040204" pitchFamily="50" charset="-128"/>
              <a:cs typeface="メイリオ" panose="020B0604030504040204" pitchFamily="50" charset="-128"/>
            </a:endParaRPr>
          </a:p>
        </p:txBody>
      </p:sp>
    </p:spTree>
    <p:extLst>
      <p:ext uri="{BB962C8B-B14F-4D97-AF65-F5344CB8AC3E}">
        <p14:creationId xmlns:p14="http://schemas.microsoft.com/office/powerpoint/2010/main" val="149342090"/>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図 5"/>
          <p:cNvPicPr>
            <a:picLocks noChangeAspect="1"/>
          </p:cNvPicPr>
          <p:nvPr/>
        </p:nvPicPr>
        <p:blipFill>
          <a:blip r:embed="rId2"/>
          <a:stretch>
            <a:fillRect/>
          </a:stretch>
        </p:blipFill>
        <p:spPr>
          <a:xfrm>
            <a:off x="1023668" y="1935480"/>
            <a:ext cx="7534429" cy="4922520"/>
          </a:xfrm>
          <a:prstGeom prst="rect">
            <a:avLst/>
          </a:prstGeom>
        </p:spPr>
      </p:pic>
      <p:sp>
        <p:nvSpPr>
          <p:cNvPr id="2" name="タイトル 1"/>
          <p:cNvSpPr>
            <a:spLocks noGrp="1"/>
          </p:cNvSpPr>
          <p:nvPr>
            <p:ph type="title"/>
          </p:nvPr>
        </p:nvSpPr>
        <p:spPr/>
        <p:txBody>
          <a:bodyPr/>
          <a:lstStyle/>
          <a:p>
            <a:r>
              <a:rPr lang="ja-JP" altLang="en-US" dirty="0" smtClean="0"/>
              <a:t>人口増減率</a:t>
            </a:r>
            <a:r>
              <a:rPr lang="en-US" altLang="ja-JP" dirty="0" smtClean="0"/>
              <a:t>×</a:t>
            </a:r>
            <a:r>
              <a:rPr lang="ja-JP" altLang="en-US" dirty="0" smtClean="0"/>
              <a:t>出生係数　</a:t>
            </a:r>
            <a:r>
              <a:rPr lang="en-US" altLang="ja-JP" dirty="0" smtClean="0"/>
              <a:t>20-39</a:t>
            </a:r>
            <a:r>
              <a:rPr lang="ja-JP" altLang="en-US" dirty="0" smtClean="0"/>
              <a:t>歳　市内</a:t>
            </a:r>
            <a:r>
              <a:rPr lang="en-US" altLang="ja-JP" dirty="0" smtClean="0"/>
              <a:t>21</a:t>
            </a:r>
            <a:r>
              <a:rPr lang="ja-JP" altLang="en-US" dirty="0" smtClean="0"/>
              <a:t>地区</a:t>
            </a:r>
            <a:endParaRPr kumimoji="1" lang="ja-JP" altLang="en-US" dirty="0"/>
          </a:p>
        </p:txBody>
      </p:sp>
      <p:sp>
        <p:nvSpPr>
          <p:cNvPr id="3" name="コンテンツ プレースホルダー 2"/>
          <p:cNvSpPr>
            <a:spLocks noGrp="1"/>
          </p:cNvSpPr>
          <p:nvPr>
            <p:ph idx="1"/>
          </p:nvPr>
        </p:nvSpPr>
        <p:spPr/>
        <p:txBody>
          <a:bodyPr/>
          <a:lstStyle/>
          <a:p>
            <a:r>
              <a:rPr kumimoji="1" lang="ja-JP" altLang="en-US" dirty="0" smtClean="0"/>
              <a:t>稲積地区は</a:t>
            </a:r>
            <a:r>
              <a:rPr kumimoji="1" lang="en-US" altLang="ja-JP" dirty="0" smtClean="0"/>
              <a:t>20</a:t>
            </a:r>
            <a:r>
              <a:rPr kumimoji="1" lang="ja-JP" altLang="en-US" dirty="0" smtClean="0"/>
              <a:t>～</a:t>
            </a:r>
            <a:r>
              <a:rPr kumimoji="1" lang="en-US" altLang="ja-JP" dirty="0" smtClean="0"/>
              <a:t>39</a:t>
            </a:r>
            <a:r>
              <a:rPr kumimoji="1" lang="ja-JP" altLang="en-US" dirty="0" smtClean="0"/>
              <a:t>歳の人口が唯一増加しています。布勢、窪、</a:t>
            </a:r>
            <a:r>
              <a:rPr lang="ja-JP" altLang="en-US" dirty="0"/>
              <a:t>加納</a:t>
            </a:r>
            <a:r>
              <a:rPr kumimoji="1" lang="ja-JP" altLang="en-US" dirty="0" smtClean="0"/>
              <a:t>地区は人口が微減に留まっています。市の北部は</a:t>
            </a:r>
            <a:r>
              <a:rPr kumimoji="1" lang="en-US" altLang="ja-JP" dirty="0" smtClean="0"/>
              <a:t>20</a:t>
            </a:r>
            <a:r>
              <a:rPr kumimoji="1" lang="ja-JP" altLang="en-US" dirty="0" smtClean="0"/>
              <a:t>～</a:t>
            </a:r>
            <a:r>
              <a:rPr kumimoji="1" lang="en-US" altLang="ja-JP" dirty="0" smtClean="0"/>
              <a:t>39</a:t>
            </a:r>
            <a:r>
              <a:rPr kumimoji="1" lang="ja-JP" altLang="en-US" dirty="0" smtClean="0"/>
              <a:t>歳の人口減少率が高く子ども数も少なく、出生係数も低いです。</a:t>
            </a:r>
            <a:endParaRPr kumimoji="1" lang="ja-JP" altLang="en-US" dirty="0"/>
          </a:p>
        </p:txBody>
      </p:sp>
      <p:sp>
        <p:nvSpPr>
          <p:cNvPr id="4" name="スライド番号プレースホルダー 3"/>
          <p:cNvSpPr>
            <a:spLocks noGrp="1"/>
          </p:cNvSpPr>
          <p:nvPr>
            <p:ph type="sldNum" sz="quarter" idx="12"/>
          </p:nvPr>
        </p:nvSpPr>
        <p:spPr/>
        <p:txBody>
          <a:bodyPr/>
          <a:lstStyle/>
          <a:p>
            <a:fld id="{32561E9F-1250-4501-B953-B78836680886}" type="slidenum">
              <a:rPr lang="ja-JP" altLang="en-US" smtClean="0"/>
              <a:pPr/>
              <a:t>71</a:t>
            </a:fld>
            <a:endParaRPr lang="ja-JP" altLang="en-US" dirty="0"/>
          </a:p>
        </p:txBody>
      </p:sp>
      <p:sp>
        <p:nvSpPr>
          <p:cNvPr id="7" name="角丸四角形 6"/>
          <p:cNvSpPr/>
          <p:nvPr/>
        </p:nvSpPr>
        <p:spPr>
          <a:xfrm>
            <a:off x="1571625" y="4192370"/>
            <a:ext cx="3219257" cy="2234173"/>
          </a:xfrm>
          <a:prstGeom prst="roundRect">
            <a:avLst/>
          </a:prstGeom>
          <a:noFill/>
          <a:ln>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テキスト ボックス 9"/>
          <p:cNvSpPr txBox="1"/>
          <p:nvPr/>
        </p:nvSpPr>
        <p:spPr>
          <a:xfrm>
            <a:off x="1909275" y="5872545"/>
            <a:ext cx="1675459" cy="553998"/>
          </a:xfrm>
          <a:prstGeom prst="rect">
            <a:avLst/>
          </a:prstGeom>
          <a:noFill/>
        </p:spPr>
        <p:txBody>
          <a:bodyPr wrap="none" rtlCol="0">
            <a:spAutoFit/>
          </a:bodyPr>
          <a:lstStyle/>
          <a:p>
            <a:r>
              <a:rPr lang="ja-JP" altLang="en-US" sz="1000" dirty="0" smtClean="0">
                <a:latin typeface="メイリオ" panose="020B0604030504040204" pitchFamily="50" charset="-128"/>
                <a:ea typeface="メイリオ" panose="020B0604030504040204" pitchFamily="50" charset="-128"/>
                <a:cs typeface="メイリオ" panose="020B0604030504040204" pitchFamily="50" charset="-128"/>
              </a:rPr>
              <a:t>八代地区</a:t>
            </a:r>
            <a:r>
              <a:rPr lang="ja-JP" altLang="en-US" sz="1000" dirty="0">
                <a:latin typeface="メイリオ" panose="020B0604030504040204" pitchFamily="50" charset="-128"/>
                <a:ea typeface="メイリオ" panose="020B0604030504040204" pitchFamily="50" charset="-128"/>
                <a:cs typeface="メイリオ" panose="020B0604030504040204" pitchFamily="50" charset="-128"/>
              </a:rPr>
              <a:t>に</a:t>
            </a:r>
            <a:r>
              <a:rPr lang="ja-JP" altLang="en-US" sz="1000" dirty="0" smtClean="0">
                <a:latin typeface="メイリオ" panose="020B0604030504040204" pitchFamily="50" charset="-128"/>
                <a:ea typeface="メイリオ" panose="020B0604030504040204" pitchFamily="50" charset="-128"/>
                <a:cs typeface="メイリオ" panose="020B0604030504040204" pitchFamily="50" charset="-128"/>
              </a:rPr>
              <a:t>は</a:t>
            </a:r>
            <a:r>
              <a:rPr lang="en-US" altLang="ja-JP" sz="1000" dirty="0" smtClean="0">
                <a:latin typeface="メイリオ" panose="020B0604030504040204" pitchFamily="50" charset="-128"/>
                <a:ea typeface="メイリオ" panose="020B0604030504040204" pitchFamily="50" charset="-128"/>
                <a:cs typeface="メイリオ" panose="020B0604030504040204" pitchFamily="50" charset="-128"/>
              </a:rPr>
              <a:t>0-4</a:t>
            </a:r>
            <a:r>
              <a:rPr lang="ja-JP" altLang="en-US" sz="1000" dirty="0" smtClean="0">
                <a:latin typeface="メイリオ" panose="020B0604030504040204" pitchFamily="50" charset="-128"/>
                <a:ea typeface="メイリオ" panose="020B0604030504040204" pitchFamily="50" charset="-128"/>
                <a:cs typeface="メイリオ" panose="020B0604030504040204" pitchFamily="50" charset="-128"/>
              </a:rPr>
              <a:t>歳の</a:t>
            </a:r>
            <a:endParaRPr lang="en-US" altLang="ja-JP" sz="1000" dirty="0" smtClean="0">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1000" dirty="0" smtClean="0">
                <a:latin typeface="メイリオ" panose="020B0604030504040204" pitchFamily="50" charset="-128"/>
                <a:ea typeface="メイリオ" panose="020B0604030504040204" pitchFamily="50" charset="-128"/>
                <a:cs typeface="メイリオ" panose="020B0604030504040204" pitchFamily="50" charset="-128"/>
              </a:rPr>
              <a:t>子どもが</a:t>
            </a:r>
            <a:r>
              <a:rPr kumimoji="1" lang="en-US" altLang="ja-JP" sz="1000" dirty="0" smtClean="0">
                <a:latin typeface="メイリオ" panose="020B0604030504040204" pitchFamily="50" charset="-128"/>
                <a:ea typeface="メイリオ" panose="020B0604030504040204" pitchFamily="50" charset="-128"/>
                <a:cs typeface="メイリオ" panose="020B0604030504040204" pitchFamily="50" charset="-128"/>
              </a:rPr>
              <a:t>1</a:t>
            </a:r>
            <a:r>
              <a:rPr kumimoji="1" lang="ja-JP" altLang="en-US" sz="1000" dirty="0" smtClean="0">
                <a:latin typeface="メイリオ" panose="020B0604030504040204" pitchFamily="50" charset="-128"/>
                <a:ea typeface="メイリオ" panose="020B0604030504040204" pitchFamily="50" charset="-128"/>
                <a:cs typeface="メイリオ" panose="020B0604030504040204" pitchFamily="50" charset="-128"/>
              </a:rPr>
              <a:t>人しかいない。</a:t>
            </a:r>
            <a:endParaRPr kumimoji="1" lang="en-US" altLang="ja-JP" sz="1000" dirty="0" smtClean="0">
              <a:latin typeface="メイリオ" panose="020B0604030504040204" pitchFamily="50" charset="-128"/>
              <a:ea typeface="メイリオ" panose="020B0604030504040204" pitchFamily="50" charset="-128"/>
              <a:cs typeface="メイリオ" panose="020B0604030504040204" pitchFamily="50" charset="-128"/>
            </a:endParaRPr>
          </a:p>
          <a:p>
            <a:r>
              <a:rPr kumimoji="1" lang="en-US" altLang="ja-JP" sz="1000" dirty="0" smtClean="0">
                <a:latin typeface="メイリオ" panose="020B0604030504040204" pitchFamily="50" charset="-128"/>
                <a:ea typeface="メイリオ" panose="020B0604030504040204" pitchFamily="50" charset="-128"/>
                <a:cs typeface="メイリオ" panose="020B0604030504040204" pitchFamily="50" charset="-128"/>
              </a:rPr>
              <a:t>20-39</a:t>
            </a:r>
            <a:r>
              <a:rPr kumimoji="1" lang="ja-JP" altLang="en-US" sz="1000" dirty="0" smtClean="0">
                <a:latin typeface="メイリオ" panose="020B0604030504040204" pitchFamily="50" charset="-128"/>
                <a:ea typeface="メイリオ" panose="020B0604030504040204" pitchFamily="50" charset="-128"/>
                <a:cs typeface="メイリオ" panose="020B0604030504040204" pitchFamily="50" charset="-128"/>
              </a:rPr>
              <a:t>歳の女性は</a:t>
            </a:r>
            <a:r>
              <a:rPr kumimoji="1" lang="en-US" altLang="ja-JP" sz="1000" dirty="0" smtClean="0">
                <a:latin typeface="メイリオ" panose="020B0604030504040204" pitchFamily="50" charset="-128"/>
                <a:ea typeface="メイリオ" panose="020B0604030504040204" pitchFamily="50" charset="-128"/>
                <a:cs typeface="メイリオ" panose="020B0604030504040204" pitchFamily="50" charset="-128"/>
              </a:rPr>
              <a:t>19</a:t>
            </a:r>
            <a:r>
              <a:rPr kumimoji="1" lang="ja-JP" altLang="en-US" sz="1000" dirty="0" smtClean="0">
                <a:latin typeface="メイリオ" panose="020B0604030504040204" pitchFamily="50" charset="-128"/>
                <a:ea typeface="メイリオ" panose="020B0604030504040204" pitchFamily="50" charset="-128"/>
                <a:cs typeface="メイリオ" panose="020B0604030504040204" pitchFamily="50" charset="-128"/>
              </a:rPr>
              <a:t>人</a:t>
            </a:r>
            <a:endParaRPr kumimoji="1" lang="ja-JP" altLang="en-US" sz="1000"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1" name="テキスト ボックス 10"/>
          <p:cNvSpPr txBox="1"/>
          <p:nvPr/>
        </p:nvSpPr>
        <p:spPr>
          <a:xfrm>
            <a:off x="1752600" y="5356714"/>
            <a:ext cx="1178528" cy="215444"/>
          </a:xfrm>
          <a:prstGeom prst="rect">
            <a:avLst/>
          </a:prstGeom>
          <a:noFill/>
        </p:spPr>
        <p:txBody>
          <a:bodyPr wrap="none" rtlCol="0">
            <a:spAutoFit/>
          </a:bodyPr>
          <a:lstStyle/>
          <a:p>
            <a:r>
              <a:rPr lang="en-US" altLang="ja-JP" sz="800" dirty="0" smtClean="0">
                <a:latin typeface="メイリオ" panose="020B0604030504040204" pitchFamily="50" charset="-128"/>
                <a:ea typeface="メイリオ" panose="020B0604030504040204" pitchFamily="50" charset="-128"/>
                <a:cs typeface="メイリオ" panose="020B0604030504040204" pitchFamily="50" charset="-128"/>
              </a:rPr>
              <a:t>0-4</a:t>
            </a:r>
            <a:r>
              <a:rPr lang="ja-JP" altLang="en-US" sz="800" dirty="0" smtClean="0">
                <a:latin typeface="メイリオ" panose="020B0604030504040204" pitchFamily="50" charset="-128"/>
                <a:ea typeface="メイリオ" panose="020B0604030504040204" pitchFamily="50" charset="-128"/>
                <a:cs typeface="メイリオ" panose="020B0604030504040204" pitchFamily="50" charset="-128"/>
              </a:rPr>
              <a:t>歳の子どもが</a:t>
            </a:r>
            <a:r>
              <a:rPr lang="ja-JP" altLang="en-US" sz="800" dirty="0">
                <a:latin typeface="メイリオ" panose="020B0604030504040204" pitchFamily="50" charset="-128"/>
                <a:ea typeface="メイリオ" panose="020B0604030504040204" pitchFamily="50" charset="-128"/>
                <a:cs typeface="メイリオ" panose="020B0604030504040204" pitchFamily="50" charset="-128"/>
              </a:rPr>
              <a:t>６</a:t>
            </a:r>
            <a:r>
              <a:rPr kumimoji="1" lang="ja-JP" altLang="en-US" sz="800" dirty="0" smtClean="0">
                <a:latin typeface="メイリオ" panose="020B0604030504040204" pitchFamily="50" charset="-128"/>
                <a:ea typeface="メイリオ" panose="020B0604030504040204" pitchFamily="50" charset="-128"/>
                <a:cs typeface="メイリオ" panose="020B0604030504040204" pitchFamily="50" charset="-128"/>
              </a:rPr>
              <a:t>人</a:t>
            </a:r>
            <a:endParaRPr kumimoji="1" lang="ja-JP" altLang="en-US" sz="800"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2" name="テキスト ボックス 11"/>
          <p:cNvSpPr txBox="1"/>
          <p:nvPr/>
        </p:nvSpPr>
        <p:spPr>
          <a:xfrm>
            <a:off x="3400205" y="5410657"/>
            <a:ext cx="1178528" cy="215444"/>
          </a:xfrm>
          <a:prstGeom prst="rect">
            <a:avLst/>
          </a:prstGeom>
          <a:noFill/>
        </p:spPr>
        <p:txBody>
          <a:bodyPr wrap="none" rtlCol="0">
            <a:spAutoFit/>
          </a:bodyPr>
          <a:lstStyle/>
          <a:p>
            <a:r>
              <a:rPr lang="en-US" altLang="ja-JP" sz="800" dirty="0" smtClean="0">
                <a:latin typeface="メイリオ" panose="020B0604030504040204" pitchFamily="50" charset="-128"/>
                <a:ea typeface="メイリオ" panose="020B0604030504040204" pitchFamily="50" charset="-128"/>
                <a:cs typeface="メイリオ" panose="020B0604030504040204" pitchFamily="50" charset="-128"/>
              </a:rPr>
              <a:t>0-4</a:t>
            </a:r>
            <a:r>
              <a:rPr lang="ja-JP" altLang="en-US" sz="800" dirty="0" smtClean="0">
                <a:latin typeface="メイリオ" panose="020B0604030504040204" pitchFamily="50" charset="-128"/>
                <a:ea typeface="メイリオ" panose="020B0604030504040204" pitchFamily="50" charset="-128"/>
                <a:cs typeface="メイリオ" panose="020B0604030504040204" pitchFamily="50" charset="-128"/>
              </a:rPr>
              <a:t>歳の子どもが９</a:t>
            </a:r>
            <a:r>
              <a:rPr kumimoji="1" lang="ja-JP" altLang="en-US" sz="800" dirty="0" smtClean="0">
                <a:latin typeface="メイリオ" panose="020B0604030504040204" pitchFamily="50" charset="-128"/>
                <a:ea typeface="メイリオ" panose="020B0604030504040204" pitchFamily="50" charset="-128"/>
                <a:cs typeface="メイリオ" panose="020B0604030504040204" pitchFamily="50" charset="-128"/>
              </a:rPr>
              <a:t>人</a:t>
            </a:r>
            <a:endParaRPr kumimoji="1" lang="ja-JP" altLang="en-US" sz="800"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3" name="テキスト ボックス 12"/>
          <p:cNvSpPr txBox="1"/>
          <p:nvPr/>
        </p:nvSpPr>
        <p:spPr>
          <a:xfrm>
            <a:off x="1581300" y="4425389"/>
            <a:ext cx="1204176" cy="215444"/>
          </a:xfrm>
          <a:prstGeom prst="rect">
            <a:avLst/>
          </a:prstGeom>
          <a:noFill/>
        </p:spPr>
        <p:txBody>
          <a:bodyPr wrap="none" rtlCol="0">
            <a:spAutoFit/>
          </a:bodyPr>
          <a:lstStyle/>
          <a:p>
            <a:r>
              <a:rPr lang="en-US" altLang="ja-JP" sz="800" dirty="0" smtClean="0">
                <a:latin typeface="メイリオ" panose="020B0604030504040204" pitchFamily="50" charset="-128"/>
                <a:ea typeface="メイリオ" panose="020B0604030504040204" pitchFamily="50" charset="-128"/>
                <a:cs typeface="メイリオ" panose="020B0604030504040204" pitchFamily="50" charset="-128"/>
              </a:rPr>
              <a:t>0-4</a:t>
            </a:r>
            <a:r>
              <a:rPr lang="ja-JP" altLang="en-US" sz="800" dirty="0" smtClean="0">
                <a:latin typeface="メイリオ" panose="020B0604030504040204" pitchFamily="50" charset="-128"/>
                <a:ea typeface="メイリオ" panose="020B0604030504040204" pitchFamily="50" charset="-128"/>
                <a:cs typeface="メイリオ" panose="020B0604030504040204" pitchFamily="50" charset="-128"/>
              </a:rPr>
              <a:t>歳の子どもが</a:t>
            </a:r>
            <a:r>
              <a:rPr lang="en-US" altLang="ja-JP" sz="800" dirty="0" smtClean="0">
                <a:latin typeface="メイリオ" panose="020B0604030504040204" pitchFamily="50" charset="-128"/>
                <a:ea typeface="メイリオ" panose="020B0604030504040204" pitchFamily="50" charset="-128"/>
                <a:cs typeface="メイリオ" panose="020B0604030504040204" pitchFamily="50" charset="-128"/>
              </a:rPr>
              <a:t>14</a:t>
            </a:r>
            <a:r>
              <a:rPr kumimoji="1" lang="ja-JP" altLang="en-US" sz="800" dirty="0" smtClean="0">
                <a:latin typeface="メイリオ" panose="020B0604030504040204" pitchFamily="50" charset="-128"/>
                <a:ea typeface="メイリオ" panose="020B0604030504040204" pitchFamily="50" charset="-128"/>
                <a:cs typeface="メイリオ" panose="020B0604030504040204" pitchFamily="50" charset="-128"/>
              </a:rPr>
              <a:t>人</a:t>
            </a:r>
            <a:endParaRPr kumimoji="1" lang="ja-JP" altLang="en-US" sz="800"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4" name="テキスト ボックス 13"/>
          <p:cNvSpPr txBox="1"/>
          <p:nvPr/>
        </p:nvSpPr>
        <p:spPr>
          <a:xfrm>
            <a:off x="3234786" y="4993521"/>
            <a:ext cx="1204176" cy="215444"/>
          </a:xfrm>
          <a:prstGeom prst="rect">
            <a:avLst/>
          </a:prstGeom>
          <a:noFill/>
        </p:spPr>
        <p:txBody>
          <a:bodyPr wrap="none" rtlCol="0">
            <a:spAutoFit/>
          </a:bodyPr>
          <a:lstStyle/>
          <a:p>
            <a:r>
              <a:rPr lang="en-US" altLang="ja-JP" sz="800" dirty="0" smtClean="0">
                <a:latin typeface="メイリオ" panose="020B0604030504040204" pitchFamily="50" charset="-128"/>
                <a:ea typeface="メイリオ" panose="020B0604030504040204" pitchFamily="50" charset="-128"/>
                <a:cs typeface="メイリオ" panose="020B0604030504040204" pitchFamily="50" charset="-128"/>
              </a:rPr>
              <a:t>0-4</a:t>
            </a:r>
            <a:r>
              <a:rPr lang="ja-JP" altLang="en-US" sz="800" dirty="0" smtClean="0">
                <a:latin typeface="メイリオ" panose="020B0604030504040204" pitchFamily="50" charset="-128"/>
                <a:ea typeface="メイリオ" panose="020B0604030504040204" pitchFamily="50" charset="-128"/>
                <a:cs typeface="メイリオ" panose="020B0604030504040204" pitchFamily="50" charset="-128"/>
              </a:rPr>
              <a:t>歳の子どもが</a:t>
            </a:r>
            <a:r>
              <a:rPr lang="en-US" altLang="ja-JP" sz="800" dirty="0" smtClean="0">
                <a:latin typeface="メイリオ" panose="020B0604030504040204" pitchFamily="50" charset="-128"/>
                <a:ea typeface="メイリオ" panose="020B0604030504040204" pitchFamily="50" charset="-128"/>
                <a:cs typeface="メイリオ" panose="020B0604030504040204" pitchFamily="50" charset="-128"/>
              </a:rPr>
              <a:t>19</a:t>
            </a:r>
            <a:r>
              <a:rPr kumimoji="1" lang="ja-JP" altLang="en-US" sz="800" dirty="0" smtClean="0">
                <a:latin typeface="メイリオ" panose="020B0604030504040204" pitchFamily="50" charset="-128"/>
                <a:ea typeface="メイリオ" panose="020B0604030504040204" pitchFamily="50" charset="-128"/>
                <a:cs typeface="メイリオ" panose="020B0604030504040204" pitchFamily="50" charset="-128"/>
              </a:rPr>
              <a:t>人</a:t>
            </a:r>
            <a:endParaRPr kumimoji="1" lang="ja-JP" altLang="en-US" sz="800"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5" name="テキスト ボックス 14"/>
          <p:cNvSpPr txBox="1"/>
          <p:nvPr/>
        </p:nvSpPr>
        <p:spPr>
          <a:xfrm>
            <a:off x="3689298" y="4541088"/>
            <a:ext cx="1204176" cy="215444"/>
          </a:xfrm>
          <a:prstGeom prst="rect">
            <a:avLst/>
          </a:prstGeom>
          <a:noFill/>
        </p:spPr>
        <p:txBody>
          <a:bodyPr wrap="none" rtlCol="0">
            <a:spAutoFit/>
          </a:bodyPr>
          <a:lstStyle/>
          <a:p>
            <a:r>
              <a:rPr lang="en-US" altLang="ja-JP" sz="800" dirty="0" smtClean="0">
                <a:latin typeface="メイリオ" panose="020B0604030504040204" pitchFamily="50" charset="-128"/>
                <a:ea typeface="メイリオ" panose="020B0604030504040204" pitchFamily="50" charset="-128"/>
                <a:cs typeface="メイリオ" panose="020B0604030504040204" pitchFamily="50" charset="-128"/>
              </a:rPr>
              <a:t>0-4</a:t>
            </a:r>
            <a:r>
              <a:rPr lang="ja-JP" altLang="en-US" sz="800" dirty="0" smtClean="0">
                <a:latin typeface="メイリオ" panose="020B0604030504040204" pitchFamily="50" charset="-128"/>
                <a:ea typeface="メイリオ" panose="020B0604030504040204" pitchFamily="50" charset="-128"/>
                <a:cs typeface="メイリオ" panose="020B0604030504040204" pitchFamily="50" charset="-128"/>
              </a:rPr>
              <a:t>歳の子どもが</a:t>
            </a:r>
            <a:r>
              <a:rPr lang="en-US" altLang="ja-JP" sz="800" dirty="0" smtClean="0">
                <a:latin typeface="メイリオ" panose="020B0604030504040204" pitchFamily="50" charset="-128"/>
                <a:ea typeface="メイリオ" panose="020B0604030504040204" pitchFamily="50" charset="-128"/>
                <a:cs typeface="メイリオ" panose="020B0604030504040204" pitchFamily="50" charset="-128"/>
              </a:rPr>
              <a:t>15</a:t>
            </a:r>
            <a:r>
              <a:rPr kumimoji="1" lang="ja-JP" altLang="en-US" sz="800" dirty="0" smtClean="0">
                <a:latin typeface="メイリオ" panose="020B0604030504040204" pitchFamily="50" charset="-128"/>
                <a:ea typeface="メイリオ" panose="020B0604030504040204" pitchFamily="50" charset="-128"/>
                <a:cs typeface="メイリオ" panose="020B0604030504040204" pitchFamily="50" charset="-128"/>
              </a:rPr>
              <a:t>人</a:t>
            </a:r>
            <a:endParaRPr kumimoji="1" lang="ja-JP" altLang="en-US" sz="800"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6" name="テキスト ボックス 15"/>
          <p:cNvSpPr txBox="1"/>
          <p:nvPr/>
        </p:nvSpPr>
        <p:spPr>
          <a:xfrm>
            <a:off x="3374557" y="4231674"/>
            <a:ext cx="1204176" cy="215444"/>
          </a:xfrm>
          <a:prstGeom prst="rect">
            <a:avLst/>
          </a:prstGeom>
          <a:noFill/>
        </p:spPr>
        <p:txBody>
          <a:bodyPr wrap="none" rtlCol="0">
            <a:spAutoFit/>
          </a:bodyPr>
          <a:lstStyle/>
          <a:p>
            <a:r>
              <a:rPr lang="en-US" altLang="ja-JP" sz="800" dirty="0" smtClean="0">
                <a:latin typeface="メイリオ" panose="020B0604030504040204" pitchFamily="50" charset="-128"/>
                <a:ea typeface="メイリオ" panose="020B0604030504040204" pitchFamily="50" charset="-128"/>
                <a:cs typeface="メイリオ" panose="020B0604030504040204" pitchFamily="50" charset="-128"/>
              </a:rPr>
              <a:t>0-4</a:t>
            </a:r>
            <a:r>
              <a:rPr lang="ja-JP" altLang="en-US" sz="800" dirty="0" smtClean="0">
                <a:latin typeface="メイリオ" panose="020B0604030504040204" pitchFamily="50" charset="-128"/>
                <a:ea typeface="メイリオ" panose="020B0604030504040204" pitchFamily="50" charset="-128"/>
                <a:cs typeface="メイリオ" panose="020B0604030504040204" pitchFamily="50" charset="-128"/>
              </a:rPr>
              <a:t>歳の子どもが</a:t>
            </a:r>
            <a:r>
              <a:rPr lang="en-US" altLang="ja-JP" sz="800" dirty="0" smtClean="0">
                <a:latin typeface="メイリオ" panose="020B0604030504040204" pitchFamily="50" charset="-128"/>
                <a:ea typeface="メイリオ" panose="020B0604030504040204" pitchFamily="50" charset="-128"/>
                <a:cs typeface="メイリオ" panose="020B0604030504040204" pitchFamily="50" charset="-128"/>
              </a:rPr>
              <a:t>13</a:t>
            </a:r>
            <a:r>
              <a:rPr kumimoji="1" lang="ja-JP" altLang="en-US" sz="800" dirty="0" smtClean="0">
                <a:latin typeface="メイリオ" panose="020B0604030504040204" pitchFamily="50" charset="-128"/>
                <a:ea typeface="メイリオ" panose="020B0604030504040204" pitchFamily="50" charset="-128"/>
                <a:cs typeface="メイリオ" panose="020B0604030504040204" pitchFamily="50" charset="-128"/>
              </a:rPr>
              <a:t>人</a:t>
            </a:r>
            <a:endParaRPr kumimoji="1" lang="ja-JP" altLang="en-US" sz="800"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7" name="テキスト ボックス 16"/>
          <p:cNvSpPr txBox="1"/>
          <p:nvPr/>
        </p:nvSpPr>
        <p:spPr>
          <a:xfrm>
            <a:off x="7231283" y="6111241"/>
            <a:ext cx="1326814" cy="338554"/>
          </a:xfrm>
          <a:prstGeom prst="rect">
            <a:avLst/>
          </a:prstGeom>
          <a:noFill/>
        </p:spPr>
        <p:txBody>
          <a:bodyPr wrap="square" rtlCol="0">
            <a:spAutoFit/>
          </a:bodyPr>
          <a:lstStyle/>
          <a:p>
            <a:r>
              <a:rPr lang="en-US" altLang="ja-JP" sz="800" dirty="0" smtClean="0">
                <a:latin typeface="メイリオ" panose="020B0604030504040204" pitchFamily="50" charset="-128"/>
                <a:ea typeface="メイリオ" panose="020B0604030504040204" pitchFamily="50" charset="-128"/>
                <a:cs typeface="メイリオ" panose="020B0604030504040204" pitchFamily="50" charset="-128"/>
              </a:rPr>
              <a:t>※0-4</a:t>
            </a:r>
            <a:r>
              <a:rPr lang="ja-JP" altLang="en-US" sz="800" dirty="0" smtClean="0">
                <a:latin typeface="メイリオ" panose="020B0604030504040204" pitchFamily="50" charset="-128"/>
                <a:ea typeface="メイリオ" panose="020B0604030504040204" pitchFamily="50" charset="-128"/>
                <a:cs typeface="メイリオ" panose="020B0604030504040204" pitchFamily="50" charset="-128"/>
              </a:rPr>
              <a:t>歳の子どもが</a:t>
            </a:r>
            <a:r>
              <a:rPr lang="en-US" altLang="ja-JP" sz="800" dirty="0" smtClean="0">
                <a:latin typeface="メイリオ" panose="020B0604030504040204" pitchFamily="50" charset="-128"/>
                <a:ea typeface="メイリオ" panose="020B0604030504040204" pitchFamily="50" charset="-128"/>
                <a:cs typeface="メイリオ" panose="020B0604030504040204" pitchFamily="50" charset="-128"/>
              </a:rPr>
              <a:t>20</a:t>
            </a:r>
            <a:r>
              <a:rPr lang="ja-JP" altLang="en-US" sz="800" dirty="0" smtClean="0">
                <a:latin typeface="メイリオ" panose="020B0604030504040204" pitchFamily="50" charset="-128"/>
                <a:ea typeface="メイリオ" panose="020B0604030504040204" pitchFamily="50" charset="-128"/>
                <a:cs typeface="メイリオ" panose="020B0604030504040204" pitchFamily="50" charset="-128"/>
              </a:rPr>
              <a:t>人</a:t>
            </a:r>
            <a:endParaRPr lang="en-US" altLang="ja-JP" sz="800" dirty="0" smtClean="0">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800" dirty="0" smtClean="0">
                <a:latin typeface="メイリオ" panose="020B0604030504040204" pitchFamily="50" charset="-128"/>
                <a:ea typeface="メイリオ" panose="020B0604030504040204" pitchFamily="50" charset="-128"/>
                <a:cs typeface="メイリオ" panose="020B0604030504040204" pitchFamily="50" charset="-128"/>
              </a:rPr>
              <a:t>未満の地区は人数を表示</a:t>
            </a:r>
            <a:endParaRPr kumimoji="1" lang="ja-JP" altLang="en-US" sz="800"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9" name="四角形吹き出し 18"/>
          <p:cNvSpPr/>
          <p:nvPr/>
        </p:nvSpPr>
        <p:spPr>
          <a:xfrm>
            <a:off x="778610" y="2639679"/>
            <a:ext cx="1586029" cy="1031840"/>
          </a:xfrm>
          <a:prstGeom prst="wedgeRectCallout">
            <a:avLst>
              <a:gd name="adj1" fmla="val 49348"/>
              <a:gd name="adj2" fmla="val 95393"/>
            </a:avLst>
          </a:prstGeom>
          <a:noFill/>
          <a:ln>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000" dirty="0" smtClean="0">
                <a:solidFill>
                  <a:sysClr val="windowText" lastClr="000000"/>
                </a:solidFill>
                <a:latin typeface="メイリオ" panose="020B0604030504040204" pitchFamily="50" charset="-128"/>
                <a:ea typeface="メイリオ" panose="020B0604030504040204" pitchFamily="50" charset="-128"/>
                <a:cs typeface="メイリオ" panose="020B0604030504040204" pitchFamily="50" charset="-128"/>
              </a:rPr>
              <a:t>市の北部と久目、速川地区は子ども数が少なく、かつ、出生率が低いです。</a:t>
            </a:r>
            <a:endParaRPr lang="en-US" altLang="ja-JP" sz="1000" dirty="0" smtClean="0">
              <a:solidFill>
                <a:sysClr val="windowText" lastClr="000000"/>
              </a:solidFill>
              <a:latin typeface="メイリオ" panose="020B0604030504040204" pitchFamily="50" charset="-128"/>
              <a:ea typeface="メイリオ" panose="020B0604030504040204" pitchFamily="50" charset="-128"/>
              <a:cs typeface="メイリオ" panose="020B0604030504040204" pitchFamily="50" charset="-128"/>
            </a:endParaRPr>
          </a:p>
          <a:p>
            <a:r>
              <a:rPr lang="en-US" altLang="ja-JP" sz="1000" dirty="0" smtClean="0">
                <a:solidFill>
                  <a:sysClr val="windowText" lastClr="000000"/>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000" dirty="0" smtClean="0">
                <a:solidFill>
                  <a:sysClr val="windowText" lastClr="000000"/>
                </a:solidFill>
                <a:latin typeface="メイリオ" panose="020B0604030504040204" pitchFamily="50" charset="-128"/>
                <a:ea typeface="メイリオ" panose="020B0604030504040204" pitchFamily="50" charset="-128"/>
                <a:cs typeface="メイリオ" panose="020B0604030504040204" pitchFamily="50" charset="-128"/>
              </a:rPr>
              <a:t>結婚した若い女性の流出が多い</a:t>
            </a:r>
            <a:r>
              <a:rPr lang="ja-JP" altLang="en-US" sz="1000" dirty="0">
                <a:solidFill>
                  <a:sysClr val="windowText" lastClr="000000"/>
                </a:solidFill>
                <a:latin typeface="メイリオ" panose="020B0604030504040204" pitchFamily="50" charset="-128"/>
                <a:ea typeface="メイリオ" panose="020B0604030504040204" pitchFamily="50" charset="-128"/>
                <a:cs typeface="メイリオ" panose="020B0604030504040204" pitchFamily="50" charset="-128"/>
              </a:rPr>
              <a:t>から</a:t>
            </a:r>
            <a:r>
              <a:rPr lang="ja-JP" altLang="en-US" sz="1000" dirty="0" smtClean="0">
                <a:solidFill>
                  <a:sysClr val="windowText" lastClr="000000"/>
                </a:solidFill>
                <a:latin typeface="メイリオ" panose="020B0604030504040204" pitchFamily="50" charset="-128"/>
                <a:ea typeface="メイリオ" panose="020B0604030504040204" pitchFamily="50" charset="-128"/>
                <a:cs typeface="メイリオ" panose="020B0604030504040204" pitchFamily="50" charset="-128"/>
              </a:rPr>
              <a:t>と推察されます</a:t>
            </a:r>
            <a:endParaRPr lang="en-US" altLang="ja-JP" sz="1000" dirty="0" smtClean="0">
              <a:solidFill>
                <a:sysClr val="windowText" lastClr="000000"/>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20" name="角丸四角形 19"/>
          <p:cNvSpPr/>
          <p:nvPr/>
        </p:nvSpPr>
        <p:spPr>
          <a:xfrm>
            <a:off x="7092951" y="3365500"/>
            <a:ext cx="679449" cy="520700"/>
          </a:xfrm>
          <a:prstGeom prst="roundRect">
            <a:avLst/>
          </a:prstGeom>
          <a:noFill/>
          <a:ln>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8" name="カギ線コネクタ 7"/>
          <p:cNvCxnSpPr>
            <a:stCxn id="7" idx="3"/>
            <a:endCxn id="20" idx="2"/>
          </p:cNvCxnSpPr>
          <p:nvPr/>
        </p:nvCxnSpPr>
        <p:spPr>
          <a:xfrm flipV="1">
            <a:off x="4790882" y="3886200"/>
            <a:ext cx="2641794" cy="1423257"/>
          </a:xfrm>
          <a:prstGeom prst="bentConnector2">
            <a:avLst/>
          </a:prstGeom>
          <a:ln>
            <a:solidFill>
              <a:schemeClr val="tx2">
                <a:lumMod val="50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21" name="四角形吹き出し 20"/>
          <p:cNvSpPr/>
          <p:nvPr/>
        </p:nvSpPr>
        <p:spPr>
          <a:xfrm>
            <a:off x="7643040" y="4802284"/>
            <a:ext cx="1334766" cy="769874"/>
          </a:xfrm>
          <a:prstGeom prst="wedgeRectCallout">
            <a:avLst>
              <a:gd name="adj1" fmla="val -51509"/>
              <a:gd name="adj2" fmla="val -76619"/>
            </a:avLst>
          </a:prstGeom>
          <a:noFill/>
          <a:ln>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000" dirty="0" smtClean="0">
                <a:solidFill>
                  <a:sysClr val="windowText" lastClr="000000"/>
                </a:solidFill>
                <a:latin typeface="メイリオ" panose="020B0604030504040204" pitchFamily="50" charset="-128"/>
                <a:ea typeface="メイリオ" panose="020B0604030504040204" pitchFamily="50" charset="-128"/>
                <a:cs typeface="メイリオ" panose="020B0604030504040204" pitchFamily="50" charset="-128"/>
              </a:rPr>
              <a:t>市の北部の人口流出を稲積地区が受け止めていると考えられます。</a:t>
            </a:r>
            <a:endParaRPr lang="en-US" altLang="ja-JP" sz="1000" dirty="0" smtClean="0">
              <a:solidFill>
                <a:sysClr val="windowText" lastClr="000000"/>
              </a:solidFill>
              <a:latin typeface="メイリオ" panose="020B0604030504040204" pitchFamily="50" charset="-128"/>
              <a:ea typeface="メイリオ" panose="020B0604030504040204" pitchFamily="50" charset="-128"/>
              <a:cs typeface="メイリオ" panose="020B0604030504040204" pitchFamily="50" charset="-128"/>
            </a:endParaRPr>
          </a:p>
        </p:txBody>
      </p:sp>
    </p:spTree>
    <p:extLst>
      <p:ext uri="{BB962C8B-B14F-4D97-AF65-F5344CB8AC3E}">
        <p14:creationId xmlns:p14="http://schemas.microsoft.com/office/powerpoint/2010/main" val="941868645"/>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図 5"/>
          <p:cNvPicPr>
            <a:picLocks noChangeAspect="1"/>
          </p:cNvPicPr>
          <p:nvPr/>
        </p:nvPicPr>
        <p:blipFill>
          <a:blip r:embed="rId2"/>
          <a:stretch>
            <a:fillRect/>
          </a:stretch>
        </p:blipFill>
        <p:spPr>
          <a:xfrm>
            <a:off x="355599" y="1451495"/>
            <a:ext cx="8278433" cy="5406505"/>
          </a:xfrm>
          <a:prstGeom prst="rect">
            <a:avLst/>
          </a:prstGeom>
        </p:spPr>
      </p:pic>
      <p:sp>
        <p:nvSpPr>
          <p:cNvPr id="2" name="タイトル 1"/>
          <p:cNvSpPr>
            <a:spLocks noGrp="1"/>
          </p:cNvSpPr>
          <p:nvPr>
            <p:ph type="title"/>
          </p:nvPr>
        </p:nvSpPr>
        <p:spPr/>
        <p:txBody>
          <a:bodyPr/>
          <a:lstStyle/>
          <a:p>
            <a:r>
              <a:rPr lang="ja-JP" altLang="en-US" sz="2000" dirty="0" smtClean="0"/>
              <a:t>人口減少率（全年齢）</a:t>
            </a:r>
            <a:r>
              <a:rPr lang="en-US" altLang="ja-JP" sz="2000" dirty="0" smtClean="0"/>
              <a:t>×</a:t>
            </a:r>
            <a:r>
              <a:rPr lang="ja-JP" altLang="en-US" sz="2000" dirty="0" smtClean="0"/>
              <a:t>人口増減率（</a:t>
            </a:r>
            <a:r>
              <a:rPr lang="en-US" altLang="ja-JP" sz="2000" dirty="0" smtClean="0"/>
              <a:t>20-39</a:t>
            </a:r>
            <a:r>
              <a:rPr lang="ja-JP" altLang="en-US" sz="2000" dirty="0" smtClean="0"/>
              <a:t>歳）　市内</a:t>
            </a:r>
            <a:r>
              <a:rPr lang="en-US" altLang="ja-JP" sz="2000" dirty="0" smtClean="0"/>
              <a:t>21</a:t>
            </a:r>
            <a:r>
              <a:rPr lang="ja-JP" altLang="en-US" sz="2000" dirty="0" smtClean="0"/>
              <a:t>地区</a:t>
            </a:r>
            <a:endParaRPr kumimoji="1" lang="ja-JP" altLang="en-US" sz="2000" dirty="0"/>
          </a:p>
        </p:txBody>
      </p:sp>
      <p:sp>
        <p:nvSpPr>
          <p:cNvPr id="3" name="コンテンツ プレースホルダー 2"/>
          <p:cNvSpPr>
            <a:spLocks noGrp="1"/>
          </p:cNvSpPr>
          <p:nvPr>
            <p:ph idx="1"/>
          </p:nvPr>
        </p:nvSpPr>
        <p:spPr>
          <a:xfrm>
            <a:off x="0" y="1105634"/>
            <a:ext cx="9144000" cy="1056995"/>
          </a:xfrm>
        </p:spPr>
        <p:txBody>
          <a:bodyPr/>
          <a:lstStyle/>
          <a:p>
            <a:r>
              <a:rPr lang="ja-JP" altLang="en-US" dirty="0" smtClean="0"/>
              <a:t>主に市の北部の地区</a:t>
            </a:r>
            <a:r>
              <a:rPr lang="ja-JP" altLang="en-US" dirty="0"/>
              <a:t>は</a:t>
            </a:r>
            <a:r>
              <a:rPr lang="ja-JP" altLang="en-US" dirty="0" smtClean="0"/>
              <a:t>、人口減少率よりも若い人が流出する率が高い傾向にあります。</a:t>
            </a:r>
            <a:endParaRPr kumimoji="1" lang="ja-JP" altLang="en-US" dirty="0"/>
          </a:p>
        </p:txBody>
      </p:sp>
      <p:sp>
        <p:nvSpPr>
          <p:cNvPr id="4" name="スライド番号プレースホルダー 3"/>
          <p:cNvSpPr>
            <a:spLocks noGrp="1"/>
          </p:cNvSpPr>
          <p:nvPr>
            <p:ph type="sldNum" sz="quarter" idx="12"/>
          </p:nvPr>
        </p:nvSpPr>
        <p:spPr/>
        <p:txBody>
          <a:bodyPr/>
          <a:lstStyle/>
          <a:p>
            <a:fld id="{32561E9F-1250-4501-B953-B78836680886}" type="slidenum">
              <a:rPr lang="ja-JP" altLang="en-US" smtClean="0"/>
              <a:pPr/>
              <a:t>72</a:t>
            </a:fld>
            <a:endParaRPr lang="ja-JP" altLang="en-US" dirty="0"/>
          </a:p>
        </p:txBody>
      </p:sp>
      <p:sp>
        <p:nvSpPr>
          <p:cNvPr id="7" name="テキスト ボックス 6"/>
          <p:cNvSpPr txBox="1"/>
          <p:nvPr/>
        </p:nvSpPr>
        <p:spPr>
          <a:xfrm>
            <a:off x="647840" y="3177548"/>
            <a:ext cx="3158006" cy="830997"/>
          </a:xfrm>
          <a:prstGeom prst="rect">
            <a:avLst/>
          </a:prstGeom>
          <a:noFill/>
          <a:ln>
            <a:solidFill>
              <a:schemeClr val="tx1"/>
            </a:solidFill>
            <a:prstDash val="dash"/>
          </a:ln>
        </p:spPr>
        <p:txBody>
          <a:bodyPr wrap="square" rtlCol="0">
            <a:spAutoFit/>
          </a:bodyPr>
          <a:lstStyle/>
          <a:p>
            <a:r>
              <a:rPr kumimoji="1" lang="ja-JP" altLang="en-US" sz="1200" dirty="0" smtClean="0">
                <a:latin typeface="メイリオ" panose="020B0604030504040204" pitchFamily="50" charset="-128"/>
                <a:ea typeface="メイリオ" panose="020B0604030504040204" pitchFamily="50" charset="-128"/>
                <a:cs typeface="メイリオ" panose="020B0604030504040204" pitchFamily="50" charset="-128"/>
              </a:rPr>
              <a:t>赤色の線は、人口減少率と男女移動率（</a:t>
            </a:r>
            <a:r>
              <a:rPr kumimoji="1" lang="en-US" altLang="ja-JP" sz="1200" dirty="0" smtClean="0">
                <a:latin typeface="メイリオ" panose="020B0604030504040204" pitchFamily="50" charset="-128"/>
                <a:ea typeface="メイリオ" panose="020B0604030504040204" pitchFamily="50" charset="-128"/>
                <a:cs typeface="メイリオ" panose="020B0604030504040204" pitchFamily="50" charset="-128"/>
              </a:rPr>
              <a:t>20-39</a:t>
            </a:r>
            <a:r>
              <a:rPr kumimoji="1" lang="ja-JP" altLang="en-US" sz="1200" dirty="0" smtClean="0">
                <a:latin typeface="メイリオ" panose="020B0604030504040204" pitchFamily="50" charset="-128"/>
                <a:ea typeface="メイリオ" panose="020B0604030504040204" pitchFamily="50" charset="-128"/>
                <a:cs typeface="メイリオ" panose="020B0604030504040204" pitchFamily="50" charset="-128"/>
              </a:rPr>
              <a:t>歳）が同じ場合の線です。</a:t>
            </a:r>
            <a:endParaRPr kumimoji="1" lang="en-US" altLang="ja-JP" sz="1200" dirty="0" smtClean="0">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1200" dirty="0">
                <a:latin typeface="メイリオ" panose="020B0604030504040204" pitchFamily="50" charset="-128"/>
                <a:ea typeface="メイリオ" panose="020B0604030504040204" pitchFamily="50" charset="-128"/>
                <a:cs typeface="メイリオ" panose="020B0604030504040204" pitchFamily="50" charset="-128"/>
              </a:rPr>
              <a:t>線</a:t>
            </a:r>
            <a:r>
              <a:rPr lang="ja-JP" altLang="en-US" sz="1200" dirty="0" smtClean="0">
                <a:latin typeface="メイリオ" panose="020B0604030504040204" pitchFamily="50" charset="-128"/>
                <a:ea typeface="メイリオ" panose="020B0604030504040204" pitchFamily="50" charset="-128"/>
                <a:cs typeface="メイリオ" panose="020B0604030504040204" pitchFamily="50" charset="-128"/>
              </a:rPr>
              <a:t>より上に点がある</a:t>
            </a:r>
            <a:r>
              <a:rPr lang="ja-JP" altLang="en-US" sz="1200" dirty="0">
                <a:latin typeface="メイリオ" panose="020B0604030504040204" pitchFamily="50" charset="-128"/>
                <a:ea typeface="メイリオ" panose="020B0604030504040204" pitchFamily="50" charset="-128"/>
                <a:cs typeface="メイリオ" panose="020B0604030504040204" pitchFamily="50" charset="-128"/>
              </a:rPr>
              <a:t>地区</a:t>
            </a:r>
            <a:r>
              <a:rPr lang="ja-JP" altLang="en-US" sz="1200" dirty="0" smtClean="0">
                <a:latin typeface="メイリオ" panose="020B0604030504040204" pitchFamily="50" charset="-128"/>
                <a:ea typeface="メイリオ" panose="020B0604030504040204" pitchFamily="50" charset="-128"/>
                <a:cs typeface="メイリオ" panose="020B0604030504040204" pitchFamily="50" charset="-128"/>
              </a:rPr>
              <a:t>は、全体の人口減少に比して、若者離れがより進んでいます。</a:t>
            </a:r>
            <a:endParaRPr kumimoji="1" lang="ja-JP" altLang="en-US" sz="1200"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9" name="角丸四角形 8"/>
          <p:cNvSpPr/>
          <p:nvPr/>
        </p:nvSpPr>
        <p:spPr>
          <a:xfrm>
            <a:off x="1244600" y="4476750"/>
            <a:ext cx="2095500" cy="1631950"/>
          </a:xfrm>
          <a:prstGeom prst="roundRect">
            <a:avLst/>
          </a:prstGeom>
          <a:noFill/>
          <a:ln>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 name="四角形吹き出し 11"/>
          <p:cNvSpPr/>
          <p:nvPr/>
        </p:nvSpPr>
        <p:spPr>
          <a:xfrm>
            <a:off x="98425" y="4070546"/>
            <a:ext cx="1586029" cy="567719"/>
          </a:xfrm>
          <a:prstGeom prst="wedgeRectCallout">
            <a:avLst>
              <a:gd name="adj1" fmla="val 41541"/>
              <a:gd name="adj2" fmla="val 93715"/>
            </a:avLst>
          </a:prstGeom>
          <a:noFill/>
          <a:ln>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000" dirty="0" smtClean="0">
                <a:solidFill>
                  <a:sysClr val="windowText" lastClr="000000"/>
                </a:solidFill>
                <a:latin typeface="メイリオ" panose="020B0604030504040204" pitchFamily="50" charset="-128"/>
                <a:ea typeface="メイリオ" panose="020B0604030504040204" pitchFamily="50" charset="-128"/>
                <a:cs typeface="メイリオ" panose="020B0604030504040204" pitchFamily="50" charset="-128"/>
              </a:rPr>
              <a:t>人口が減少している中でも、若者</a:t>
            </a:r>
            <a:r>
              <a:rPr lang="ja-JP" altLang="en-US" sz="1000" dirty="0">
                <a:solidFill>
                  <a:sysClr val="windowText" lastClr="000000"/>
                </a:solidFill>
                <a:latin typeface="メイリオ" panose="020B0604030504040204" pitchFamily="50" charset="-128"/>
                <a:ea typeface="メイリオ" panose="020B0604030504040204" pitchFamily="50" charset="-128"/>
                <a:cs typeface="メイリオ" panose="020B0604030504040204" pitchFamily="50" charset="-128"/>
              </a:rPr>
              <a:t>の流出率</a:t>
            </a:r>
            <a:r>
              <a:rPr lang="ja-JP" altLang="en-US" sz="1000" dirty="0" smtClean="0">
                <a:solidFill>
                  <a:sysClr val="windowText" lastClr="000000"/>
                </a:solidFill>
                <a:latin typeface="メイリオ" panose="020B0604030504040204" pitchFamily="50" charset="-128"/>
                <a:ea typeface="メイリオ" panose="020B0604030504040204" pitchFamily="50" charset="-128"/>
                <a:cs typeface="メイリオ" panose="020B0604030504040204" pitchFamily="50" charset="-128"/>
              </a:rPr>
              <a:t>が特</a:t>
            </a:r>
            <a:r>
              <a:rPr lang="ja-JP" altLang="en-US" sz="1000" dirty="0">
                <a:solidFill>
                  <a:sysClr val="windowText" lastClr="000000"/>
                </a:solidFill>
                <a:latin typeface="メイリオ" panose="020B0604030504040204" pitchFamily="50" charset="-128"/>
                <a:ea typeface="メイリオ" panose="020B0604030504040204" pitchFamily="50" charset="-128"/>
                <a:cs typeface="メイリオ" panose="020B0604030504040204" pitchFamily="50" charset="-128"/>
              </a:rPr>
              <a:t>に</a:t>
            </a:r>
            <a:r>
              <a:rPr lang="ja-JP" altLang="en-US" sz="1000" dirty="0" smtClean="0">
                <a:solidFill>
                  <a:sysClr val="windowText" lastClr="000000"/>
                </a:solidFill>
                <a:latin typeface="メイリオ" panose="020B0604030504040204" pitchFamily="50" charset="-128"/>
                <a:ea typeface="メイリオ" panose="020B0604030504040204" pitchFamily="50" charset="-128"/>
                <a:cs typeface="メイリオ" panose="020B0604030504040204" pitchFamily="50" charset="-128"/>
              </a:rPr>
              <a:t>高いと考えられます。</a:t>
            </a:r>
            <a:endParaRPr lang="ja-JP" altLang="en-US" sz="1000" dirty="0">
              <a:solidFill>
                <a:sysClr val="windowText" lastClr="000000"/>
              </a:solidFill>
              <a:latin typeface="メイリオ" panose="020B0604030504040204" pitchFamily="50" charset="-128"/>
              <a:ea typeface="メイリオ" panose="020B0604030504040204" pitchFamily="50" charset="-128"/>
              <a:cs typeface="メイリオ" panose="020B0604030504040204" pitchFamily="50" charset="-128"/>
            </a:endParaRPr>
          </a:p>
        </p:txBody>
      </p:sp>
    </p:spTree>
    <p:extLst>
      <p:ext uri="{BB962C8B-B14F-4D97-AF65-F5344CB8AC3E}">
        <p14:creationId xmlns:p14="http://schemas.microsoft.com/office/powerpoint/2010/main" val="3293119639"/>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図 4"/>
          <p:cNvPicPr>
            <a:picLocks noChangeAspect="1"/>
          </p:cNvPicPr>
          <p:nvPr/>
        </p:nvPicPr>
        <p:blipFill>
          <a:blip r:embed="rId2"/>
          <a:stretch>
            <a:fillRect/>
          </a:stretch>
        </p:blipFill>
        <p:spPr>
          <a:xfrm>
            <a:off x="787399" y="1638771"/>
            <a:ext cx="7759701" cy="5067730"/>
          </a:xfrm>
          <a:prstGeom prst="rect">
            <a:avLst/>
          </a:prstGeom>
        </p:spPr>
      </p:pic>
      <p:sp>
        <p:nvSpPr>
          <p:cNvPr id="2" name="タイトル 1"/>
          <p:cNvSpPr>
            <a:spLocks noGrp="1"/>
          </p:cNvSpPr>
          <p:nvPr>
            <p:ph type="title"/>
          </p:nvPr>
        </p:nvSpPr>
        <p:spPr/>
        <p:txBody>
          <a:bodyPr/>
          <a:lstStyle/>
          <a:p>
            <a:r>
              <a:rPr lang="ja-JP" altLang="en-US" sz="2000" dirty="0"/>
              <a:t>男性</a:t>
            </a:r>
            <a:r>
              <a:rPr lang="ja-JP" altLang="en-US" sz="2000" dirty="0" smtClean="0"/>
              <a:t>の人口増減率</a:t>
            </a:r>
            <a:r>
              <a:rPr lang="en-US" altLang="ja-JP" sz="2000" dirty="0" smtClean="0"/>
              <a:t>×</a:t>
            </a:r>
            <a:r>
              <a:rPr lang="ja-JP" altLang="en-US" sz="2000" dirty="0"/>
              <a:t>女性</a:t>
            </a:r>
            <a:r>
              <a:rPr lang="ja-JP" altLang="en-US" sz="2000" dirty="0" smtClean="0"/>
              <a:t>の人口増減率　</a:t>
            </a:r>
            <a:r>
              <a:rPr lang="en-US" altLang="ja-JP" sz="2000" dirty="0" smtClean="0"/>
              <a:t>20-39</a:t>
            </a:r>
            <a:r>
              <a:rPr lang="ja-JP" altLang="en-US" sz="2000" dirty="0" smtClean="0"/>
              <a:t>歳　市内</a:t>
            </a:r>
            <a:r>
              <a:rPr lang="en-US" altLang="ja-JP" sz="2000" dirty="0" smtClean="0"/>
              <a:t>21</a:t>
            </a:r>
            <a:r>
              <a:rPr lang="ja-JP" altLang="en-US" sz="2000" dirty="0" smtClean="0"/>
              <a:t>地区</a:t>
            </a:r>
            <a:endParaRPr kumimoji="1" lang="ja-JP" altLang="en-US" sz="2000" dirty="0"/>
          </a:p>
        </p:txBody>
      </p:sp>
      <p:sp>
        <p:nvSpPr>
          <p:cNvPr id="3" name="コンテンツ プレースホルダー 2"/>
          <p:cNvSpPr>
            <a:spLocks noGrp="1"/>
          </p:cNvSpPr>
          <p:nvPr>
            <p:ph idx="1"/>
          </p:nvPr>
        </p:nvSpPr>
        <p:spPr>
          <a:xfrm>
            <a:off x="0" y="1105634"/>
            <a:ext cx="9144000" cy="1056995"/>
          </a:xfrm>
        </p:spPr>
        <p:txBody>
          <a:bodyPr/>
          <a:lstStyle/>
          <a:p>
            <a:r>
              <a:rPr lang="ja-JP" altLang="en-US" dirty="0" smtClean="0"/>
              <a:t>稲積地区は若い女性が増加しています。神代地区、速川地区は男性に比して女性の減少率が高いです。碁石地区は</a:t>
            </a:r>
            <a:r>
              <a:rPr lang="en-US" altLang="ja-JP" dirty="0" smtClean="0"/>
              <a:t>5</a:t>
            </a:r>
            <a:r>
              <a:rPr lang="ja-JP" altLang="en-US" dirty="0" smtClean="0"/>
              <a:t>年で約</a:t>
            </a:r>
            <a:r>
              <a:rPr lang="en-US" altLang="ja-JP" dirty="0" smtClean="0"/>
              <a:t>45%</a:t>
            </a:r>
            <a:r>
              <a:rPr lang="ja-JP" altLang="en-US" dirty="0" smtClean="0"/>
              <a:t>の女性が</a:t>
            </a:r>
            <a:r>
              <a:rPr lang="ja-JP" altLang="en-US" dirty="0"/>
              <a:t>減少</a:t>
            </a:r>
            <a:r>
              <a:rPr lang="ja-JP" altLang="en-US" dirty="0" smtClean="0"/>
              <a:t>しています。</a:t>
            </a:r>
            <a:endParaRPr kumimoji="1" lang="ja-JP" altLang="en-US" dirty="0"/>
          </a:p>
        </p:txBody>
      </p:sp>
      <p:sp>
        <p:nvSpPr>
          <p:cNvPr id="4" name="スライド番号プレースホルダー 3"/>
          <p:cNvSpPr>
            <a:spLocks noGrp="1"/>
          </p:cNvSpPr>
          <p:nvPr>
            <p:ph type="sldNum" sz="quarter" idx="12"/>
          </p:nvPr>
        </p:nvSpPr>
        <p:spPr/>
        <p:txBody>
          <a:bodyPr/>
          <a:lstStyle/>
          <a:p>
            <a:fld id="{32561E9F-1250-4501-B953-B78836680886}" type="slidenum">
              <a:rPr lang="ja-JP" altLang="en-US" smtClean="0"/>
              <a:pPr/>
              <a:t>73</a:t>
            </a:fld>
            <a:endParaRPr lang="ja-JP" altLang="en-US" dirty="0"/>
          </a:p>
        </p:txBody>
      </p:sp>
      <p:sp>
        <p:nvSpPr>
          <p:cNvPr id="7" name="テキスト ボックス 6"/>
          <p:cNvSpPr txBox="1"/>
          <p:nvPr/>
        </p:nvSpPr>
        <p:spPr>
          <a:xfrm>
            <a:off x="76201" y="2162629"/>
            <a:ext cx="3158006" cy="1015663"/>
          </a:xfrm>
          <a:prstGeom prst="rect">
            <a:avLst/>
          </a:prstGeom>
          <a:noFill/>
          <a:ln>
            <a:solidFill>
              <a:schemeClr val="tx1"/>
            </a:solidFill>
            <a:prstDash val="dash"/>
          </a:ln>
        </p:spPr>
        <p:txBody>
          <a:bodyPr wrap="square" rtlCol="0">
            <a:spAutoFit/>
          </a:bodyPr>
          <a:lstStyle/>
          <a:p>
            <a:r>
              <a:rPr kumimoji="1" lang="ja-JP" altLang="en-US" sz="1200" dirty="0" smtClean="0">
                <a:latin typeface="メイリオ" panose="020B0604030504040204" pitchFamily="50" charset="-128"/>
                <a:ea typeface="メイリオ" panose="020B0604030504040204" pitchFamily="50" charset="-128"/>
                <a:cs typeface="メイリオ" panose="020B0604030504040204" pitchFamily="50" charset="-128"/>
              </a:rPr>
              <a:t>赤色の線は、男性と女性の人口増減率が同じ場合の線です。</a:t>
            </a:r>
            <a:endParaRPr kumimoji="1" lang="en-US" altLang="ja-JP" sz="1200" dirty="0" smtClean="0">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1200" dirty="0">
                <a:latin typeface="メイリオ" panose="020B0604030504040204" pitchFamily="50" charset="-128"/>
                <a:ea typeface="メイリオ" panose="020B0604030504040204" pitchFamily="50" charset="-128"/>
                <a:cs typeface="メイリオ" panose="020B0604030504040204" pitchFamily="50" charset="-128"/>
              </a:rPr>
              <a:t>線</a:t>
            </a:r>
            <a:r>
              <a:rPr lang="ja-JP" altLang="en-US" sz="1200" dirty="0" smtClean="0">
                <a:latin typeface="メイリオ" panose="020B0604030504040204" pitchFamily="50" charset="-128"/>
                <a:ea typeface="メイリオ" panose="020B0604030504040204" pitchFamily="50" charset="-128"/>
                <a:cs typeface="メイリオ" panose="020B0604030504040204" pitchFamily="50" charset="-128"/>
              </a:rPr>
              <a:t>より上に点がある</a:t>
            </a:r>
            <a:r>
              <a:rPr lang="ja-JP" altLang="en-US" sz="1200" dirty="0">
                <a:latin typeface="メイリオ" panose="020B0604030504040204" pitchFamily="50" charset="-128"/>
                <a:ea typeface="メイリオ" panose="020B0604030504040204" pitchFamily="50" charset="-128"/>
                <a:cs typeface="メイリオ" panose="020B0604030504040204" pitchFamily="50" charset="-128"/>
              </a:rPr>
              <a:t>地区</a:t>
            </a:r>
            <a:r>
              <a:rPr lang="ja-JP" altLang="en-US" sz="1200" dirty="0" smtClean="0">
                <a:latin typeface="メイリオ" panose="020B0604030504040204" pitchFamily="50" charset="-128"/>
                <a:ea typeface="メイリオ" panose="020B0604030504040204" pitchFamily="50" charset="-128"/>
                <a:cs typeface="メイリオ" panose="020B0604030504040204" pitchFamily="50" charset="-128"/>
              </a:rPr>
              <a:t>は、男性と比較して女性の流入が多い、または女性の流出が少ないということとなります。</a:t>
            </a:r>
            <a:endParaRPr kumimoji="1" lang="ja-JP" altLang="en-US" sz="1200"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9" name="角丸四角形 8"/>
          <p:cNvSpPr/>
          <p:nvPr/>
        </p:nvSpPr>
        <p:spPr>
          <a:xfrm>
            <a:off x="6008067" y="2275404"/>
            <a:ext cx="448019" cy="394961"/>
          </a:xfrm>
          <a:prstGeom prst="roundRect">
            <a:avLst/>
          </a:prstGeom>
          <a:noFill/>
          <a:ln>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 name="角丸四角形 10"/>
          <p:cNvSpPr/>
          <p:nvPr/>
        </p:nvSpPr>
        <p:spPr>
          <a:xfrm>
            <a:off x="3810000" y="3594100"/>
            <a:ext cx="741578" cy="236500"/>
          </a:xfrm>
          <a:prstGeom prst="roundRect">
            <a:avLst/>
          </a:prstGeom>
          <a:noFill/>
          <a:ln>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 name="角丸四角形 12"/>
          <p:cNvSpPr/>
          <p:nvPr/>
        </p:nvSpPr>
        <p:spPr>
          <a:xfrm>
            <a:off x="6069186" y="4698497"/>
            <a:ext cx="1017413" cy="570189"/>
          </a:xfrm>
          <a:prstGeom prst="roundRect">
            <a:avLst/>
          </a:prstGeom>
          <a:noFill/>
          <a:ln>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7" name="角丸四角形 16"/>
          <p:cNvSpPr/>
          <p:nvPr/>
        </p:nvSpPr>
        <p:spPr>
          <a:xfrm>
            <a:off x="2400300" y="5167085"/>
            <a:ext cx="1714500" cy="1233716"/>
          </a:xfrm>
          <a:prstGeom prst="roundRect">
            <a:avLst/>
          </a:prstGeom>
          <a:noFill/>
          <a:ln>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9" name="四角形吹き出し 18"/>
          <p:cNvSpPr/>
          <p:nvPr/>
        </p:nvSpPr>
        <p:spPr>
          <a:xfrm>
            <a:off x="6961072" y="2012045"/>
            <a:ext cx="1312072" cy="567719"/>
          </a:xfrm>
          <a:prstGeom prst="wedgeRectCallout">
            <a:avLst>
              <a:gd name="adj1" fmla="val -80172"/>
              <a:gd name="adj2" fmla="val 10945"/>
            </a:avLst>
          </a:prstGeom>
          <a:noFill/>
          <a:ln>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000" dirty="0" smtClean="0">
                <a:solidFill>
                  <a:sysClr val="windowText" lastClr="000000"/>
                </a:solidFill>
                <a:latin typeface="メイリオ" panose="020B0604030504040204" pitchFamily="50" charset="-128"/>
                <a:ea typeface="メイリオ" panose="020B0604030504040204" pitchFamily="50" charset="-128"/>
                <a:cs typeface="メイリオ" panose="020B0604030504040204" pitchFamily="50" charset="-128"/>
              </a:rPr>
              <a:t>若い女性の流入が</a:t>
            </a:r>
            <a:endParaRPr lang="en-US" altLang="ja-JP" sz="1000" dirty="0" smtClean="0">
              <a:solidFill>
                <a:sysClr val="windowText" lastClr="000000"/>
              </a:solidFill>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1000" dirty="0" smtClean="0">
                <a:solidFill>
                  <a:sysClr val="windowText" lastClr="000000"/>
                </a:solidFill>
                <a:latin typeface="メイリオ" panose="020B0604030504040204" pitchFamily="50" charset="-128"/>
                <a:ea typeface="メイリオ" panose="020B0604030504040204" pitchFamily="50" charset="-128"/>
                <a:cs typeface="メイリオ" panose="020B0604030504040204" pitchFamily="50" charset="-128"/>
              </a:rPr>
              <a:t>多いです。</a:t>
            </a:r>
            <a:endParaRPr lang="ja-JP" altLang="en-US" sz="1000" dirty="0">
              <a:solidFill>
                <a:sysClr val="windowText" lastClr="000000"/>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20" name="四角形吹き出し 19"/>
          <p:cNvSpPr/>
          <p:nvPr/>
        </p:nvSpPr>
        <p:spPr>
          <a:xfrm>
            <a:off x="2209799" y="3642874"/>
            <a:ext cx="1218185" cy="592413"/>
          </a:xfrm>
          <a:prstGeom prst="wedgeRectCallout">
            <a:avLst>
              <a:gd name="adj1" fmla="val 71969"/>
              <a:gd name="adj2" fmla="val -47218"/>
            </a:avLst>
          </a:prstGeom>
          <a:noFill/>
          <a:ln>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000" dirty="0" smtClean="0">
                <a:solidFill>
                  <a:sysClr val="windowText" lastClr="000000"/>
                </a:solidFill>
                <a:latin typeface="メイリオ" panose="020B0604030504040204" pitchFamily="50" charset="-128"/>
                <a:ea typeface="メイリオ" panose="020B0604030504040204" pitchFamily="50" charset="-128"/>
                <a:cs typeface="メイリオ" panose="020B0604030504040204" pitchFamily="50" charset="-128"/>
              </a:rPr>
              <a:t>若い女性の流出が男性の流出に比べると少ないです。</a:t>
            </a:r>
            <a:endParaRPr lang="ja-JP" altLang="en-US" sz="1000" dirty="0">
              <a:solidFill>
                <a:sysClr val="windowText" lastClr="000000"/>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21" name="四角形吹き出し 20"/>
          <p:cNvSpPr/>
          <p:nvPr/>
        </p:nvSpPr>
        <p:spPr>
          <a:xfrm>
            <a:off x="7086599" y="5521071"/>
            <a:ext cx="1586029" cy="466522"/>
          </a:xfrm>
          <a:prstGeom prst="wedgeRectCallout">
            <a:avLst>
              <a:gd name="adj1" fmla="val -48142"/>
              <a:gd name="adj2" fmla="val -97715"/>
            </a:avLst>
          </a:prstGeom>
          <a:noFill/>
          <a:ln>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000" dirty="0" smtClean="0">
                <a:solidFill>
                  <a:sysClr val="windowText" lastClr="000000"/>
                </a:solidFill>
                <a:latin typeface="メイリオ" panose="020B0604030504040204" pitchFamily="50" charset="-128"/>
                <a:ea typeface="メイリオ" panose="020B0604030504040204" pitchFamily="50" charset="-128"/>
                <a:cs typeface="メイリオ" panose="020B0604030504040204" pitchFamily="50" charset="-128"/>
              </a:rPr>
              <a:t>若い女性だけが流出しています。</a:t>
            </a:r>
            <a:endParaRPr lang="ja-JP" altLang="en-US" sz="1000" dirty="0">
              <a:solidFill>
                <a:sysClr val="windowText" lastClr="000000"/>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22" name="四角形吹き出し 21"/>
          <p:cNvSpPr/>
          <p:nvPr/>
        </p:nvSpPr>
        <p:spPr>
          <a:xfrm>
            <a:off x="255926" y="5793977"/>
            <a:ext cx="1586029" cy="489746"/>
          </a:xfrm>
          <a:prstGeom prst="wedgeRectCallout">
            <a:avLst>
              <a:gd name="adj1" fmla="val 75172"/>
              <a:gd name="adj2" fmla="val -41254"/>
            </a:avLst>
          </a:prstGeom>
          <a:noFill/>
          <a:ln>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000" dirty="0" smtClean="0">
                <a:solidFill>
                  <a:sysClr val="windowText" lastClr="000000"/>
                </a:solidFill>
                <a:latin typeface="メイリオ" panose="020B0604030504040204" pitchFamily="50" charset="-128"/>
                <a:ea typeface="メイリオ" panose="020B0604030504040204" pitchFamily="50" charset="-128"/>
                <a:cs typeface="メイリオ" panose="020B0604030504040204" pitchFamily="50" charset="-128"/>
              </a:rPr>
              <a:t>若い女性が特に流出しています。</a:t>
            </a:r>
            <a:endParaRPr lang="ja-JP" altLang="en-US" sz="1000" dirty="0">
              <a:solidFill>
                <a:sysClr val="windowText" lastClr="000000"/>
              </a:solidFill>
              <a:latin typeface="メイリオ" panose="020B0604030504040204" pitchFamily="50" charset="-128"/>
              <a:ea typeface="メイリオ" panose="020B0604030504040204" pitchFamily="50" charset="-128"/>
              <a:cs typeface="メイリオ" panose="020B0604030504040204" pitchFamily="50" charset="-128"/>
            </a:endParaRPr>
          </a:p>
        </p:txBody>
      </p:sp>
    </p:spTree>
    <p:extLst>
      <p:ext uri="{BB962C8B-B14F-4D97-AF65-F5344CB8AC3E}">
        <p14:creationId xmlns:p14="http://schemas.microsoft.com/office/powerpoint/2010/main" val="3074194007"/>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図 9"/>
          <p:cNvPicPr>
            <a:picLocks noChangeAspect="1"/>
          </p:cNvPicPr>
          <p:nvPr/>
        </p:nvPicPr>
        <p:blipFill>
          <a:blip r:embed="rId2"/>
          <a:stretch>
            <a:fillRect/>
          </a:stretch>
        </p:blipFill>
        <p:spPr>
          <a:xfrm>
            <a:off x="421348" y="1434082"/>
            <a:ext cx="8290852" cy="5423917"/>
          </a:xfrm>
          <a:prstGeom prst="rect">
            <a:avLst/>
          </a:prstGeom>
        </p:spPr>
      </p:pic>
      <p:sp>
        <p:nvSpPr>
          <p:cNvPr id="2" name="タイトル 1"/>
          <p:cNvSpPr>
            <a:spLocks noGrp="1"/>
          </p:cNvSpPr>
          <p:nvPr>
            <p:ph type="title"/>
          </p:nvPr>
        </p:nvSpPr>
        <p:spPr/>
        <p:txBody>
          <a:bodyPr/>
          <a:lstStyle/>
          <a:p>
            <a:r>
              <a:rPr lang="ja-JP" altLang="en-US" sz="2000" dirty="0" smtClean="0"/>
              <a:t>子ども移動率</a:t>
            </a:r>
            <a:r>
              <a:rPr lang="ja-JP" altLang="en-US" sz="2000" dirty="0"/>
              <a:t>（</a:t>
            </a:r>
            <a:r>
              <a:rPr lang="en-US" altLang="ja-JP" sz="2000" dirty="0" smtClean="0"/>
              <a:t>5</a:t>
            </a:r>
            <a:r>
              <a:rPr lang="ja-JP" altLang="en-US" sz="2000" dirty="0" smtClean="0"/>
              <a:t>～</a:t>
            </a:r>
            <a:r>
              <a:rPr lang="en-US" altLang="ja-JP" sz="2000" dirty="0" smtClean="0"/>
              <a:t>9</a:t>
            </a:r>
            <a:r>
              <a:rPr lang="ja-JP" altLang="en-US" sz="2000" dirty="0" smtClean="0"/>
              <a:t>歳）</a:t>
            </a:r>
            <a:r>
              <a:rPr kumimoji="1" lang="en-US" altLang="ja-JP" sz="2000" dirty="0" smtClean="0"/>
              <a:t>×</a:t>
            </a:r>
            <a:r>
              <a:rPr lang="ja-JP" altLang="en-US" sz="2000" dirty="0"/>
              <a:t>女性</a:t>
            </a:r>
            <a:r>
              <a:rPr kumimoji="1" lang="ja-JP" altLang="en-US" sz="2000" dirty="0" smtClean="0"/>
              <a:t>移動率（</a:t>
            </a:r>
            <a:r>
              <a:rPr lang="en-US" altLang="ja-JP" sz="2000" dirty="0" smtClean="0"/>
              <a:t>20</a:t>
            </a:r>
            <a:r>
              <a:rPr lang="ja-JP" altLang="en-US" sz="2000" dirty="0" smtClean="0"/>
              <a:t>～</a:t>
            </a:r>
            <a:r>
              <a:rPr lang="en-US" altLang="ja-JP" sz="2000" dirty="0" smtClean="0"/>
              <a:t>39</a:t>
            </a:r>
            <a:r>
              <a:rPr kumimoji="1" lang="ja-JP" altLang="en-US" sz="2000" dirty="0" smtClean="0"/>
              <a:t>歳）　市内</a:t>
            </a:r>
            <a:r>
              <a:rPr kumimoji="1" lang="en-US" altLang="ja-JP" sz="2000" dirty="0" smtClean="0"/>
              <a:t>21</a:t>
            </a:r>
            <a:r>
              <a:rPr kumimoji="1" lang="ja-JP" altLang="en-US" sz="2000" dirty="0" smtClean="0"/>
              <a:t>地区</a:t>
            </a:r>
            <a:endParaRPr kumimoji="1" lang="ja-JP" altLang="en-US" sz="2000" dirty="0"/>
          </a:p>
        </p:txBody>
      </p:sp>
      <p:sp>
        <p:nvSpPr>
          <p:cNvPr id="3" name="コンテンツ プレースホルダー 2"/>
          <p:cNvSpPr>
            <a:spLocks noGrp="1"/>
          </p:cNvSpPr>
          <p:nvPr>
            <p:ph idx="1"/>
          </p:nvPr>
        </p:nvSpPr>
        <p:spPr>
          <a:xfrm>
            <a:off x="0" y="1004036"/>
            <a:ext cx="9144000" cy="1736039"/>
          </a:xfrm>
        </p:spPr>
        <p:txBody>
          <a:bodyPr/>
          <a:lstStyle/>
          <a:p>
            <a:r>
              <a:rPr kumimoji="1" lang="ja-JP" altLang="en-US" dirty="0" smtClean="0"/>
              <a:t>一旦子どもを産めば、未就学時の子育て時の人口減少は少ないと推察されます。しかし、市の北部は子どもを産んだ後にも人口減少が起こっています。</a:t>
            </a:r>
            <a:endParaRPr kumimoji="1" lang="ja-JP" altLang="en-US" dirty="0"/>
          </a:p>
        </p:txBody>
      </p:sp>
      <p:sp>
        <p:nvSpPr>
          <p:cNvPr id="4" name="スライド番号プレースホルダー 3"/>
          <p:cNvSpPr>
            <a:spLocks noGrp="1"/>
          </p:cNvSpPr>
          <p:nvPr>
            <p:ph type="sldNum" sz="quarter" idx="12"/>
          </p:nvPr>
        </p:nvSpPr>
        <p:spPr/>
        <p:txBody>
          <a:bodyPr/>
          <a:lstStyle/>
          <a:p>
            <a:fld id="{32561E9F-1250-4501-B953-B78836680886}" type="slidenum">
              <a:rPr lang="ja-JP" altLang="en-US" smtClean="0"/>
              <a:pPr/>
              <a:t>74</a:t>
            </a:fld>
            <a:endParaRPr lang="ja-JP" altLang="en-US" dirty="0"/>
          </a:p>
        </p:txBody>
      </p:sp>
      <p:sp>
        <p:nvSpPr>
          <p:cNvPr id="13" name="角丸四角形 12"/>
          <p:cNvSpPr/>
          <p:nvPr/>
        </p:nvSpPr>
        <p:spPr>
          <a:xfrm>
            <a:off x="3695700" y="3378201"/>
            <a:ext cx="2425700" cy="1117876"/>
          </a:xfrm>
          <a:prstGeom prst="roundRect">
            <a:avLst/>
          </a:prstGeom>
          <a:noFill/>
          <a:ln>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 name="角丸四角形 15"/>
          <p:cNvSpPr/>
          <p:nvPr/>
        </p:nvSpPr>
        <p:spPr>
          <a:xfrm>
            <a:off x="7499350" y="1727200"/>
            <a:ext cx="565150" cy="584200"/>
          </a:xfrm>
          <a:prstGeom prst="roundRect">
            <a:avLst/>
          </a:prstGeom>
          <a:noFill/>
          <a:ln>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 name="四角形吹き出し 10"/>
          <p:cNvSpPr/>
          <p:nvPr/>
        </p:nvSpPr>
        <p:spPr>
          <a:xfrm>
            <a:off x="1672771" y="2065374"/>
            <a:ext cx="3543300" cy="1148603"/>
          </a:xfrm>
          <a:prstGeom prst="wedgeRectCallout">
            <a:avLst>
              <a:gd name="adj1" fmla="val -2796"/>
              <a:gd name="adj2" fmla="val 67825"/>
            </a:avLst>
          </a:prstGeom>
          <a:noFill/>
          <a:ln>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ja-JP" sz="1000" dirty="0">
                <a:solidFill>
                  <a:sysClr val="windowText" lastClr="000000"/>
                </a:solidFill>
                <a:latin typeface="メイリオ" panose="020B0604030504040204" pitchFamily="50" charset="-128"/>
                <a:ea typeface="メイリオ" panose="020B0604030504040204" pitchFamily="50" charset="-128"/>
                <a:cs typeface="メイリオ" panose="020B0604030504040204" pitchFamily="50" charset="-128"/>
              </a:rPr>
              <a:t>20-39</a:t>
            </a:r>
            <a:r>
              <a:rPr lang="ja-JP" altLang="en-US" sz="1000" dirty="0">
                <a:solidFill>
                  <a:sysClr val="windowText" lastClr="000000"/>
                </a:solidFill>
                <a:latin typeface="メイリオ" panose="020B0604030504040204" pitchFamily="50" charset="-128"/>
                <a:ea typeface="メイリオ" panose="020B0604030504040204" pitchFamily="50" charset="-128"/>
                <a:cs typeface="メイリオ" panose="020B0604030504040204" pitchFamily="50" charset="-128"/>
              </a:rPr>
              <a:t>歳の女性は</a:t>
            </a:r>
            <a:r>
              <a:rPr lang="ja-JP" altLang="en-US" sz="1000" dirty="0" smtClean="0">
                <a:solidFill>
                  <a:sysClr val="windowText" lastClr="000000"/>
                </a:solidFill>
                <a:latin typeface="メイリオ" panose="020B0604030504040204" pitchFamily="50" charset="-128"/>
                <a:ea typeface="メイリオ" panose="020B0604030504040204" pitchFamily="50" charset="-128"/>
                <a:cs typeface="メイリオ" panose="020B0604030504040204" pitchFamily="50" charset="-128"/>
              </a:rPr>
              <a:t>減りましたが</a:t>
            </a:r>
            <a:r>
              <a:rPr lang="ja-JP" altLang="en-US" sz="1000" dirty="0">
                <a:solidFill>
                  <a:sysClr val="windowText" lastClr="000000"/>
                </a:solidFill>
                <a:latin typeface="メイリオ" panose="020B0604030504040204" pitchFamily="50" charset="-128"/>
                <a:ea typeface="メイリオ" panose="020B0604030504040204" pitchFamily="50" charset="-128"/>
                <a:cs typeface="メイリオ" panose="020B0604030504040204" pitchFamily="50" charset="-128"/>
              </a:rPr>
              <a:t>、</a:t>
            </a:r>
            <a:r>
              <a:rPr lang="en-US" altLang="ja-JP" sz="1000" dirty="0">
                <a:solidFill>
                  <a:sysClr val="windowText" lastClr="000000"/>
                </a:solidFill>
                <a:latin typeface="メイリオ" panose="020B0604030504040204" pitchFamily="50" charset="-128"/>
                <a:ea typeface="メイリオ" panose="020B0604030504040204" pitchFamily="50" charset="-128"/>
                <a:cs typeface="メイリオ" panose="020B0604030504040204" pitchFamily="50" charset="-128"/>
              </a:rPr>
              <a:t>5-9</a:t>
            </a:r>
            <a:r>
              <a:rPr lang="ja-JP" altLang="en-US" sz="1000" dirty="0">
                <a:solidFill>
                  <a:sysClr val="windowText" lastClr="000000"/>
                </a:solidFill>
                <a:latin typeface="メイリオ" panose="020B0604030504040204" pitchFamily="50" charset="-128"/>
                <a:ea typeface="メイリオ" panose="020B0604030504040204" pitchFamily="50" charset="-128"/>
                <a:cs typeface="メイリオ" panose="020B0604030504040204" pitchFamily="50" charset="-128"/>
              </a:rPr>
              <a:t>歳の子どもが</a:t>
            </a:r>
            <a:r>
              <a:rPr lang="ja-JP" altLang="en-US" sz="1000" dirty="0" smtClean="0">
                <a:solidFill>
                  <a:sysClr val="windowText" lastClr="000000"/>
                </a:solidFill>
                <a:latin typeface="メイリオ" panose="020B0604030504040204" pitchFamily="50" charset="-128"/>
                <a:ea typeface="メイリオ" panose="020B0604030504040204" pitchFamily="50" charset="-128"/>
                <a:cs typeface="メイリオ" panose="020B0604030504040204" pitchFamily="50" charset="-128"/>
              </a:rPr>
              <a:t>増加しています。</a:t>
            </a:r>
            <a:endParaRPr lang="ja-JP" altLang="en-US" sz="1000" dirty="0">
              <a:solidFill>
                <a:sysClr val="windowText" lastClr="000000"/>
              </a:solidFill>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1000" dirty="0" smtClean="0">
                <a:solidFill>
                  <a:sysClr val="windowText" lastClr="000000"/>
                </a:solidFill>
                <a:latin typeface="メイリオ" panose="020B0604030504040204" pitchFamily="50" charset="-128"/>
                <a:ea typeface="メイリオ" panose="020B0604030504040204" pitchFamily="50" charset="-128"/>
                <a:cs typeface="メイリオ" panose="020B0604030504040204" pitchFamily="50" charset="-128"/>
              </a:rPr>
              <a:t>これらの地区は、子ども</a:t>
            </a:r>
            <a:r>
              <a:rPr lang="ja-JP" altLang="en-US" sz="1000" dirty="0">
                <a:solidFill>
                  <a:sysClr val="windowText" lastClr="000000"/>
                </a:solidFill>
                <a:latin typeface="メイリオ" panose="020B0604030504040204" pitchFamily="50" charset="-128"/>
                <a:ea typeface="メイリオ" panose="020B0604030504040204" pitchFamily="50" charset="-128"/>
                <a:cs typeface="メイリオ" panose="020B0604030504040204" pitchFamily="50" charset="-128"/>
              </a:rPr>
              <a:t>を産んだ後の女性の</a:t>
            </a:r>
            <a:r>
              <a:rPr lang="ja-JP" altLang="en-US" sz="1000" dirty="0" smtClean="0">
                <a:solidFill>
                  <a:sysClr val="windowText" lastClr="000000"/>
                </a:solidFill>
                <a:latin typeface="メイリオ" panose="020B0604030504040204" pitchFamily="50" charset="-128"/>
                <a:ea typeface="メイリオ" panose="020B0604030504040204" pitchFamily="50" charset="-128"/>
                <a:cs typeface="メイリオ" panose="020B0604030504040204" pitchFamily="50" charset="-128"/>
              </a:rPr>
              <a:t>流出が多いわけではなく、独身</a:t>
            </a:r>
            <a:r>
              <a:rPr lang="ja-JP" altLang="en-US" sz="1000" dirty="0">
                <a:solidFill>
                  <a:sysClr val="windowText" lastClr="000000"/>
                </a:solidFill>
                <a:latin typeface="メイリオ" panose="020B0604030504040204" pitchFamily="50" charset="-128"/>
                <a:ea typeface="メイリオ" panose="020B0604030504040204" pitchFamily="50" charset="-128"/>
                <a:cs typeface="メイリオ" panose="020B0604030504040204" pitchFamily="50" charset="-128"/>
              </a:rPr>
              <a:t>または結婚</a:t>
            </a:r>
            <a:r>
              <a:rPr lang="ja-JP" altLang="en-US" sz="1000" dirty="0" smtClean="0">
                <a:solidFill>
                  <a:sysClr val="windowText" lastClr="000000"/>
                </a:solidFill>
                <a:latin typeface="メイリオ" panose="020B0604030504040204" pitchFamily="50" charset="-128"/>
                <a:ea typeface="メイリオ" panose="020B0604030504040204" pitchFamily="50" charset="-128"/>
                <a:cs typeface="メイリオ" panose="020B0604030504040204" pitchFamily="50" charset="-128"/>
              </a:rPr>
              <a:t>直後の時代に女性</a:t>
            </a:r>
            <a:r>
              <a:rPr lang="ja-JP" altLang="en-US" sz="1000" dirty="0">
                <a:solidFill>
                  <a:sysClr val="windowText" lastClr="000000"/>
                </a:solidFill>
                <a:latin typeface="メイリオ" panose="020B0604030504040204" pitchFamily="50" charset="-128"/>
                <a:ea typeface="メイリオ" panose="020B0604030504040204" pitchFamily="50" charset="-128"/>
                <a:cs typeface="メイリオ" panose="020B0604030504040204" pitchFamily="50" charset="-128"/>
              </a:rPr>
              <a:t>が流出したと推察</a:t>
            </a:r>
            <a:r>
              <a:rPr lang="ja-JP" altLang="en-US" sz="1000" dirty="0" smtClean="0">
                <a:solidFill>
                  <a:sysClr val="windowText" lastClr="000000"/>
                </a:solidFill>
                <a:latin typeface="メイリオ" panose="020B0604030504040204" pitchFamily="50" charset="-128"/>
                <a:ea typeface="メイリオ" panose="020B0604030504040204" pitchFamily="50" charset="-128"/>
                <a:cs typeface="メイリオ" panose="020B0604030504040204" pitchFamily="50" charset="-128"/>
              </a:rPr>
              <a:t>されます。</a:t>
            </a:r>
            <a:endParaRPr lang="ja-JP" altLang="en-US" sz="1000" dirty="0">
              <a:solidFill>
                <a:sysClr val="windowText" lastClr="000000"/>
              </a:solidFill>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1000" dirty="0">
                <a:solidFill>
                  <a:sysClr val="windowText" lastClr="000000"/>
                </a:solidFill>
                <a:latin typeface="メイリオ" panose="020B0604030504040204" pitchFamily="50" charset="-128"/>
                <a:ea typeface="メイリオ" panose="020B0604030504040204" pitchFamily="50" charset="-128"/>
                <a:cs typeface="メイリオ" panose="020B0604030504040204" pitchFamily="50" charset="-128"/>
              </a:rPr>
              <a:t>また</a:t>
            </a:r>
            <a:r>
              <a:rPr lang="ja-JP" altLang="en-US" sz="1000" dirty="0" smtClean="0">
                <a:solidFill>
                  <a:sysClr val="windowText" lastClr="000000"/>
                </a:solidFill>
                <a:latin typeface="メイリオ" panose="020B0604030504040204" pitchFamily="50" charset="-128"/>
                <a:ea typeface="メイリオ" panose="020B0604030504040204" pitchFamily="50" charset="-128"/>
                <a:cs typeface="メイリオ" panose="020B0604030504040204" pitchFamily="50" charset="-128"/>
              </a:rPr>
              <a:t>、流出が減るだけではなく、子どもを</a:t>
            </a:r>
            <a:r>
              <a:rPr lang="ja-JP" altLang="en-US" sz="1000" dirty="0">
                <a:solidFill>
                  <a:sysClr val="windowText" lastClr="000000"/>
                </a:solidFill>
                <a:latin typeface="メイリオ" panose="020B0604030504040204" pitchFamily="50" charset="-128"/>
                <a:ea typeface="メイリオ" panose="020B0604030504040204" pitchFamily="50" charset="-128"/>
                <a:cs typeface="メイリオ" panose="020B0604030504040204" pitchFamily="50" charset="-128"/>
              </a:rPr>
              <a:t>産んだ後に帰ってきている</a:t>
            </a:r>
            <a:r>
              <a:rPr lang="ja-JP" altLang="en-US" sz="1000" dirty="0" smtClean="0">
                <a:solidFill>
                  <a:sysClr val="windowText" lastClr="000000"/>
                </a:solidFill>
                <a:latin typeface="メイリオ" panose="020B0604030504040204" pitchFamily="50" charset="-128"/>
                <a:ea typeface="メイリオ" panose="020B0604030504040204" pitchFamily="50" charset="-128"/>
                <a:cs typeface="メイリオ" panose="020B0604030504040204" pitchFamily="50" charset="-128"/>
              </a:rPr>
              <a:t>と</a:t>
            </a:r>
            <a:r>
              <a:rPr lang="ja-JP" altLang="en-US" sz="1000" dirty="0">
                <a:solidFill>
                  <a:sysClr val="windowText" lastClr="000000"/>
                </a:solidFill>
                <a:latin typeface="メイリオ" panose="020B0604030504040204" pitchFamily="50" charset="-128"/>
                <a:ea typeface="メイリオ" panose="020B0604030504040204" pitchFamily="50" charset="-128"/>
                <a:cs typeface="メイリオ" panose="020B0604030504040204" pitchFamily="50" charset="-128"/>
              </a:rPr>
              <a:t>考えられます</a:t>
            </a:r>
            <a:r>
              <a:rPr lang="ja-JP" altLang="en-US" sz="1000" dirty="0" smtClean="0">
                <a:solidFill>
                  <a:sysClr val="windowText" lastClr="000000"/>
                </a:solidFill>
                <a:latin typeface="メイリオ" panose="020B0604030504040204" pitchFamily="50" charset="-128"/>
                <a:ea typeface="メイリオ" panose="020B0604030504040204" pitchFamily="50" charset="-128"/>
                <a:cs typeface="メイリオ" panose="020B0604030504040204" pitchFamily="50" charset="-128"/>
              </a:rPr>
              <a:t>。</a:t>
            </a:r>
            <a:endParaRPr lang="ja-JP" altLang="en-US" sz="1000" dirty="0">
              <a:solidFill>
                <a:sysClr val="windowText" lastClr="000000"/>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2" name="四角形吹き出し 11"/>
          <p:cNvSpPr/>
          <p:nvPr/>
        </p:nvSpPr>
        <p:spPr>
          <a:xfrm>
            <a:off x="6369760" y="2604518"/>
            <a:ext cx="1993427" cy="768248"/>
          </a:xfrm>
          <a:prstGeom prst="wedgeRectCallout">
            <a:avLst>
              <a:gd name="adj1" fmla="val 27784"/>
              <a:gd name="adj2" fmla="val -80955"/>
            </a:avLst>
          </a:prstGeom>
          <a:noFill/>
          <a:ln>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ja-JP" sz="1000" dirty="0" smtClean="0">
                <a:solidFill>
                  <a:sysClr val="windowText" lastClr="000000"/>
                </a:solidFill>
                <a:latin typeface="メイリオ" panose="020B0604030504040204" pitchFamily="50" charset="-128"/>
                <a:ea typeface="メイリオ" panose="020B0604030504040204" pitchFamily="50" charset="-128"/>
                <a:cs typeface="メイリオ" panose="020B0604030504040204" pitchFamily="50" charset="-128"/>
              </a:rPr>
              <a:t>20-39</a:t>
            </a:r>
            <a:r>
              <a:rPr lang="ja-JP" altLang="en-US" sz="1000" dirty="0" smtClean="0">
                <a:solidFill>
                  <a:sysClr val="windowText" lastClr="000000"/>
                </a:solidFill>
                <a:latin typeface="メイリオ" panose="020B0604030504040204" pitchFamily="50" charset="-128"/>
                <a:ea typeface="メイリオ" panose="020B0604030504040204" pitchFamily="50" charset="-128"/>
                <a:cs typeface="メイリオ" panose="020B0604030504040204" pitchFamily="50" charset="-128"/>
              </a:rPr>
              <a:t>歳、</a:t>
            </a:r>
            <a:r>
              <a:rPr lang="en-US" altLang="ja-JP" sz="1000" dirty="0">
                <a:solidFill>
                  <a:sysClr val="windowText" lastClr="000000"/>
                </a:solidFill>
                <a:latin typeface="メイリオ" panose="020B0604030504040204" pitchFamily="50" charset="-128"/>
                <a:ea typeface="メイリオ" panose="020B0604030504040204" pitchFamily="50" charset="-128"/>
                <a:cs typeface="メイリオ" panose="020B0604030504040204" pitchFamily="50" charset="-128"/>
              </a:rPr>
              <a:t>5-9</a:t>
            </a:r>
            <a:r>
              <a:rPr lang="ja-JP" altLang="en-US" sz="1000" dirty="0">
                <a:solidFill>
                  <a:sysClr val="windowText" lastClr="000000"/>
                </a:solidFill>
                <a:latin typeface="メイリオ" panose="020B0604030504040204" pitchFamily="50" charset="-128"/>
                <a:ea typeface="メイリオ" panose="020B0604030504040204" pitchFamily="50" charset="-128"/>
                <a:cs typeface="メイリオ" panose="020B0604030504040204" pitchFamily="50" charset="-128"/>
              </a:rPr>
              <a:t>歳の子ども</a:t>
            </a:r>
            <a:r>
              <a:rPr lang="ja-JP" altLang="en-US" sz="1000" dirty="0" smtClean="0">
                <a:solidFill>
                  <a:sysClr val="windowText" lastClr="000000"/>
                </a:solidFill>
                <a:latin typeface="メイリオ" panose="020B0604030504040204" pitchFamily="50" charset="-128"/>
                <a:ea typeface="メイリオ" panose="020B0604030504040204" pitchFamily="50" charset="-128"/>
                <a:cs typeface="メイリオ" panose="020B0604030504040204" pitchFamily="50" charset="-128"/>
              </a:rPr>
              <a:t>が共に増加しています。</a:t>
            </a:r>
            <a:endParaRPr lang="ja-JP" altLang="en-US" sz="1000" dirty="0">
              <a:solidFill>
                <a:sysClr val="windowText" lastClr="000000"/>
              </a:solidFill>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1000" dirty="0" smtClean="0">
                <a:solidFill>
                  <a:sysClr val="windowText" lastClr="000000"/>
                </a:solidFill>
                <a:latin typeface="メイリオ" panose="020B0604030504040204" pitchFamily="50" charset="-128"/>
                <a:ea typeface="メイリオ" panose="020B0604030504040204" pitchFamily="50" charset="-128"/>
                <a:cs typeface="メイリオ" panose="020B0604030504040204" pitchFamily="50" charset="-128"/>
              </a:rPr>
              <a:t>新婚世帯、子育て世帯共に増加していると考えられます。</a:t>
            </a:r>
            <a:endParaRPr lang="ja-JP" altLang="en-US" sz="1000" dirty="0">
              <a:solidFill>
                <a:sysClr val="windowText" lastClr="000000"/>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4" name="角丸四角形 13"/>
          <p:cNvSpPr/>
          <p:nvPr/>
        </p:nvSpPr>
        <p:spPr>
          <a:xfrm>
            <a:off x="1111249" y="5442857"/>
            <a:ext cx="2425700" cy="1146629"/>
          </a:xfrm>
          <a:prstGeom prst="roundRect">
            <a:avLst/>
          </a:prstGeom>
          <a:noFill/>
          <a:ln>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 name="四角形吹き出し 14"/>
          <p:cNvSpPr/>
          <p:nvPr/>
        </p:nvSpPr>
        <p:spPr>
          <a:xfrm>
            <a:off x="3958297" y="5498251"/>
            <a:ext cx="1257774" cy="757406"/>
          </a:xfrm>
          <a:prstGeom prst="wedgeRectCallout">
            <a:avLst>
              <a:gd name="adj1" fmla="val -77804"/>
              <a:gd name="adj2" fmla="val 27409"/>
            </a:avLst>
          </a:prstGeom>
          <a:noFill/>
          <a:ln>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000" dirty="0" smtClean="0">
                <a:solidFill>
                  <a:sysClr val="windowText" lastClr="000000"/>
                </a:solidFill>
                <a:latin typeface="メイリオ" panose="020B0604030504040204" pitchFamily="50" charset="-128"/>
                <a:ea typeface="メイリオ" panose="020B0604030504040204" pitchFamily="50" charset="-128"/>
                <a:cs typeface="メイリオ" panose="020B0604030504040204" pitchFamily="50" charset="-128"/>
              </a:rPr>
              <a:t>市の北側は</a:t>
            </a:r>
            <a:r>
              <a:rPr lang="en-US" altLang="ja-JP" sz="1000" dirty="0" smtClean="0">
                <a:solidFill>
                  <a:sysClr val="windowText" lastClr="000000"/>
                </a:solidFill>
                <a:latin typeface="メイリオ" panose="020B0604030504040204" pitchFamily="50" charset="-128"/>
                <a:ea typeface="メイリオ" panose="020B0604030504040204" pitchFamily="50" charset="-128"/>
                <a:cs typeface="メイリオ" panose="020B0604030504040204" pitchFamily="50" charset="-128"/>
              </a:rPr>
              <a:t>20-39</a:t>
            </a:r>
            <a:r>
              <a:rPr lang="ja-JP" altLang="en-US" sz="1000" dirty="0" smtClean="0">
                <a:solidFill>
                  <a:sysClr val="windowText" lastClr="000000"/>
                </a:solidFill>
                <a:latin typeface="メイリオ" panose="020B0604030504040204" pitchFamily="50" charset="-128"/>
                <a:ea typeface="メイリオ" panose="020B0604030504040204" pitchFamily="50" charset="-128"/>
                <a:cs typeface="メイリオ" panose="020B0604030504040204" pitchFamily="50" charset="-128"/>
              </a:rPr>
              <a:t>歳の女性だけではなく、子どもの減少率が高いです。</a:t>
            </a:r>
            <a:endParaRPr lang="ja-JP" altLang="en-US" sz="1000" dirty="0">
              <a:solidFill>
                <a:sysClr val="windowText" lastClr="000000"/>
              </a:solidFill>
              <a:latin typeface="メイリオ" panose="020B0604030504040204" pitchFamily="50" charset="-128"/>
              <a:ea typeface="メイリオ" panose="020B0604030504040204" pitchFamily="50" charset="-128"/>
              <a:cs typeface="メイリオ" panose="020B0604030504040204" pitchFamily="50" charset="-128"/>
            </a:endParaRPr>
          </a:p>
        </p:txBody>
      </p:sp>
    </p:spTree>
    <p:extLst>
      <p:ext uri="{BB962C8B-B14F-4D97-AF65-F5344CB8AC3E}">
        <p14:creationId xmlns:p14="http://schemas.microsoft.com/office/powerpoint/2010/main" val="2523056473"/>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図 15"/>
          <p:cNvPicPr>
            <a:picLocks noChangeAspect="1"/>
          </p:cNvPicPr>
          <p:nvPr/>
        </p:nvPicPr>
        <p:blipFill>
          <a:blip r:embed="rId2"/>
          <a:stretch>
            <a:fillRect/>
          </a:stretch>
        </p:blipFill>
        <p:spPr>
          <a:xfrm>
            <a:off x="571499" y="1417161"/>
            <a:ext cx="8216901" cy="5375537"/>
          </a:xfrm>
          <a:prstGeom prst="rect">
            <a:avLst/>
          </a:prstGeom>
        </p:spPr>
      </p:pic>
      <p:sp>
        <p:nvSpPr>
          <p:cNvPr id="2" name="タイトル 1"/>
          <p:cNvSpPr>
            <a:spLocks noGrp="1"/>
          </p:cNvSpPr>
          <p:nvPr>
            <p:ph type="title"/>
          </p:nvPr>
        </p:nvSpPr>
        <p:spPr/>
        <p:txBody>
          <a:bodyPr/>
          <a:lstStyle/>
          <a:p>
            <a:r>
              <a:rPr kumimoji="1" lang="en-US" altLang="ja-JP" dirty="0" smtClean="0"/>
              <a:t>5</a:t>
            </a:r>
            <a:r>
              <a:rPr kumimoji="1" lang="ja-JP" altLang="en-US" dirty="0" smtClean="0"/>
              <a:t>～</a:t>
            </a:r>
            <a:r>
              <a:rPr kumimoji="1" lang="en-US" altLang="ja-JP" dirty="0" smtClean="0"/>
              <a:t>9</a:t>
            </a:r>
            <a:r>
              <a:rPr kumimoji="1" lang="ja-JP" altLang="en-US" dirty="0" smtClean="0"/>
              <a:t>歳人口</a:t>
            </a:r>
            <a:r>
              <a:rPr kumimoji="1" lang="en-US" altLang="ja-JP" dirty="0" smtClean="0"/>
              <a:t>×</a:t>
            </a:r>
            <a:r>
              <a:rPr kumimoji="1" lang="ja-JP" altLang="en-US" dirty="0" smtClean="0"/>
              <a:t>男女移動率（</a:t>
            </a:r>
            <a:r>
              <a:rPr kumimoji="1" lang="en-US" altLang="ja-JP" dirty="0" smtClean="0"/>
              <a:t>5</a:t>
            </a:r>
            <a:r>
              <a:rPr kumimoji="1" lang="ja-JP" altLang="en-US" dirty="0" smtClean="0"/>
              <a:t>～</a:t>
            </a:r>
            <a:r>
              <a:rPr kumimoji="1" lang="en-US" altLang="ja-JP" dirty="0" smtClean="0"/>
              <a:t>9</a:t>
            </a:r>
            <a:r>
              <a:rPr kumimoji="1" lang="ja-JP" altLang="en-US" dirty="0" smtClean="0"/>
              <a:t>歳）　市内</a:t>
            </a:r>
            <a:r>
              <a:rPr kumimoji="1" lang="en-US" altLang="ja-JP" dirty="0" smtClean="0"/>
              <a:t>21</a:t>
            </a:r>
            <a:r>
              <a:rPr kumimoji="1" lang="ja-JP" altLang="en-US" dirty="0" smtClean="0"/>
              <a:t>地区</a:t>
            </a:r>
            <a:endParaRPr kumimoji="1" lang="ja-JP" altLang="en-US" dirty="0"/>
          </a:p>
        </p:txBody>
      </p:sp>
      <p:sp>
        <p:nvSpPr>
          <p:cNvPr id="3" name="コンテンツ プレースホルダー 2"/>
          <p:cNvSpPr>
            <a:spLocks noGrp="1"/>
          </p:cNvSpPr>
          <p:nvPr>
            <p:ph idx="1"/>
          </p:nvPr>
        </p:nvSpPr>
        <p:spPr>
          <a:xfrm>
            <a:off x="0" y="1004035"/>
            <a:ext cx="9144000" cy="683715"/>
          </a:xfrm>
        </p:spPr>
        <p:txBody>
          <a:bodyPr/>
          <a:lstStyle/>
          <a:p>
            <a:r>
              <a:rPr kumimoji="1" lang="en-US" altLang="ja-JP" dirty="0" smtClean="0"/>
              <a:t>5-9</a:t>
            </a:r>
            <a:r>
              <a:rPr kumimoji="1" lang="ja-JP" altLang="en-US" dirty="0" smtClean="0"/>
              <a:t>歳の人口は市全体では増加していますが市の北部では減少しています。地理的なことを勘案すると、稲積地区に移っていると考えられます。</a:t>
            </a:r>
            <a:endParaRPr kumimoji="1" lang="ja-JP" altLang="en-US" dirty="0"/>
          </a:p>
        </p:txBody>
      </p:sp>
      <p:sp>
        <p:nvSpPr>
          <p:cNvPr id="4" name="スライド番号プレースホルダー 3"/>
          <p:cNvSpPr>
            <a:spLocks noGrp="1"/>
          </p:cNvSpPr>
          <p:nvPr>
            <p:ph type="sldNum" sz="quarter" idx="12"/>
          </p:nvPr>
        </p:nvSpPr>
        <p:spPr/>
        <p:txBody>
          <a:bodyPr/>
          <a:lstStyle/>
          <a:p>
            <a:fld id="{32561E9F-1250-4501-B953-B78836680886}" type="slidenum">
              <a:rPr lang="ja-JP" altLang="en-US" smtClean="0"/>
              <a:pPr/>
              <a:t>75</a:t>
            </a:fld>
            <a:endParaRPr lang="ja-JP" altLang="en-US" dirty="0"/>
          </a:p>
        </p:txBody>
      </p:sp>
      <p:sp>
        <p:nvSpPr>
          <p:cNvPr id="6" name="角丸四角形 5"/>
          <p:cNvSpPr/>
          <p:nvPr/>
        </p:nvSpPr>
        <p:spPr>
          <a:xfrm>
            <a:off x="1066800" y="5857874"/>
            <a:ext cx="1752600" cy="613161"/>
          </a:xfrm>
          <a:prstGeom prst="roundRect">
            <a:avLst/>
          </a:prstGeom>
          <a:noFill/>
          <a:ln>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角丸四角形 7"/>
          <p:cNvSpPr/>
          <p:nvPr/>
        </p:nvSpPr>
        <p:spPr>
          <a:xfrm>
            <a:off x="4519534" y="4762500"/>
            <a:ext cx="1081166" cy="554248"/>
          </a:xfrm>
          <a:prstGeom prst="roundRect">
            <a:avLst/>
          </a:prstGeom>
          <a:noFill/>
          <a:ln>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 name="テキスト ボックス 11"/>
          <p:cNvSpPr txBox="1"/>
          <p:nvPr/>
        </p:nvSpPr>
        <p:spPr>
          <a:xfrm>
            <a:off x="5872506" y="1973653"/>
            <a:ext cx="3089593" cy="600164"/>
          </a:xfrm>
          <a:prstGeom prst="rect">
            <a:avLst/>
          </a:prstGeom>
          <a:noFill/>
        </p:spPr>
        <p:txBody>
          <a:bodyPr wrap="square" rtlCol="0">
            <a:spAutoFit/>
          </a:bodyPr>
          <a:lstStyle/>
          <a:p>
            <a:r>
              <a:rPr kumimoji="1" lang="en-US" altLang="ja-JP" sz="1100" dirty="0" smtClean="0">
                <a:latin typeface="メイリオ" panose="020B0604030504040204" pitchFamily="50" charset="-128"/>
                <a:ea typeface="メイリオ" panose="020B0604030504040204" pitchFamily="50" charset="-128"/>
                <a:cs typeface="メイリオ" panose="020B0604030504040204" pitchFamily="50" charset="-128"/>
              </a:rPr>
              <a:t>※</a:t>
            </a:r>
            <a:r>
              <a:rPr kumimoji="1" lang="ja-JP" altLang="en-US" sz="1100" dirty="0" smtClean="0">
                <a:latin typeface="メイリオ" panose="020B0604030504040204" pitchFamily="50" charset="-128"/>
                <a:ea typeface="メイリオ" panose="020B0604030504040204" pitchFamily="50" charset="-128"/>
                <a:cs typeface="メイリオ" panose="020B0604030504040204" pitchFamily="50" charset="-128"/>
              </a:rPr>
              <a:t>地区名の後に記載している人数は、</a:t>
            </a:r>
            <a:r>
              <a:rPr kumimoji="1" lang="en-US" altLang="ja-JP" sz="1100" dirty="0" smtClean="0">
                <a:latin typeface="メイリオ" panose="020B0604030504040204" pitchFamily="50" charset="-128"/>
                <a:ea typeface="メイリオ" panose="020B0604030504040204" pitchFamily="50" charset="-128"/>
                <a:cs typeface="メイリオ" panose="020B0604030504040204" pitchFamily="50" charset="-128"/>
              </a:rPr>
              <a:t/>
            </a:r>
            <a:br>
              <a:rPr kumimoji="1" lang="en-US" altLang="ja-JP" sz="1100" dirty="0" smtClean="0">
                <a:latin typeface="メイリオ" panose="020B0604030504040204" pitchFamily="50" charset="-128"/>
                <a:ea typeface="メイリオ" panose="020B0604030504040204" pitchFamily="50" charset="-128"/>
                <a:cs typeface="メイリオ" panose="020B0604030504040204" pitchFamily="50" charset="-128"/>
              </a:rPr>
            </a:br>
            <a:r>
              <a:rPr kumimoji="1" lang="ja-JP" altLang="en-US" sz="1100" dirty="0" smtClean="0">
                <a:latin typeface="メイリオ" panose="020B0604030504040204" pitchFamily="50" charset="-128"/>
                <a:ea typeface="メイリオ" panose="020B0604030504040204" pitchFamily="50" charset="-128"/>
                <a:cs typeface="メイリオ" panose="020B0604030504040204" pitchFamily="50" charset="-128"/>
              </a:rPr>
              <a:t>　平成</a:t>
            </a:r>
            <a:r>
              <a:rPr kumimoji="1" lang="en-US" altLang="ja-JP" sz="1100" dirty="0" smtClean="0">
                <a:latin typeface="メイリオ" panose="020B0604030504040204" pitchFamily="50" charset="-128"/>
                <a:ea typeface="メイリオ" panose="020B0604030504040204" pitchFamily="50" charset="-128"/>
                <a:cs typeface="メイリオ" panose="020B0604030504040204" pitchFamily="50" charset="-128"/>
              </a:rPr>
              <a:t>22</a:t>
            </a:r>
            <a:r>
              <a:rPr kumimoji="1" lang="ja-JP" altLang="en-US" sz="1100" dirty="0" smtClean="0">
                <a:latin typeface="メイリオ" panose="020B0604030504040204" pitchFamily="50" charset="-128"/>
                <a:ea typeface="メイリオ" panose="020B0604030504040204" pitchFamily="50" charset="-128"/>
                <a:cs typeface="メイリオ" panose="020B0604030504040204" pitchFamily="50" charset="-128"/>
              </a:rPr>
              <a:t>年→平成</a:t>
            </a:r>
            <a:r>
              <a:rPr kumimoji="1" lang="en-US" altLang="ja-JP" sz="1100" dirty="0" smtClean="0">
                <a:latin typeface="メイリオ" panose="020B0604030504040204" pitchFamily="50" charset="-128"/>
                <a:ea typeface="メイリオ" panose="020B0604030504040204" pitchFamily="50" charset="-128"/>
                <a:cs typeface="メイリオ" panose="020B0604030504040204" pitchFamily="50" charset="-128"/>
              </a:rPr>
              <a:t>27</a:t>
            </a:r>
            <a:r>
              <a:rPr kumimoji="1" lang="ja-JP" altLang="en-US" sz="1100" dirty="0" smtClean="0">
                <a:latin typeface="メイリオ" panose="020B0604030504040204" pitchFamily="50" charset="-128"/>
                <a:ea typeface="メイリオ" panose="020B0604030504040204" pitchFamily="50" charset="-128"/>
                <a:cs typeface="メイリオ" panose="020B0604030504040204" pitchFamily="50" charset="-128"/>
              </a:rPr>
              <a:t>年の間に増減した人数</a:t>
            </a:r>
            <a:endParaRPr kumimoji="1" lang="en-US" altLang="ja-JP" sz="1100" dirty="0" smtClean="0">
              <a:latin typeface="メイリオ" panose="020B0604030504040204" pitchFamily="50" charset="-128"/>
              <a:ea typeface="メイリオ" panose="020B0604030504040204" pitchFamily="50" charset="-128"/>
              <a:cs typeface="メイリオ" panose="020B0604030504040204" pitchFamily="50" charset="-128"/>
            </a:endParaRPr>
          </a:p>
          <a:p>
            <a:r>
              <a:rPr lang="en-US" altLang="ja-JP" sz="1100" dirty="0" smtClean="0">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100" dirty="0" smtClean="0">
                <a:latin typeface="メイリオ" panose="020B0604030504040204" pitchFamily="50" charset="-128"/>
                <a:ea typeface="メイリオ" panose="020B0604030504040204" pitchFamily="50" charset="-128"/>
                <a:cs typeface="メイリオ" panose="020B0604030504040204" pitchFamily="50" charset="-128"/>
              </a:rPr>
              <a:t>氷見市全体</a:t>
            </a:r>
            <a:r>
              <a:rPr lang="ja-JP" altLang="en-US" sz="1100" dirty="0">
                <a:latin typeface="メイリオ" panose="020B0604030504040204" pitchFamily="50" charset="-128"/>
                <a:ea typeface="メイリオ" panose="020B0604030504040204" pitchFamily="50" charset="-128"/>
                <a:cs typeface="メイリオ" panose="020B0604030504040204" pitchFamily="50" charset="-128"/>
              </a:rPr>
              <a:t>で</a:t>
            </a:r>
            <a:r>
              <a:rPr lang="ja-JP" altLang="en-US" sz="1100" dirty="0" smtClean="0">
                <a:latin typeface="メイリオ" panose="020B0604030504040204" pitchFamily="50" charset="-128"/>
                <a:ea typeface="メイリオ" panose="020B0604030504040204" pitchFamily="50" charset="-128"/>
                <a:cs typeface="メイリオ" panose="020B0604030504040204" pitchFamily="50" charset="-128"/>
              </a:rPr>
              <a:t>は</a:t>
            </a:r>
            <a:r>
              <a:rPr lang="en-US" altLang="ja-JP" sz="1100" dirty="0" smtClean="0">
                <a:latin typeface="メイリオ" panose="020B0604030504040204" pitchFamily="50" charset="-128"/>
                <a:ea typeface="メイリオ" panose="020B0604030504040204" pitchFamily="50" charset="-128"/>
                <a:cs typeface="メイリオ" panose="020B0604030504040204" pitchFamily="50" charset="-128"/>
              </a:rPr>
              <a:t>24</a:t>
            </a:r>
            <a:r>
              <a:rPr lang="ja-JP" altLang="en-US" sz="1100" dirty="0" smtClean="0">
                <a:latin typeface="メイリオ" panose="020B0604030504040204" pitchFamily="50" charset="-128"/>
                <a:ea typeface="メイリオ" panose="020B0604030504040204" pitchFamily="50" charset="-128"/>
                <a:cs typeface="メイリオ" panose="020B0604030504040204" pitchFamily="50" charset="-128"/>
              </a:rPr>
              <a:t>名（</a:t>
            </a:r>
            <a:r>
              <a:rPr lang="en-US" altLang="ja-JP" sz="1100" dirty="0" smtClean="0">
                <a:latin typeface="メイリオ" panose="020B0604030504040204" pitchFamily="50" charset="-128"/>
                <a:ea typeface="メイリオ" panose="020B0604030504040204" pitchFamily="50" charset="-128"/>
                <a:cs typeface="メイリオ" panose="020B0604030504040204" pitchFamily="50" charset="-128"/>
              </a:rPr>
              <a:t>1.5%</a:t>
            </a:r>
            <a:r>
              <a:rPr lang="ja-JP" altLang="en-US" sz="1100" dirty="0" smtClean="0">
                <a:latin typeface="メイリオ" panose="020B0604030504040204" pitchFamily="50" charset="-128"/>
                <a:ea typeface="メイリオ" panose="020B0604030504040204" pitchFamily="50" charset="-128"/>
                <a:cs typeface="メイリオ" panose="020B0604030504040204" pitchFamily="50" charset="-128"/>
              </a:rPr>
              <a:t>）の増加</a:t>
            </a:r>
            <a:endParaRPr kumimoji="1" lang="ja-JP" altLang="en-US" sz="1100"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3" name="角丸四角形 12"/>
          <p:cNvSpPr/>
          <p:nvPr/>
        </p:nvSpPr>
        <p:spPr>
          <a:xfrm>
            <a:off x="6743700" y="5734347"/>
            <a:ext cx="809626" cy="418803"/>
          </a:xfrm>
          <a:prstGeom prst="roundRect">
            <a:avLst/>
          </a:prstGeom>
          <a:noFill/>
          <a:ln>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7" name="四角形吹き出し 16"/>
          <p:cNvSpPr/>
          <p:nvPr/>
        </p:nvSpPr>
        <p:spPr>
          <a:xfrm>
            <a:off x="7288373" y="4848280"/>
            <a:ext cx="1334766" cy="697658"/>
          </a:xfrm>
          <a:prstGeom prst="wedgeRectCallout">
            <a:avLst>
              <a:gd name="adj1" fmla="val -38188"/>
              <a:gd name="adj2" fmla="val 75882"/>
            </a:avLst>
          </a:prstGeom>
          <a:noFill/>
          <a:ln>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000" dirty="0" smtClean="0">
                <a:solidFill>
                  <a:sysClr val="windowText" lastClr="000000"/>
                </a:solidFill>
                <a:latin typeface="メイリオ" panose="020B0604030504040204" pitchFamily="50" charset="-128"/>
                <a:ea typeface="メイリオ" panose="020B0604030504040204" pitchFamily="50" charset="-128"/>
                <a:cs typeface="メイリオ" panose="020B0604030504040204" pitchFamily="50" charset="-128"/>
              </a:rPr>
              <a:t>市の北部の人口流出を稲積地区が受け止めていると考えられます。</a:t>
            </a:r>
            <a:endParaRPr lang="en-US" altLang="ja-JP" sz="1000" dirty="0" smtClean="0">
              <a:solidFill>
                <a:sysClr val="windowText" lastClr="000000"/>
              </a:solidFill>
              <a:latin typeface="メイリオ" panose="020B0604030504040204" pitchFamily="50" charset="-128"/>
              <a:ea typeface="メイリオ" panose="020B0604030504040204" pitchFamily="50" charset="-128"/>
              <a:cs typeface="メイリオ" panose="020B0604030504040204" pitchFamily="50" charset="-128"/>
            </a:endParaRPr>
          </a:p>
        </p:txBody>
      </p:sp>
      <p:cxnSp>
        <p:nvCxnSpPr>
          <p:cNvPr id="18" name="カギ線コネクタ 17"/>
          <p:cNvCxnSpPr>
            <a:stCxn id="6" idx="2"/>
            <a:endCxn id="13" idx="2"/>
          </p:cNvCxnSpPr>
          <p:nvPr/>
        </p:nvCxnSpPr>
        <p:spPr>
          <a:xfrm rot="5400000" flipH="1" flipV="1">
            <a:off x="4386863" y="3709386"/>
            <a:ext cx="317885" cy="5205413"/>
          </a:xfrm>
          <a:prstGeom prst="bentConnector3">
            <a:avLst>
              <a:gd name="adj1" fmla="val -71913"/>
            </a:avLst>
          </a:prstGeom>
          <a:ln>
            <a:solidFill>
              <a:schemeClr val="tx2">
                <a:lumMod val="50000"/>
              </a:schemeClr>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9" name="四角形吹き出し 18"/>
          <p:cNvSpPr/>
          <p:nvPr/>
        </p:nvSpPr>
        <p:spPr>
          <a:xfrm>
            <a:off x="5813747" y="4384266"/>
            <a:ext cx="1015678" cy="543334"/>
          </a:xfrm>
          <a:prstGeom prst="wedgeRectCallout">
            <a:avLst>
              <a:gd name="adj1" fmla="val -69226"/>
              <a:gd name="adj2" fmla="val 15805"/>
            </a:avLst>
          </a:prstGeom>
          <a:noFill/>
          <a:ln>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000" dirty="0" smtClean="0">
                <a:solidFill>
                  <a:sysClr val="windowText" lastClr="000000"/>
                </a:solidFill>
                <a:latin typeface="メイリオ" panose="020B0604030504040204" pitchFamily="50" charset="-128"/>
                <a:ea typeface="メイリオ" panose="020B0604030504040204" pitchFamily="50" charset="-128"/>
                <a:cs typeface="メイリオ" panose="020B0604030504040204" pitchFamily="50" charset="-128"/>
              </a:rPr>
              <a:t>子どもの増加数が多いです。</a:t>
            </a:r>
            <a:endParaRPr lang="en-US" altLang="ja-JP" sz="1000" dirty="0" smtClean="0">
              <a:solidFill>
                <a:sysClr val="windowText" lastClr="000000"/>
              </a:solidFill>
              <a:latin typeface="メイリオ" panose="020B0604030504040204" pitchFamily="50" charset="-128"/>
              <a:ea typeface="メイリオ" panose="020B0604030504040204" pitchFamily="50" charset="-128"/>
              <a:cs typeface="メイリオ" panose="020B0604030504040204" pitchFamily="50" charset="-128"/>
            </a:endParaRPr>
          </a:p>
        </p:txBody>
      </p:sp>
    </p:spTree>
    <p:extLst>
      <p:ext uri="{BB962C8B-B14F-4D97-AF65-F5344CB8AC3E}">
        <p14:creationId xmlns:p14="http://schemas.microsoft.com/office/powerpoint/2010/main" val="3960191953"/>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z="2000" dirty="0"/>
              <a:t>持ち家率（世帯）</a:t>
            </a:r>
            <a:r>
              <a:rPr lang="en-US" altLang="ja-JP" sz="2000" dirty="0" smtClean="0"/>
              <a:t>×</a:t>
            </a:r>
            <a:r>
              <a:rPr lang="ja-JP" altLang="en-US" sz="2000" dirty="0" smtClean="0"/>
              <a:t>人口増減率（</a:t>
            </a:r>
            <a:r>
              <a:rPr lang="en-US" altLang="ja-JP" sz="2000" dirty="0"/>
              <a:t>20-39</a:t>
            </a:r>
            <a:r>
              <a:rPr lang="ja-JP" altLang="en-US" sz="2000" dirty="0"/>
              <a:t>歳）</a:t>
            </a:r>
            <a:r>
              <a:rPr lang="ja-JP" altLang="en-US" sz="2000" dirty="0" smtClean="0"/>
              <a:t>　市内</a:t>
            </a:r>
            <a:r>
              <a:rPr lang="en-US" altLang="ja-JP" sz="2000" dirty="0" smtClean="0"/>
              <a:t>21</a:t>
            </a:r>
            <a:r>
              <a:rPr lang="ja-JP" altLang="en-US" sz="2000" dirty="0" smtClean="0"/>
              <a:t>地区</a:t>
            </a:r>
            <a:endParaRPr kumimoji="1" lang="ja-JP" altLang="en-US" sz="2000" dirty="0"/>
          </a:p>
        </p:txBody>
      </p:sp>
      <p:sp>
        <p:nvSpPr>
          <p:cNvPr id="3" name="コンテンツ プレースホルダー 2"/>
          <p:cNvSpPr>
            <a:spLocks noGrp="1"/>
          </p:cNvSpPr>
          <p:nvPr>
            <p:ph idx="1"/>
          </p:nvPr>
        </p:nvSpPr>
        <p:spPr>
          <a:xfrm>
            <a:off x="0" y="1004036"/>
            <a:ext cx="9144000" cy="766709"/>
          </a:xfrm>
        </p:spPr>
        <p:txBody>
          <a:bodyPr>
            <a:normAutofit fontScale="92500" lnSpcReduction="10000"/>
          </a:bodyPr>
          <a:lstStyle/>
          <a:p>
            <a:r>
              <a:rPr lang="ja-JP" altLang="en-US" dirty="0" smtClean="0"/>
              <a:t>中心</a:t>
            </a:r>
            <a:r>
              <a:rPr lang="ja-JP" altLang="en-US" dirty="0"/>
              <a:t>市街地（朝日</a:t>
            </a:r>
            <a:r>
              <a:rPr lang="ja-JP" altLang="en-US" dirty="0" smtClean="0"/>
              <a:t>丘、東地区）とその周辺（窪、宮田、加納地区）以外は持ち家率が高いです。稲積地区の人口増加は、持ち家を建てたことによる人口増加、つまり、定着率が高いが流動性は低い（転勤者等の外部からの流入が少ない）人口増加です。</a:t>
            </a:r>
            <a:endParaRPr kumimoji="1" lang="ja-JP" altLang="en-US" dirty="0"/>
          </a:p>
        </p:txBody>
      </p:sp>
      <p:sp>
        <p:nvSpPr>
          <p:cNvPr id="4" name="スライド番号プレースホルダー 3"/>
          <p:cNvSpPr>
            <a:spLocks noGrp="1"/>
          </p:cNvSpPr>
          <p:nvPr>
            <p:ph type="sldNum" sz="quarter" idx="12"/>
          </p:nvPr>
        </p:nvSpPr>
        <p:spPr/>
        <p:txBody>
          <a:bodyPr/>
          <a:lstStyle/>
          <a:p>
            <a:fld id="{32561E9F-1250-4501-B953-B78836680886}" type="slidenum">
              <a:rPr lang="ja-JP" altLang="en-US" smtClean="0"/>
              <a:pPr/>
              <a:t>76</a:t>
            </a:fld>
            <a:endParaRPr lang="ja-JP" altLang="en-US" dirty="0"/>
          </a:p>
        </p:txBody>
      </p:sp>
      <p:pic>
        <p:nvPicPr>
          <p:cNvPr id="6" name="図 5"/>
          <p:cNvPicPr>
            <a:picLocks noChangeAspect="1"/>
          </p:cNvPicPr>
          <p:nvPr/>
        </p:nvPicPr>
        <p:blipFill>
          <a:blip r:embed="rId2"/>
          <a:stretch>
            <a:fillRect/>
          </a:stretch>
        </p:blipFill>
        <p:spPr>
          <a:xfrm>
            <a:off x="515256" y="1668057"/>
            <a:ext cx="7932058" cy="5189943"/>
          </a:xfrm>
          <a:prstGeom prst="rect">
            <a:avLst/>
          </a:prstGeom>
        </p:spPr>
      </p:pic>
      <p:sp>
        <p:nvSpPr>
          <p:cNvPr id="7" name="角丸四角形 6"/>
          <p:cNvSpPr/>
          <p:nvPr/>
        </p:nvSpPr>
        <p:spPr>
          <a:xfrm>
            <a:off x="4717143" y="5183415"/>
            <a:ext cx="651328" cy="554248"/>
          </a:xfrm>
          <a:prstGeom prst="roundRect">
            <a:avLst/>
          </a:prstGeom>
          <a:noFill/>
          <a:ln>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四角形吹き出し 7"/>
          <p:cNvSpPr/>
          <p:nvPr/>
        </p:nvSpPr>
        <p:spPr>
          <a:xfrm>
            <a:off x="3278898" y="5183415"/>
            <a:ext cx="1015678" cy="533817"/>
          </a:xfrm>
          <a:prstGeom prst="wedgeRectCallout">
            <a:avLst>
              <a:gd name="adj1" fmla="val 85600"/>
              <a:gd name="adj2" fmla="val 2862"/>
            </a:avLst>
          </a:prstGeom>
          <a:noFill/>
          <a:ln>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000" dirty="0" smtClean="0">
                <a:solidFill>
                  <a:sysClr val="windowText" lastClr="000000"/>
                </a:solidFill>
                <a:latin typeface="メイリオ" panose="020B0604030504040204" pitchFamily="50" charset="-128"/>
                <a:ea typeface="メイリオ" panose="020B0604030504040204" pitchFamily="50" charset="-128"/>
                <a:cs typeface="メイリオ" panose="020B0604030504040204" pitchFamily="50" charset="-128"/>
              </a:rPr>
              <a:t>公営の借家、社員寮の影響</a:t>
            </a:r>
            <a:endParaRPr lang="en-US" altLang="ja-JP" sz="1000" dirty="0" smtClean="0">
              <a:solidFill>
                <a:sysClr val="windowText" lastClr="000000"/>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9" name="角丸四角形 8"/>
          <p:cNvSpPr/>
          <p:nvPr/>
        </p:nvSpPr>
        <p:spPr>
          <a:xfrm>
            <a:off x="4854706" y="3512456"/>
            <a:ext cx="1977894" cy="1146629"/>
          </a:xfrm>
          <a:prstGeom prst="roundRect">
            <a:avLst/>
          </a:prstGeom>
          <a:noFill/>
          <a:ln>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四角形吹き出し 9"/>
          <p:cNvSpPr/>
          <p:nvPr/>
        </p:nvSpPr>
        <p:spPr>
          <a:xfrm>
            <a:off x="3239992" y="3873445"/>
            <a:ext cx="1099458" cy="533817"/>
          </a:xfrm>
          <a:prstGeom prst="wedgeRectCallout">
            <a:avLst>
              <a:gd name="adj1" fmla="val 85600"/>
              <a:gd name="adj2" fmla="val 2862"/>
            </a:avLst>
          </a:prstGeom>
          <a:noFill/>
          <a:ln>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000" dirty="0" smtClean="0">
                <a:solidFill>
                  <a:sysClr val="windowText" lastClr="000000"/>
                </a:solidFill>
                <a:latin typeface="メイリオ" panose="020B0604030504040204" pitchFamily="50" charset="-128"/>
                <a:ea typeface="メイリオ" panose="020B0604030504040204" pitchFamily="50" charset="-128"/>
                <a:cs typeface="メイリオ" panose="020B0604030504040204" pitchFamily="50" charset="-128"/>
              </a:rPr>
              <a:t>中心市街地と</a:t>
            </a:r>
            <a:endParaRPr lang="en-US" altLang="ja-JP" sz="1000" dirty="0" smtClean="0">
              <a:solidFill>
                <a:sysClr val="windowText" lastClr="000000"/>
              </a:solidFill>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1000" dirty="0" smtClean="0">
                <a:solidFill>
                  <a:sysClr val="windowText" lastClr="000000"/>
                </a:solidFill>
                <a:latin typeface="メイリオ" panose="020B0604030504040204" pitchFamily="50" charset="-128"/>
                <a:ea typeface="メイリオ" panose="020B0604030504040204" pitchFamily="50" charset="-128"/>
                <a:cs typeface="メイリオ" panose="020B0604030504040204" pitchFamily="50" charset="-128"/>
              </a:rPr>
              <a:t>その周辺の地区</a:t>
            </a:r>
            <a:endParaRPr lang="en-US" altLang="ja-JP" sz="1000" dirty="0" smtClean="0">
              <a:solidFill>
                <a:sysClr val="windowText" lastClr="000000"/>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1" name="角丸四角形 10"/>
          <p:cNvSpPr/>
          <p:nvPr/>
        </p:nvSpPr>
        <p:spPr>
          <a:xfrm>
            <a:off x="7010400" y="1963224"/>
            <a:ext cx="624114" cy="620319"/>
          </a:xfrm>
          <a:prstGeom prst="roundRect">
            <a:avLst/>
          </a:prstGeom>
          <a:noFill/>
          <a:ln>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 name="四角形吹き出し 11"/>
          <p:cNvSpPr/>
          <p:nvPr/>
        </p:nvSpPr>
        <p:spPr>
          <a:xfrm>
            <a:off x="7322456" y="2879057"/>
            <a:ext cx="1429657" cy="749514"/>
          </a:xfrm>
          <a:prstGeom prst="wedgeRectCallout">
            <a:avLst>
              <a:gd name="adj1" fmla="val -51586"/>
              <a:gd name="adj2" fmla="val -84145"/>
            </a:avLst>
          </a:prstGeom>
          <a:noFill/>
          <a:ln>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000" dirty="0" smtClean="0">
                <a:solidFill>
                  <a:sysClr val="windowText" lastClr="000000"/>
                </a:solidFill>
                <a:latin typeface="メイリオ" panose="020B0604030504040204" pitchFamily="50" charset="-128"/>
                <a:ea typeface="メイリオ" panose="020B0604030504040204" pitchFamily="50" charset="-128"/>
                <a:cs typeface="メイリオ" panose="020B0604030504040204" pitchFamily="50" charset="-128"/>
              </a:rPr>
              <a:t>人口増加は持ち家の増加によるものであり、貸家が増えたことではありません。</a:t>
            </a:r>
            <a:endParaRPr lang="en-US" altLang="ja-JP" sz="1000" dirty="0" smtClean="0">
              <a:solidFill>
                <a:sysClr val="windowText" lastClr="000000"/>
              </a:solidFill>
              <a:latin typeface="メイリオ" panose="020B0604030504040204" pitchFamily="50" charset="-128"/>
              <a:ea typeface="メイリオ" panose="020B0604030504040204" pitchFamily="50" charset="-128"/>
              <a:cs typeface="メイリオ" panose="020B0604030504040204" pitchFamily="50" charset="-128"/>
            </a:endParaRPr>
          </a:p>
        </p:txBody>
      </p:sp>
    </p:spTree>
    <p:extLst>
      <p:ext uri="{BB962C8B-B14F-4D97-AF65-F5344CB8AC3E}">
        <p14:creationId xmlns:p14="http://schemas.microsoft.com/office/powerpoint/2010/main" val="2849796703"/>
      </p:ext>
    </p:extLst>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市内の民間の借家の状況</a:t>
            </a:r>
            <a:endParaRPr kumimoji="1" lang="ja-JP" altLang="en-US" dirty="0"/>
          </a:p>
        </p:txBody>
      </p:sp>
      <p:sp>
        <p:nvSpPr>
          <p:cNvPr id="3" name="コンテンツ プレースホルダー 2"/>
          <p:cNvSpPr>
            <a:spLocks noGrp="1"/>
          </p:cNvSpPr>
          <p:nvPr>
            <p:ph idx="1"/>
          </p:nvPr>
        </p:nvSpPr>
        <p:spPr/>
        <p:txBody>
          <a:bodyPr/>
          <a:lstStyle/>
          <a:p>
            <a:r>
              <a:rPr kumimoji="1" lang="ja-JP" altLang="en-US" dirty="0" smtClean="0"/>
              <a:t>市内の民間の借家に住んでいる人は少ないです。また、借家は中心市街地付近に偏在しています。つまり、氷見市では家を買わない限り、住居選択の幅が狭いです。</a:t>
            </a:r>
            <a:endParaRPr kumimoji="1" lang="en-US" altLang="ja-JP" dirty="0" smtClean="0"/>
          </a:p>
          <a:p>
            <a:pPr lvl="1"/>
            <a:r>
              <a:rPr lang="ja-JP" altLang="en-US" dirty="0" smtClean="0"/>
              <a:t>民間の借家が存在する地区は</a:t>
            </a:r>
            <a:r>
              <a:rPr kumimoji="1" lang="ja-JP" altLang="en-US" dirty="0" smtClean="0"/>
              <a:t>、朝日丘＋東地区で約</a:t>
            </a:r>
            <a:r>
              <a:rPr kumimoji="1" lang="en-US" altLang="ja-JP" dirty="0" smtClean="0"/>
              <a:t>1/3</a:t>
            </a:r>
            <a:r>
              <a:rPr kumimoji="1" lang="ja-JP" altLang="en-US" dirty="0" err="1" smtClean="0"/>
              <a:t>、</a:t>
            </a:r>
            <a:r>
              <a:rPr kumimoji="1" lang="ja-JP" altLang="en-US" dirty="0" smtClean="0"/>
              <a:t>窪＋宮田地区で約半分、加納地区と十二町地区を合算すると</a:t>
            </a:r>
            <a:r>
              <a:rPr kumimoji="1" lang="en-US" altLang="ja-JP" dirty="0" smtClean="0"/>
              <a:t>97%</a:t>
            </a:r>
            <a:r>
              <a:rPr kumimoji="1" lang="ja-JP" altLang="en-US" dirty="0" smtClean="0"/>
              <a:t>となります。</a:t>
            </a:r>
            <a:endParaRPr kumimoji="1" lang="ja-JP" altLang="en-US" dirty="0"/>
          </a:p>
        </p:txBody>
      </p:sp>
      <p:sp>
        <p:nvSpPr>
          <p:cNvPr id="4" name="スライド番号プレースホルダー 3"/>
          <p:cNvSpPr>
            <a:spLocks noGrp="1"/>
          </p:cNvSpPr>
          <p:nvPr>
            <p:ph type="sldNum" sz="quarter" idx="12"/>
          </p:nvPr>
        </p:nvSpPr>
        <p:spPr/>
        <p:txBody>
          <a:bodyPr/>
          <a:lstStyle/>
          <a:p>
            <a:fld id="{32561E9F-1250-4501-B953-B78836680886}" type="slidenum">
              <a:rPr lang="ja-JP" altLang="en-US" smtClean="0"/>
              <a:pPr/>
              <a:t>77</a:t>
            </a:fld>
            <a:endParaRPr lang="ja-JP" altLang="en-US" dirty="0"/>
          </a:p>
        </p:txBody>
      </p:sp>
      <p:pic>
        <p:nvPicPr>
          <p:cNvPr id="5" name="図 4"/>
          <p:cNvPicPr>
            <a:picLocks noChangeAspect="1"/>
          </p:cNvPicPr>
          <p:nvPr/>
        </p:nvPicPr>
        <p:blipFill>
          <a:blip r:embed="rId2"/>
          <a:stretch>
            <a:fillRect/>
          </a:stretch>
        </p:blipFill>
        <p:spPr>
          <a:xfrm>
            <a:off x="186066" y="3036618"/>
            <a:ext cx="3712188" cy="2689764"/>
          </a:xfrm>
          <a:prstGeom prst="rect">
            <a:avLst/>
          </a:prstGeom>
        </p:spPr>
      </p:pic>
      <p:pic>
        <p:nvPicPr>
          <p:cNvPr id="8" name="図 7"/>
          <p:cNvPicPr>
            <a:picLocks noChangeAspect="1"/>
          </p:cNvPicPr>
          <p:nvPr/>
        </p:nvPicPr>
        <p:blipFill>
          <a:blip r:embed="rId3"/>
          <a:stretch>
            <a:fillRect/>
          </a:stretch>
        </p:blipFill>
        <p:spPr>
          <a:xfrm>
            <a:off x="7850258" y="2308759"/>
            <a:ext cx="909427" cy="4523740"/>
          </a:xfrm>
          <a:prstGeom prst="rect">
            <a:avLst/>
          </a:prstGeom>
        </p:spPr>
      </p:pic>
      <p:sp>
        <p:nvSpPr>
          <p:cNvPr id="9" name="テキスト ボックス 8"/>
          <p:cNvSpPr txBox="1"/>
          <p:nvPr/>
        </p:nvSpPr>
        <p:spPr>
          <a:xfrm>
            <a:off x="7569995" y="1970205"/>
            <a:ext cx="1518364" cy="338554"/>
          </a:xfrm>
          <a:prstGeom prst="rect">
            <a:avLst/>
          </a:prstGeom>
          <a:noFill/>
        </p:spPr>
        <p:txBody>
          <a:bodyPr wrap="none" rtlCol="0">
            <a:spAutoFit/>
          </a:bodyPr>
          <a:lstStyle/>
          <a:p>
            <a:r>
              <a:rPr kumimoji="1" lang="ja-JP" altLang="en-US" sz="800" u="sng" dirty="0" smtClean="0">
                <a:latin typeface="メイリオ" panose="020B0604030504040204" pitchFamily="50" charset="-128"/>
                <a:ea typeface="メイリオ" panose="020B0604030504040204" pitchFamily="50" charset="-128"/>
                <a:cs typeface="メイリオ" panose="020B0604030504040204" pitchFamily="50" charset="-128"/>
              </a:rPr>
              <a:t>民間の借家グラフの元データ</a:t>
            </a:r>
            <a:endParaRPr kumimoji="1" lang="en-US" altLang="ja-JP" sz="800" u="sng" dirty="0" smtClean="0">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800" u="sng" dirty="0" smtClean="0">
                <a:latin typeface="メイリオ" panose="020B0604030504040204" pitchFamily="50" charset="-128"/>
                <a:ea typeface="メイリオ" panose="020B0604030504040204" pitchFamily="50" charset="-128"/>
                <a:cs typeface="メイリオ" panose="020B0604030504040204" pitchFamily="50" charset="-128"/>
              </a:rPr>
              <a:t>（世帯数の降順並び替え）</a:t>
            </a:r>
            <a:endParaRPr kumimoji="1" lang="ja-JP" altLang="en-US" sz="800" u="sng"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2" name="正方形/長方形 11"/>
          <p:cNvSpPr/>
          <p:nvPr/>
        </p:nvSpPr>
        <p:spPr>
          <a:xfrm>
            <a:off x="1155700" y="3937000"/>
            <a:ext cx="711200" cy="44450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14" name="カギ線コネクタ 13"/>
          <p:cNvCxnSpPr>
            <a:stCxn id="12" idx="3"/>
            <a:endCxn id="22" idx="1"/>
          </p:cNvCxnSpPr>
          <p:nvPr/>
        </p:nvCxnSpPr>
        <p:spPr>
          <a:xfrm flipV="1">
            <a:off x="1866900" y="2814368"/>
            <a:ext cx="2652027" cy="1344882"/>
          </a:xfrm>
          <a:prstGeom prst="bentConnector3">
            <a:avLst>
              <a:gd name="adj1" fmla="val 78254"/>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pic>
        <p:nvPicPr>
          <p:cNvPr id="16" name="図 15"/>
          <p:cNvPicPr>
            <a:picLocks noChangeAspect="1"/>
          </p:cNvPicPr>
          <p:nvPr/>
        </p:nvPicPr>
        <p:blipFill>
          <a:blip r:embed="rId4"/>
          <a:stretch>
            <a:fillRect/>
          </a:stretch>
        </p:blipFill>
        <p:spPr>
          <a:xfrm>
            <a:off x="4139594" y="3036618"/>
            <a:ext cx="3710664" cy="2691288"/>
          </a:xfrm>
          <a:prstGeom prst="rect">
            <a:avLst/>
          </a:prstGeom>
        </p:spPr>
      </p:pic>
      <p:sp>
        <p:nvSpPr>
          <p:cNvPr id="18" name="テキスト ボックス 17"/>
          <p:cNvSpPr txBox="1"/>
          <p:nvPr/>
        </p:nvSpPr>
        <p:spPr>
          <a:xfrm>
            <a:off x="4381501" y="5885731"/>
            <a:ext cx="3188494" cy="938719"/>
          </a:xfrm>
          <a:prstGeom prst="rect">
            <a:avLst/>
          </a:prstGeom>
          <a:noFill/>
        </p:spPr>
        <p:txBody>
          <a:bodyPr wrap="square" rtlCol="0">
            <a:spAutoFit/>
          </a:bodyPr>
          <a:lstStyle/>
          <a:p>
            <a:r>
              <a:rPr kumimoji="1" lang="ja-JP" altLang="en-US" sz="1100" dirty="0" smtClean="0">
                <a:latin typeface="メイリオ" panose="020B0604030504040204" pitchFamily="50" charset="-128"/>
                <a:ea typeface="メイリオ" panose="020B0604030504040204" pitchFamily="50" charset="-128"/>
                <a:cs typeface="メイリオ" panose="020B0604030504040204" pitchFamily="50" charset="-128"/>
              </a:rPr>
              <a:t>転勤者や住宅を購入しない移住者は、実質的に「朝日丘」「東」「窪」「宮田」「加納」「十二町」地区に住む選択肢しかありません。</a:t>
            </a:r>
            <a:endParaRPr kumimoji="1" lang="en-US" altLang="ja-JP" sz="1100" dirty="0" smtClean="0">
              <a:latin typeface="メイリオ" panose="020B0604030504040204" pitchFamily="50" charset="-128"/>
              <a:ea typeface="メイリオ" panose="020B0604030504040204" pitchFamily="50" charset="-128"/>
              <a:cs typeface="メイリオ" panose="020B0604030504040204" pitchFamily="50" charset="-128"/>
            </a:endParaRPr>
          </a:p>
          <a:p>
            <a:r>
              <a:rPr lang="en-US" altLang="ja-JP" sz="1100" dirty="0" smtClean="0">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100" dirty="0" smtClean="0">
                <a:latin typeface="メイリオ" panose="020B0604030504040204" pitchFamily="50" charset="-128"/>
                <a:ea typeface="メイリオ" panose="020B0604030504040204" pitchFamily="50" charset="-128"/>
                <a:cs typeface="メイリオ" panose="020B0604030504040204" pitchFamily="50" charset="-128"/>
              </a:rPr>
              <a:t>それ以外の地区に住もうにも借りる家が</a:t>
            </a:r>
            <a:r>
              <a:rPr lang="ja-JP" altLang="en-US" sz="1100" dirty="0">
                <a:latin typeface="メイリオ" panose="020B0604030504040204" pitchFamily="50" charset="-128"/>
                <a:ea typeface="メイリオ" panose="020B0604030504040204" pitchFamily="50" charset="-128"/>
                <a:cs typeface="メイリオ" panose="020B0604030504040204" pitchFamily="50" charset="-128"/>
              </a:rPr>
              <a:t>無い</a:t>
            </a:r>
            <a:r>
              <a:rPr lang="ja-JP" altLang="en-US" sz="1100" dirty="0" smtClean="0">
                <a:latin typeface="メイリオ" panose="020B0604030504040204" pitchFamily="50" charset="-128"/>
                <a:ea typeface="メイリオ" panose="020B0604030504040204" pitchFamily="50" charset="-128"/>
                <a:cs typeface="メイリオ" panose="020B0604030504040204" pitchFamily="50" charset="-128"/>
              </a:rPr>
              <a:t>と推察</a:t>
            </a:r>
            <a:r>
              <a:rPr lang="ja-JP" altLang="en-US" sz="1100" dirty="0">
                <a:latin typeface="メイリオ" panose="020B0604030504040204" pitchFamily="50" charset="-128"/>
                <a:ea typeface="メイリオ" panose="020B0604030504040204" pitchFamily="50" charset="-128"/>
                <a:cs typeface="メイリオ" panose="020B0604030504040204" pitchFamily="50" charset="-128"/>
              </a:rPr>
              <a:t>されます</a:t>
            </a:r>
            <a:endParaRPr kumimoji="1" lang="ja-JP" altLang="en-US" sz="1100"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9" name="テキスト ボックス 18"/>
          <p:cNvSpPr txBox="1"/>
          <p:nvPr/>
        </p:nvSpPr>
        <p:spPr>
          <a:xfrm>
            <a:off x="487563" y="2683563"/>
            <a:ext cx="3316350" cy="261610"/>
          </a:xfrm>
          <a:prstGeom prst="rect">
            <a:avLst/>
          </a:prstGeom>
          <a:noFill/>
        </p:spPr>
        <p:txBody>
          <a:bodyPr wrap="square" rtlCol="0">
            <a:spAutoFit/>
          </a:bodyPr>
          <a:lstStyle/>
          <a:p>
            <a:pPr algn="ctr"/>
            <a:r>
              <a:rPr kumimoji="1" lang="ja-JP" altLang="en-US" sz="1100" u="sng" dirty="0" smtClean="0">
                <a:latin typeface="メイリオ" panose="020B0604030504040204" pitchFamily="50" charset="-128"/>
                <a:ea typeface="メイリオ" panose="020B0604030504040204" pitchFamily="50" charset="-128"/>
                <a:cs typeface="メイリオ" panose="020B0604030504040204" pitchFamily="50" charset="-128"/>
              </a:rPr>
              <a:t>氷見市の住居の所有の関係の内訳（世帯ベース）</a:t>
            </a:r>
            <a:endParaRPr kumimoji="1" lang="ja-JP" altLang="en-US" sz="1100" u="sng"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22" name="テキスト ボックス 21"/>
          <p:cNvSpPr txBox="1"/>
          <p:nvPr/>
        </p:nvSpPr>
        <p:spPr>
          <a:xfrm>
            <a:off x="4518927" y="2683563"/>
            <a:ext cx="2855860" cy="261610"/>
          </a:xfrm>
          <a:prstGeom prst="rect">
            <a:avLst/>
          </a:prstGeom>
          <a:noFill/>
        </p:spPr>
        <p:txBody>
          <a:bodyPr wrap="square" rtlCol="0">
            <a:spAutoFit/>
          </a:bodyPr>
          <a:lstStyle/>
          <a:p>
            <a:pPr algn="ctr"/>
            <a:r>
              <a:rPr kumimoji="1" lang="ja-JP" altLang="en-US" sz="1100" u="sng" dirty="0" smtClean="0">
                <a:latin typeface="メイリオ" panose="020B0604030504040204" pitchFamily="50" charset="-128"/>
                <a:ea typeface="メイリオ" panose="020B0604030504040204" pitchFamily="50" charset="-128"/>
                <a:cs typeface="メイリオ" panose="020B0604030504040204" pitchFamily="50" charset="-128"/>
              </a:rPr>
              <a:t>民間の借家の地区別内訳（世帯ベース）</a:t>
            </a:r>
            <a:endParaRPr kumimoji="1" lang="ja-JP" altLang="en-US" sz="1100" u="sng"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30" name="テキスト ボックス 29"/>
          <p:cNvSpPr txBox="1"/>
          <p:nvPr/>
        </p:nvSpPr>
        <p:spPr>
          <a:xfrm>
            <a:off x="1007555" y="5507261"/>
            <a:ext cx="2319846" cy="430887"/>
          </a:xfrm>
          <a:prstGeom prst="rect">
            <a:avLst/>
          </a:prstGeom>
          <a:noFill/>
        </p:spPr>
        <p:txBody>
          <a:bodyPr wrap="square" rtlCol="0">
            <a:spAutoFit/>
          </a:bodyPr>
          <a:lstStyle/>
          <a:p>
            <a:r>
              <a:rPr kumimoji="1" lang="en-US" altLang="ja-JP" sz="1100" dirty="0" smtClean="0">
                <a:latin typeface="メイリオ" panose="020B0604030504040204" pitchFamily="50" charset="-128"/>
                <a:ea typeface="メイリオ" panose="020B0604030504040204" pitchFamily="50" charset="-128"/>
                <a:cs typeface="メイリオ" panose="020B0604030504040204" pitchFamily="50" charset="-128"/>
              </a:rPr>
              <a:t>※</a:t>
            </a:r>
            <a:r>
              <a:rPr kumimoji="1" lang="ja-JP" altLang="en-US" sz="1100" dirty="0" smtClean="0">
                <a:latin typeface="メイリオ" panose="020B0604030504040204" pitchFamily="50" charset="-128"/>
                <a:ea typeface="メイリオ" panose="020B0604030504040204" pitchFamily="50" charset="-128"/>
                <a:cs typeface="メイリオ" panose="020B0604030504040204" pitchFamily="50" charset="-128"/>
              </a:rPr>
              <a:t>氷見市の総世帯は</a:t>
            </a:r>
            <a:r>
              <a:rPr kumimoji="1" lang="en-US" altLang="ja-JP" sz="1100" dirty="0" smtClean="0">
                <a:latin typeface="メイリオ" panose="020B0604030504040204" pitchFamily="50" charset="-128"/>
                <a:ea typeface="メイリオ" panose="020B0604030504040204" pitchFamily="50" charset="-128"/>
                <a:cs typeface="メイリオ" panose="020B0604030504040204" pitchFamily="50" charset="-128"/>
              </a:rPr>
              <a:t>16,064</a:t>
            </a:r>
            <a:r>
              <a:rPr kumimoji="1" lang="ja-JP" altLang="en-US" sz="1100" dirty="0" smtClean="0">
                <a:latin typeface="メイリオ" panose="020B0604030504040204" pitchFamily="50" charset="-128"/>
                <a:ea typeface="メイリオ" panose="020B0604030504040204" pitchFamily="50" charset="-128"/>
                <a:cs typeface="メイリオ" panose="020B0604030504040204" pitchFamily="50" charset="-128"/>
              </a:rPr>
              <a:t>世帯</a:t>
            </a:r>
            <a:endParaRPr kumimoji="1" lang="en-US" altLang="ja-JP" sz="1100" dirty="0" smtClean="0">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1100" dirty="0">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1100" dirty="0" smtClean="0">
                <a:latin typeface="メイリオ" panose="020B0604030504040204" pitchFamily="50" charset="-128"/>
                <a:ea typeface="メイリオ" panose="020B0604030504040204" pitchFamily="50" charset="-128"/>
                <a:cs typeface="メイリオ" panose="020B0604030504040204" pitchFamily="50" charset="-128"/>
              </a:rPr>
              <a:t>民間の借家は</a:t>
            </a:r>
            <a:r>
              <a:rPr lang="en-US" altLang="ja-JP" sz="1100" dirty="0" smtClean="0">
                <a:latin typeface="メイリオ" panose="020B0604030504040204" pitchFamily="50" charset="-128"/>
                <a:ea typeface="メイリオ" panose="020B0604030504040204" pitchFamily="50" charset="-128"/>
                <a:cs typeface="メイリオ" panose="020B0604030504040204" pitchFamily="50" charset="-128"/>
              </a:rPr>
              <a:t>801</a:t>
            </a:r>
            <a:r>
              <a:rPr lang="ja-JP" altLang="en-US" sz="1100" dirty="0" smtClean="0">
                <a:latin typeface="メイリオ" panose="020B0604030504040204" pitchFamily="50" charset="-128"/>
                <a:ea typeface="メイリオ" panose="020B0604030504040204" pitchFamily="50" charset="-128"/>
                <a:cs typeface="メイリオ" panose="020B0604030504040204" pitchFamily="50" charset="-128"/>
              </a:rPr>
              <a:t>世帯</a:t>
            </a:r>
            <a:endParaRPr kumimoji="1" lang="ja-JP" altLang="en-US" sz="1100"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31" name="下矢印 30"/>
          <p:cNvSpPr/>
          <p:nvPr/>
        </p:nvSpPr>
        <p:spPr>
          <a:xfrm>
            <a:off x="5689600" y="5507260"/>
            <a:ext cx="673100" cy="261611"/>
          </a:xfrm>
          <a:prstGeom prst="downArrow">
            <a:avLst>
              <a:gd name="adj1" fmla="val 50000"/>
              <a:gd name="adj2" fmla="val 100000"/>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7" name="四角形吹き出し 16"/>
          <p:cNvSpPr/>
          <p:nvPr/>
        </p:nvSpPr>
        <p:spPr>
          <a:xfrm>
            <a:off x="140022" y="4481288"/>
            <a:ext cx="1015678" cy="800594"/>
          </a:xfrm>
          <a:prstGeom prst="wedgeRectCallout">
            <a:avLst>
              <a:gd name="adj1" fmla="val 74168"/>
              <a:gd name="adj2" fmla="val -59673"/>
            </a:avLst>
          </a:prstGeom>
          <a:noFill/>
          <a:ln>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000" dirty="0" smtClean="0">
                <a:solidFill>
                  <a:sysClr val="windowText" lastClr="000000"/>
                </a:solidFill>
                <a:latin typeface="メイリオ" panose="020B0604030504040204" pitchFamily="50" charset="-128"/>
                <a:ea typeface="メイリオ" panose="020B0604030504040204" pitchFamily="50" charset="-128"/>
                <a:cs typeface="メイリオ" panose="020B0604030504040204" pitchFamily="50" charset="-128"/>
              </a:rPr>
              <a:t>全国的に少ない≒持ち家率が全国的にかなり高水準</a:t>
            </a:r>
            <a:endParaRPr lang="en-US" altLang="ja-JP" sz="1000" dirty="0" smtClean="0">
              <a:solidFill>
                <a:sysClr val="windowText" lastClr="000000"/>
              </a:solidFill>
              <a:latin typeface="メイリオ" panose="020B0604030504040204" pitchFamily="50" charset="-128"/>
              <a:ea typeface="メイリオ" panose="020B0604030504040204" pitchFamily="50" charset="-128"/>
              <a:cs typeface="メイリオ" panose="020B0604030504040204" pitchFamily="50" charset="-128"/>
            </a:endParaRPr>
          </a:p>
        </p:txBody>
      </p:sp>
    </p:spTree>
    <p:extLst>
      <p:ext uri="{BB962C8B-B14F-4D97-AF65-F5344CB8AC3E}">
        <p14:creationId xmlns:p14="http://schemas.microsoft.com/office/powerpoint/2010/main" val="2778589541"/>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出生係数（</a:t>
            </a:r>
            <a:r>
              <a:rPr kumimoji="1" lang="en-US" altLang="ja-JP" dirty="0" smtClean="0"/>
              <a:t>20</a:t>
            </a:r>
            <a:r>
              <a:rPr kumimoji="1" lang="ja-JP" altLang="en-US" dirty="0" smtClean="0"/>
              <a:t>～</a:t>
            </a:r>
            <a:r>
              <a:rPr kumimoji="1" lang="en-US" altLang="ja-JP" dirty="0" smtClean="0"/>
              <a:t>39</a:t>
            </a:r>
            <a:r>
              <a:rPr kumimoji="1" lang="ja-JP" altLang="en-US" dirty="0" smtClean="0"/>
              <a:t>歳）</a:t>
            </a:r>
            <a:r>
              <a:rPr kumimoji="1" lang="en-US" altLang="ja-JP" dirty="0" smtClean="0"/>
              <a:t>×</a:t>
            </a:r>
            <a:r>
              <a:rPr lang="ja-JP" altLang="en-US" dirty="0"/>
              <a:t>三</a:t>
            </a:r>
            <a:r>
              <a:rPr lang="ja-JP" altLang="en-US" dirty="0" smtClean="0"/>
              <a:t>世代同居率　市内</a:t>
            </a:r>
            <a:r>
              <a:rPr lang="en-US" altLang="ja-JP" dirty="0" smtClean="0"/>
              <a:t>21</a:t>
            </a:r>
            <a:r>
              <a:rPr lang="ja-JP" altLang="en-US" dirty="0" smtClean="0"/>
              <a:t>地区</a:t>
            </a:r>
            <a:endParaRPr kumimoji="1" lang="ja-JP" altLang="en-US" dirty="0"/>
          </a:p>
        </p:txBody>
      </p:sp>
      <p:sp>
        <p:nvSpPr>
          <p:cNvPr id="3" name="コンテンツ プレースホルダー 2"/>
          <p:cNvSpPr>
            <a:spLocks noGrp="1"/>
          </p:cNvSpPr>
          <p:nvPr>
            <p:ph idx="1"/>
          </p:nvPr>
        </p:nvSpPr>
        <p:spPr/>
        <p:txBody>
          <a:bodyPr/>
          <a:lstStyle/>
          <a:p>
            <a:r>
              <a:rPr kumimoji="1" lang="ja-JP" altLang="en-US" dirty="0" smtClean="0"/>
              <a:t>三世代同居しているからといって、出生率が高いわけではありません。</a:t>
            </a:r>
            <a:endParaRPr kumimoji="1" lang="en-US" altLang="ja-JP" dirty="0" smtClean="0"/>
          </a:p>
          <a:p>
            <a:pPr lvl="1"/>
            <a:r>
              <a:rPr lang="ja-JP" altLang="en-US" dirty="0" smtClean="0"/>
              <a:t>出生率は未婚者の要素も含んでいるため、「結婚している世帯で三世代の世帯が多い地区は有配偶者あたり出生数が多い」とは言い切れません。解釈には留意が必要です。</a:t>
            </a:r>
            <a:endParaRPr kumimoji="1" lang="ja-JP" altLang="en-US" dirty="0"/>
          </a:p>
        </p:txBody>
      </p:sp>
      <p:sp>
        <p:nvSpPr>
          <p:cNvPr id="4" name="スライド番号プレースホルダー 3"/>
          <p:cNvSpPr>
            <a:spLocks noGrp="1"/>
          </p:cNvSpPr>
          <p:nvPr>
            <p:ph type="sldNum" sz="quarter" idx="12"/>
          </p:nvPr>
        </p:nvSpPr>
        <p:spPr/>
        <p:txBody>
          <a:bodyPr/>
          <a:lstStyle/>
          <a:p>
            <a:fld id="{32561E9F-1250-4501-B953-B78836680886}" type="slidenum">
              <a:rPr lang="ja-JP" altLang="en-US" smtClean="0"/>
              <a:pPr/>
              <a:t>78</a:t>
            </a:fld>
            <a:endParaRPr lang="ja-JP" altLang="en-US" dirty="0"/>
          </a:p>
        </p:txBody>
      </p:sp>
      <p:pic>
        <p:nvPicPr>
          <p:cNvPr id="5" name="図 4"/>
          <p:cNvPicPr>
            <a:picLocks noChangeAspect="1"/>
          </p:cNvPicPr>
          <p:nvPr/>
        </p:nvPicPr>
        <p:blipFill>
          <a:blip r:embed="rId2"/>
          <a:stretch>
            <a:fillRect/>
          </a:stretch>
        </p:blipFill>
        <p:spPr>
          <a:xfrm>
            <a:off x="624114" y="1946702"/>
            <a:ext cx="7517253" cy="4911298"/>
          </a:xfrm>
          <a:prstGeom prst="rect">
            <a:avLst/>
          </a:prstGeom>
        </p:spPr>
      </p:pic>
      <p:sp>
        <p:nvSpPr>
          <p:cNvPr id="8" name="角丸四角形 7"/>
          <p:cNvSpPr/>
          <p:nvPr/>
        </p:nvSpPr>
        <p:spPr>
          <a:xfrm>
            <a:off x="3632200" y="3505200"/>
            <a:ext cx="670452" cy="1064555"/>
          </a:xfrm>
          <a:prstGeom prst="roundRect">
            <a:avLst/>
          </a:prstGeom>
          <a:noFill/>
          <a:ln>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 name="角丸四角形 11"/>
          <p:cNvSpPr/>
          <p:nvPr/>
        </p:nvSpPr>
        <p:spPr>
          <a:xfrm>
            <a:off x="6956829" y="4234915"/>
            <a:ext cx="726437" cy="860959"/>
          </a:xfrm>
          <a:prstGeom prst="roundRect">
            <a:avLst/>
          </a:prstGeom>
          <a:noFill/>
          <a:ln>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 name="四角形吹き出し 13"/>
          <p:cNvSpPr/>
          <p:nvPr/>
        </p:nvSpPr>
        <p:spPr>
          <a:xfrm>
            <a:off x="7749803" y="3306743"/>
            <a:ext cx="1015678" cy="871197"/>
          </a:xfrm>
          <a:prstGeom prst="wedgeRectCallout">
            <a:avLst>
              <a:gd name="adj1" fmla="val -80480"/>
              <a:gd name="adj2" fmla="val 47876"/>
            </a:avLst>
          </a:prstGeom>
          <a:noFill/>
          <a:ln>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000" dirty="0">
                <a:solidFill>
                  <a:sysClr val="windowText" lastClr="000000"/>
                </a:solidFill>
                <a:latin typeface="メイリオ" panose="020B0604030504040204" pitchFamily="50" charset="-128"/>
                <a:ea typeface="メイリオ" panose="020B0604030504040204" pitchFamily="50" charset="-128"/>
                <a:cs typeface="メイリオ" panose="020B0604030504040204" pitchFamily="50" charset="-128"/>
              </a:rPr>
              <a:t>三世代同居率が</a:t>
            </a:r>
            <a:r>
              <a:rPr lang="ja-JP" altLang="en-US" sz="1000" dirty="0" smtClean="0">
                <a:solidFill>
                  <a:sysClr val="windowText" lastClr="000000"/>
                </a:solidFill>
                <a:latin typeface="メイリオ" panose="020B0604030504040204" pitchFamily="50" charset="-128"/>
                <a:ea typeface="メイリオ" panose="020B0604030504040204" pitchFamily="50" charset="-128"/>
                <a:cs typeface="メイリオ" panose="020B0604030504040204" pitchFamily="50" charset="-128"/>
              </a:rPr>
              <a:t>高いですが</a:t>
            </a:r>
            <a:r>
              <a:rPr lang="ja-JP" altLang="en-US" sz="1000" dirty="0">
                <a:solidFill>
                  <a:sysClr val="windowText" lastClr="000000"/>
                </a:solidFill>
                <a:latin typeface="メイリオ" panose="020B0604030504040204" pitchFamily="50" charset="-128"/>
                <a:ea typeface="メイリオ" panose="020B0604030504040204" pitchFamily="50" charset="-128"/>
                <a:cs typeface="メイリオ" panose="020B0604030504040204" pitchFamily="50" charset="-128"/>
              </a:rPr>
              <a:t>、</a:t>
            </a:r>
          </a:p>
          <a:p>
            <a:r>
              <a:rPr lang="ja-JP" altLang="en-US" sz="1000" dirty="0">
                <a:solidFill>
                  <a:sysClr val="windowText" lastClr="000000"/>
                </a:solidFill>
                <a:latin typeface="メイリオ" panose="020B0604030504040204" pitchFamily="50" charset="-128"/>
                <a:ea typeface="メイリオ" panose="020B0604030504040204" pitchFamily="50" charset="-128"/>
                <a:cs typeface="メイリオ" panose="020B0604030504040204" pitchFamily="50" charset="-128"/>
              </a:rPr>
              <a:t>出生率が高いわけで</a:t>
            </a:r>
            <a:r>
              <a:rPr lang="ja-JP" altLang="en-US" sz="1000" dirty="0" smtClean="0">
                <a:solidFill>
                  <a:sysClr val="windowText" lastClr="000000"/>
                </a:solidFill>
                <a:latin typeface="メイリオ" panose="020B0604030504040204" pitchFamily="50" charset="-128"/>
                <a:ea typeface="メイリオ" panose="020B0604030504040204" pitchFamily="50" charset="-128"/>
                <a:cs typeface="メイリオ" panose="020B0604030504040204" pitchFamily="50" charset="-128"/>
              </a:rPr>
              <a:t>はありません。</a:t>
            </a:r>
            <a:endParaRPr lang="ja-JP" altLang="en-US" sz="1000" dirty="0">
              <a:solidFill>
                <a:sysClr val="windowText" lastClr="000000"/>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5" name="四角形吹き出し 14"/>
          <p:cNvSpPr/>
          <p:nvPr/>
        </p:nvSpPr>
        <p:spPr>
          <a:xfrm>
            <a:off x="2042645" y="3505200"/>
            <a:ext cx="1015678" cy="871197"/>
          </a:xfrm>
          <a:prstGeom prst="wedgeRectCallout">
            <a:avLst>
              <a:gd name="adj1" fmla="val 97076"/>
              <a:gd name="adj2" fmla="val 14347"/>
            </a:avLst>
          </a:prstGeom>
          <a:noFill/>
          <a:ln>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000" dirty="0">
                <a:solidFill>
                  <a:sysClr val="windowText" lastClr="000000"/>
                </a:solidFill>
                <a:latin typeface="メイリオ" panose="020B0604030504040204" pitchFamily="50" charset="-128"/>
                <a:ea typeface="メイリオ" panose="020B0604030504040204" pitchFamily="50" charset="-128"/>
                <a:cs typeface="メイリオ" panose="020B0604030504040204" pitchFamily="50" charset="-128"/>
              </a:rPr>
              <a:t>三世代同居率</a:t>
            </a:r>
            <a:r>
              <a:rPr lang="ja-JP" altLang="en-US" sz="1000" dirty="0" smtClean="0">
                <a:solidFill>
                  <a:sysClr val="windowText" lastClr="000000"/>
                </a:solidFill>
                <a:latin typeface="メイリオ" panose="020B0604030504040204" pitchFamily="50" charset="-128"/>
                <a:ea typeface="メイリオ" panose="020B0604030504040204" pitchFamily="50" charset="-128"/>
                <a:cs typeface="メイリオ" panose="020B0604030504040204" pitchFamily="50" charset="-128"/>
              </a:rPr>
              <a:t>が</a:t>
            </a:r>
            <a:r>
              <a:rPr lang="ja-JP" altLang="en-US" sz="1000" dirty="0">
                <a:solidFill>
                  <a:sysClr val="windowText" lastClr="000000"/>
                </a:solidFill>
                <a:latin typeface="メイリオ" panose="020B0604030504040204" pitchFamily="50" charset="-128"/>
                <a:ea typeface="メイリオ" panose="020B0604030504040204" pitchFamily="50" charset="-128"/>
                <a:cs typeface="メイリオ" panose="020B0604030504040204" pitchFamily="50" charset="-128"/>
              </a:rPr>
              <a:t>低い</a:t>
            </a:r>
            <a:r>
              <a:rPr lang="ja-JP" altLang="en-US" sz="1000" dirty="0" smtClean="0">
                <a:solidFill>
                  <a:sysClr val="windowText" lastClr="000000"/>
                </a:solidFill>
                <a:latin typeface="メイリオ" panose="020B0604030504040204" pitchFamily="50" charset="-128"/>
                <a:ea typeface="メイリオ" panose="020B0604030504040204" pitchFamily="50" charset="-128"/>
                <a:cs typeface="メイリオ" panose="020B0604030504040204" pitchFamily="50" charset="-128"/>
              </a:rPr>
              <a:t>ですが</a:t>
            </a:r>
            <a:r>
              <a:rPr lang="ja-JP" altLang="en-US" sz="1000" dirty="0">
                <a:solidFill>
                  <a:sysClr val="windowText" lastClr="000000"/>
                </a:solidFill>
                <a:latin typeface="メイリオ" panose="020B0604030504040204" pitchFamily="50" charset="-128"/>
                <a:ea typeface="メイリオ" panose="020B0604030504040204" pitchFamily="50" charset="-128"/>
                <a:cs typeface="メイリオ" panose="020B0604030504040204" pitchFamily="50" charset="-128"/>
              </a:rPr>
              <a:t>、</a:t>
            </a:r>
          </a:p>
          <a:p>
            <a:r>
              <a:rPr lang="ja-JP" altLang="en-US" sz="1000" dirty="0">
                <a:solidFill>
                  <a:sysClr val="windowText" lastClr="000000"/>
                </a:solidFill>
                <a:latin typeface="メイリオ" panose="020B0604030504040204" pitchFamily="50" charset="-128"/>
                <a:ea typeface="メイリオ" panose="020B0604030504040204" pitchFamily="50" charset="-128"/>
                <a:cs typeface="メイリオ" panose="020B0604030504040204" pitchFamily="50" charset="-128"/>
              </a:rPr>
              <a:t>出生率</a:t>
            </a:r>
            <a:r>
              <a:rPr lang="ja-JP" altLang="en-US" sz="1000" dirty="0" smtClean="0">
                <a:solidFill>
                  <a:sysClr val="windowText" lastClr="000000"/>
                </a:solidFill>
                <a:latin typeface="メイリオ" panose="020B0604030504040204" pitchFamily="50" charset="-128"/>
                <a:ea typeface="メイリオ" panose="020B0604030504040204" pitchFamily="50" charset="-128"/>
                <a:cs typeface="メイリオ" panose="020B0604030504040204" pitchFamily="50" charset="-128"/>
              </a:rPr>
              <a:t>が低いわけ</a:t>
            </a:r>
            <a:r>
              <a:rPr lang="ja-JP" altLang="en-US" sz="1000" dirty="0">
                <a:solidFill>
                  <a:sysClr val="windowText" lastClr="000000"/>
                </a:solidFill>
                <a:latin typeface="メイリオ" panose="020B0604030504040204" pitchFamily="50" charset="-128"/>
                <a:ea typeface="メイリオ" panose="020B0604030504040204" pitchFamily="50" charset="-128"/>
                <a:cs typeface="メイリオ" panose="020B0604030504040204" pitchFamily="50" charset="-128"/>
              </a:rPr>
              <a:t>で</a:t>
            </a:r>
            <a:r>
              <a:rPr lang="ja-JP" altLang="en-US" sz="1000" dirty="0" smtClean="0">
                <a:solidFill>
                  <a:sysClr val="windowText" lastClr="000000"/>
                </a:solidFill>
                <a:latin typeface="メイリオ" panose="020B0604030504040204" pitchFamily="50" charset="-128"/>
                <a:ea typeface="メイリオ" panose="020B0604030504040204" pitchFamily="50" charset="-128"/>
                <a:cs typeface="メイリオ" panose="020B0604030504040204" pitchFamily="50" charset="-128"/>
              </a:rPr>
              <a:t>はありません。</a:t>
            </a:r>
            <a:endParaRPr lang="ja-JP" altLang="en-US" sz="1000" dirty="0">
              <a:solidFill>
                <a:sysClr val="windowText" lastClr="000000"/>
              </a:solidFill>
              <a:latin typeface="メイリオ" panose="020B0604030504040204" pitchFamily="50" charset="-128"/>
              <a:ea typeface="メイリオ" panose="020B0604030504040204" pitchFamily="50" charset="-128"/>
              <a:cs typeface="メイリオ" panose="020B0604030504040204" pitchFamily="50" charset="-128"/>
            </a:endParaRPr>
          </a:p>
        </p:txBody>
      </p:sp>
    </p:spTree>
    <p:extLst>
      <p:ext uri="{BB962C8B-B14F-4D97-AF65-F5344CB8AC3E}">
        <p14:creationId xmlns:p14="http://schemas.microsoft.com/office/powerpoint/2010/main" val="313972962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smtClean="0"/>
              <a:t>国勢調査等の分析　</a:t>
            </a:r>
            <a:r>
              <a:rPr lang="en-US" altLang="ja-JP" dirty="0" smtClean="0"/>
              <a:t>20-39</a:t>
            </a:r>
            <a:r>
              <a:rPr lang="ja-JP" altLang="en-US" dirty="0" smtClean="0"/>
              <a:t>歳</a:t>
            </a:r>
            <a:endParaRPr kumimoji="1" lang="ja-JP" altLang="en-US" dirty="0"/>
          </a:p>
        </p:txBody>
      </p:sp>
      <p:sp>
        <p:nvSpPr>
          <p:cNvPr id="3" name="スライド番号プレースホルダー 2"/>
          <p:cNvSpPr>
            <a:spLocks noGrp="1"/>
          </p:cNvSpPr>
          <p:nvPr>
            <p:ph type="sldNum" sz="quarter" idx="12"/>
          </p:nvPr>
        </p:nvSpPr>
        <p:spPr/>
        <p:txBody>
          <a:bodyPr/>
          <a:lstStyle/>
          <a:p>
            <a:fld id="{32561E9F-1250-4501-B953-B78836680886}" type="slidenum">
              <a:rPr lang="ja-JP" altLang="en-US" smtClean="0"/>
              <a:pPr/>
              <a:t>7</a:t>
            </a:fld>
            <a:endParaRPr lang="ja-JP" altLang="en-US" dirty="0"/>
          </a:p>
        </p:txBody>
      </p:sp>
      <p:sp>
        <p:nvSpPr>
          <p:cNvPr id="4" name="テキスト ボックス 3"/>
          <p:cNvSpPr txBox="1"/>
          <p:nvPr/>
        </p:nvSpPr>
        <p:spPr>
          <a:xfrm>
            <a:off x="292100" y="3849787"/>
            <a:ext cx="8635999" cy="261610"/>
          </a:xfrm>
          <a:prstGeom prst="rect">
            <a:avLst/>
          </a:prstGeom>
          <a:noFill/>
          <a:ln w="12700">
            <a:solidFill>
              <a:schemeClr val="tx1"/>
            </a:solidFill>
            <a:prstDash val="dash"/>
          </a:ln>
        </p:spPr>
        <p:txBody>
          <a:bodyPr wrap="square" rtlCol="0">
            <a:spAutoFit/>
          </a:bodyPr>
          <a:lstStyle/>
          <a:p>
            <a:r>
              <a:rPr kumimoji="1" lang="ja-JP" altLang="en-US" sz="1100" dirty="0" smtClean="0">
                <a:solidFill>
                  <a:schemeClr val="tx1">
                    <a:lumMod val="85000"/>
                    <a:lumOff val="15000"/>
                  </a:schemeClr>
                </a:solidFill>
                <a:latin typeface="メイリオ" panose="020B0604030504040204" pitchFamily="50" charset="-128"/>
                <a:ea typeface="メイリオ" panose="020B0604030504040204" pitchFamily="50" charset="-128"/>
                <a:cs typeface="メイリオ" panose="020B0604030504040204" pitchFamily="50" charset="-128"/>
              </a:rPr>
              <a:t>◇利用データ：</a:t>
            </a:r>
            <a:r>
              <a:rPr lang="en-US" altLang="ja-JP" sz="1100" dirty="0">
                <a:solidFill>
                  <a:schemeClr val="tx1">
                    <a:lumMod val="85000"/>
                    <a:lumOff val="15000"/>
                  </a:schemeClr>
                </a:solidFill>
                <a:latin typeface="メイリオ" panose="020B0604030504040204" pitchFamily="50" charset="-128"/>
                <a:ea typeface="メイリオ" panose="020B0604030504040204" pitchFamily="50" charset="-128"/>
                <a:cs typeface="メイリオ" panose="020B0604030504040204" pitchFamily="50" charset="-128"/>
              </a:rPr>
              <a:t> H27</a:t>
            </a:r>
            <a:r>
              <a:rPr lang="ja-JP" altLang="en-US" sz="1100" dirty="0">
                <a:solidFill>
                  <a:schemeClr val="tx1">
                    <a:lumMod val="85000"/>
                    <a:lumOff val="15000"/>
                  </a:schemeClr>
                </a:solidFill>
                <a:latin typeface="メイリオ" panose="020B0604030504040204" pitchFamily="50" charset="-128"/>
                <a:ea typeface="メイリオ" panose="020B0604030504040204" pitchFamily="50" charset="-128"/>
                <a:cs typeface="メイリオ" panose="020B0604030504040204" pitchFamily="50" charset="-128"/>
              </a:rPr>
              <a:t>年</a:t>
            </a:r>
            <a:r>
              <a:rPr kumimoji="1" lang="ja-JP" altLang="en-US" sz="1100" dirty="0" smtClean="0">
                <a:solidFill>
                  <a:schemeClr val="tx1">
                    <a:lumMod val="85000"/>
                    <a:lumOff val="15000"/>
                  </a:schemeClr>
                </a:solidFill>
                <a:latin typeface="メイリオ" panose="020B0604030504040204" pitchFamily="50" charset="-128"/>
                <a:ea typeface="メイリオ" panose="020B0604030504040204" pitchFamily="50" charset="-128"/>
                <a:cs typeface="メイリオ" panose="020B0604030504040204" pitchFamily="50" charset="-128"/>
              </a:rPr>
              <a:t>国勢調査</a:t>
            </a:r>
            <a:endParaRPr kumimoji="1" lang="en-US" altLang="ja-JP" sz="1100" dirty="0" smtClean="0">
              <a:solidFill>
                <a:schemeClr val="tx1">
                  <a:lumMod val="85000"/>
                  <a:lumOff val="15000"/>
                </a:schemeClr>
              </a:solidFill>
              <a:latin typeface="メイリオ" panose="020B0604030504040204" pitchFamily="50" charset="-128"/>
              <a:ea typeface="メイリオ" panose="020B0604030504040204" pitchFamily="50" charset="-128"/>
              <a:cs typeface="メイリオ" panose="020B0604030504040204" pitchFamily="50" charset="-128"/>
            </a:endParaRPr>
          </a:p>
        </p:txBody>
      </p:sp>
    </p:spTree>
    <p:extLst>
      <p:ext uri="{BB962C8B-B14F-4D97-AF65-F5344CB8AC3E}">
        <p14:creationId xmlns:p14="http://schemas.microsoft.com/office/powerpoint/2010/main" val="2003813998"/>
      </p:ext>
    </p:extLst>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図 9"/>
          <p:cNvPicPr>
            <a:picLocks noChangeAspect="1"/>
          </p:cNvPicPr>
          <p:nvPr/>
        </p:nvPicPr>
        <p:blipFill>
          <a:blip r:embed="rId2"/>
          <a:stretch>
            <a:fillRect/>
          </a:stretch>
        </p:blipFill>
        <p:spPr>
          <a:xfrm>
            <a:off x="165100" y="1527281"/>
            <a:ext cx="8178800" cy="5343511"/>
          </a:xfrm>
          <a:prstGeom prst="rect">
            <a:avLst/>
          </a:prstGeom>
        </p:spPr>
      </p:pic>
      <p:sp>
        <p:nvSpPr>
          <p:cNvPr id="2" name="タイトル 1"/>
          <p:cNvSpPr>
            <a:spLocks noGrp="1"/>
          </p:cNvSpPr>
          <p:nvPr>
            <p:ph type="title"/>
          </p:nvPr>
        </p:nvSpPr>
        <p:spPr/>
        <p:txBody>
          <a:bodyPr/>
          <a:lstStyle/>
          <a:p>
            <a:r>
              <a:rPr kumimoji="1" lang="ja-JP" altLang="en-US" dirty="0" smtClean="0"/>
              <a:t>三世代同居率</a:t>
            </a:r>
            <a:r>
              <a:rPr kumimoji="1" lang="en-US" altLang="ja-JP" dirty="0" smtClean="0"/>
              <a:t>×</a:t>
            </a:r>
            <a:r>
              <a:rPr kumimoji="1" lang="ja-JP" altLang="en-US" dirty="0" smtClean="0"/>
              <a:t>男女移動率（</a:t>
            </a:r>
            <a:r>
              <a:rPr kumimoji="1" lang="en-US" altLang="ja-JP" dirty="0" smtClean="0"/>
              <a:t>20-39</a:t>
            </a:r>
            <a:r>
              <a:rPr kumimoji="1" lang="ja-JP" altLang="en-US" dirty="0" smtClean="0"/>
              <a:t>歳）　市内</a:t>
            </a:r>
            <a:r>
              <a:rPr kumimoji="1" lang="en-US" altLang="ja-JP" dirty="0" smtClean="0"/>
              <a:t>21</a:t>
            </a:r>
            <a:r>
              <a:rPr kumimoji="1" lang="ja-JP" altLang="en-US" dirty="0" smtClean="0"/>
              <a:t>地区</a:t>
            </a:r>
            <a:endParaRPr kumimoji="1" lang="ja-JP" altLang="en-US" dirty="0"/>
          </a:p>
        </p:txBody>
      </p:sp>
      <p:sp>
        <p:nvSpPr>
          <p:cNvPr id="3" name="コンテンツ プレースホルダー 2"/>
          <p:cNvSpPr>
            <a:spLocks noGrp="1"/>
          </p:cNvSpPr>
          <p:nvPr>
            <p:ph idx="1"/>
          </p:nvPr>
        </p:nvSpPr>
        <p:spPr/>
        <p:txBody>
          <a:bodyPr/>
          <a:lstStyle/>
          <a:p>
            <a:r>
              <a:rPr kumimoji="1" lang="ja-JP" altLang="en-US" dirty="0" smtClean="0"/>
              <a:t>三世代同居率の高低と若者の移動率の間には目立った関係性は見られません。</a:t>
            </a:r>
            <a:endParaRPr kumimoji="1" lang="ja-JP" altLang="en-US" dirty="0"/>
          </a:p>
        </p:txBody>
      </p:sp>
      <p:sp>
        <p:nvSpPr>
          <p:cNvPr id="4" name="スライド番号プレースホルダー 3"/>
          <p:cNvSpPr>
            <a:spLocks noGrp="1"/>
          </p:cNvSpPr>
          <p:nvPr>
            <p:ph type="sldNum" sz="quarter" idx="12"/>
          </p:nvPr>
        </p:nvSpPr>
        <p:spPr/>
        <p:txBody>
          <a:bodyPr/>
          <a:lstStyle/>
          <a:p>
            <a:fld id="{32561E9F-1250-4501-B953-B78836680886}" type="slidenum">
              <a:rPr lang="ja-JP" altLang="en-US" smtClean="0"/>
              <a:pPr/>
              <a:t>79</a:t>
            </a:fld>
            <a:endParaRPr lang="ja-JP" altLang="en-US" dirty="0"/>
          </a:p>
        </p:txBody>
      </p:sp>
      <p:sp>
        <p:nvSpPr>
          <p:cNvPr id="6" name="角丸四角形 5"/>
          <p:cNvSpPr/>
          <p:nvPr/>
        </p:nvSpPr>
        <p:spPr>
          <a:xfrm>
            <a:off x="889000" y="3737811"/>
            <a:ext cx="2217057" cy="821488"/>
          </a:xfrm>
          <a:prstGeom prst="roundRect">
            <a:avLst/>
          </a:prstGeom>
          <a:noFill/>
          <a:ln>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角丸四角形 7"/>
          <p:cNvSpPr/>
          <p:nvPr/>
        </p:nvSpPr>
        <p:spPr>
          <a:xfrm>
            <a:off x="4672173" y="3594101"/>
            <a:ext cx="1866211" cy="1371600"/>
          </a:xfrm>
          <a:prstGeom prst="roundRect">
            <a:avLst/>
          </a:prstGeom>
          <a:noFill/>
          <a:ln>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lumMod val="75000"/>
                  <a:lumOff val="25000"/>
                </a:schemeClr>
              </a:solidFill>
            </a:endParaRPr>
          </a:p>
        </p:txBody>
      </p:sp>
      <p:sp>
        <p:nvSpPr>
          <p:cNvPr id="11" name="四角形吹き出し 10"/>
          <p:cNvSpPr/>
          <p:nvPr/>
        </p:nvSpPr>
        <p:spPr>
          <a:xfrm>
            <a:off x="381160" y="2722904"/>
            <a:ext cx="1396840" cy="871197"/>
          </a:xfrm>
          <a:prstGeom prst="wedgeRectCallout">
            <a:avLst>
              <a:gd name="adj1" fmla="val 73323"/>
              <a:gd name="adj2" fmla="val 59537"/>
            </a:avLst>
          </a:prstGeom>
          <a:noFill/>
          <a:ln>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000" dirty="0">
                <a:solidFill>
                  <a:sysClr val="windowText" lastClr="000000"/>
                </a:solidFill>
                <a:latin typeface="メイリオ" panose="020B0604030504040204" pitchFamily="50" charset="-128"/>
                <a:ea typeface="メイリオ" panose="020B0604030504040204" pitchFamily="50" charset="-128"/>
                <a:cs typeface="メイリオ" panose="020B0604030504040204" pitchFamily="50" charset="-128"/>
              </a:rPr>
              <a:t>若者が地区外流出しているため、三世代同居が</a:t>
            </a:r>
            <a:r>
              <a:rPr lang="ja-JP" altLang="en-US" sz="1000" dirty="0" smtClean="0">
                <a:solidFill>
                  <a:sysClr val="windowText" lastClr="000000"/>
                </a:solidFill>
                <a:latin typeface="メイリオ" panose="020B0604030504040204" pitchFamily="50" charset="-128"/>
                <a:ea typeface="メイリオ" panose="020B0604030504040204" pitchFamily="50" charset="-128"/>
                <a:cs typeface="メイリオ" panose="020B0604030504040204" pitchFamily="50" charset="-128"/>
              </a:rPr>
              <a:t>できないので、三世代同居率が低いと推察されます。</a:t>
            </a:r>
            <a:endParaRPr lang="ja-JP" altLang="en-US" sz="1000" dirty="0">
              <a:solidFill>
                <a:sysClr val="windowText" lastClr="000000"/>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2" name="四角形吹き出し 11"/>
          <p:cNvSpPr/>
          <p:nvPr/>
        </p:nvSpPr>
        <p:spPr>
          <a:xfrm>
            <a:off x="2598057" y="4953452"/>
            <a:ext cx="1656443" cy="750662"/>
          </a:xfrm>
          <a:prstGeom prst="wedgeRectCallout">
            <a:avLst>
              <a:gd name="adj1" fmla="val 73323"/>
              <a:gd name="adj2" fmla="val -96444"/>
            </a:avLst>
          </a:prstGeom>
          <a:noFill/>
          <a:ln>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000" dirty="0">
                <a:solidFill>
                  <a:sysClr val="windowText" lastClr="000000"/>
                </a:solidFill>
                <a:latin typeface="メイリオ" panose="020B0604030504040204" pitchFamily="50" charset="-128"/>
                <a:ea typeface="メイリオ" panose="020B0604030504040204" pitchFamily="50" charset="-128"/>
                <a:cs typeface="メイリオ" panose="020B0604030504040204" pitchFamily="50" charset="-128"/>
              </a:rPr>
              <a:t>中心部とその周辺</a:t>
            </a:r>
            <a:r>
              <a:rPr lang="ja-JP" altLang="en-US" sz="1000" dirty="0" smtClean="0">
                <a:solidFill>
                  <a:sysClr val="windowText" lastClr="000000"/>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000" dirty="0">
                <a:solidFill>
                  <a:sysClr val="windowText" lastClr="000000"/>
                </a:solidFill>
                <a:latin typeface="メイリオ" panose="020B0604030504040204" pitchFamily="50" charset="-128"/>
                <a:ea typeface="メイリオ" panose="020B0604030504040204" pitchFamily="50" charset="-128"/>
                <a:cs typeface="メイリオ" panose="020B0604030504040204" pitchFamily="50" charset="-128"/>
              </a:rPr>
              <a:t>国道</a:t>
            </a:r>
            <a:r>
              <a:rPr lang="ja-JP" altLang="en-US" sz="1000" dirty="0" smtClean="0">
                <a:solidFill>
                  <a:sysClr val="windowText" lastClr="000000"/>
                </a:solidFill>
                <a:latin typeface="メイリオ" panose="020B0604030504040204" pitchFamily="50" charset="-128"/>
                <a:ea typeface="メイリオ" panose="020B0604030504040204" pitchFamily="50" charset="-128"/>
                <a:cs typeface="メイリオ" panose="020B0604030504040204" pitchFamily="50" charset="-128"/>
              </a:rPr>
              <a:t>沿い）は、三世代同居率が低く、若者の流出率が低いです。</a:t>
            </a:r>
            <a:endParaRPr lang="ja-JP" altLang="en-US" sz="1000" dirty="0">
              <a:solidFill>
                <a:sysClr val="windowText" lastClr="000000"/>
              </a:solidFill>
              <a:latin typeface="メイリオ" panose="020B0604030504040204" pitchFamily="50" charset="-128"/>
              <a:ea typeface="メイリオ" panose="020B0604030504040204" pitchFamily="50" charset="-128"/>
              <a:cs typeface="メイリオ" panose="020B0604030504040204" pitchFamily="50" charset="-128"/>
            </a:endParaRPr>
          </a:p>
        </p:txBody>
      </p:sp>
    </p:spTree>
    <p:extLst>
      <p:ext uri="{BB962C8B-B14F-4D97-AF65-F5344CB8AC3E}">
        <p14:creationId xmlns:p14="http://schemas.microsoft.com/office/powerpoint/2010/main" val="1573304779"/>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623888" y="3164783"/>
            <a:ext cx="8186283" cy="633047"/>
          </a:xfrm>
        </p:spPr>
        <p:txBody>
          <a:bodyPr/>
          <a:lstStyle/>
          <a:p>
            <a:r>
              <a:rPr kumimoji="1" lang="ja-JP" altLang="en-US" dirty="0" smtClean="0"/>
              <a:t>氷見市内</a:t>
            </a:r>
            <a:r>
              <a:rPr kumimoji="1" lang="en-US" altLang="ja-JP" dirty="0" smtClean="0"/>
              <a:t>21</a:t>
            </a:r>
            <a:r>
              <a:rPr kumimoji="1" lang="ja-JP" altLang="en-US" dirty="0" smtClean="0"/>
              <a:t>地区別高齢化等の状況</a:t>
            </a:r>
            <a:endParaRPr kumimoji="1" lang="ja-JP" altLang="en-US" dirty="0"/>
          </a:p>
        </p:txBody>
      </p:sp>
      <p:sp>
        <p:nvSpPr>
          <p:cNvPr id="3" name="スライド番号プレースホルダー 2"/>
          <p:cNvSpPr>
            <a:spLocks noGrp="1"/>
          </p:cNvSpPr>
          <p:nvPr>
            <p:ph type="sldNum" sz="quarter" idx="12"/>
          </p:nvPr>
        </p:nvSpPr>
        <p:spPr/>
        <p:txBody>
          <a:bodyPr/>
          <a:lstStyle/>
          <a:p>
            <a:fld id="{32561E9F-1250-4501-B953-B78836680886}" type="slidenum">
              <a:rPr lang="ja-JP" altLang="en-US" smtClean="0"/>
              <a:pPr/>
              <a:t>80</a:t>
            </a:fld>
            <a:endParaRPr lang="ja-JP" altLang="en-US" dirty="0"/>
          </a:p>
        </p:txBody>
      </p:sp>
      <p:sp>
        <p:nvSpPr>
          <p:cNvPr id="4" name="テキスト ボックス 3"/>
          <p:cNvSpPr txBox="1"/>
          <p:nvPr/>
        </p:nvSpPr>
        <p:spPr>
          <a:xfrm>
            <a:off x="623888" y="3858928"/>
            <a:ext cx="8011884" cy="1954381"/>
          </a:xfrm>
          <a:prstGeom prst="rect">
            <a:avLst/>
          </a:prstGeom>
          <a:noFill/>
          <a:ln w="12700">
            <a:solidFill>
              <a:schemeClr val="tx1"/>
            </a:solidFill>
            <a:prstDash val="dash"/>
          </a:ln>
        </p:spPr>
        <p:txBody>
          <a:bodyPr wrap="square" rtlCol="0">
            <a:spAutoFit/>
          </a:bodyPr>
          <a:lstStyle/>
          <a:p>
            <a:r>
              <a:rPr kumimoji="1" lang="ja-JP" altLang="en-US" sz="1100" dirty="0" smtClean="0">
                <a:solidFill>
                  <a:schemeClr val="tx1">
                    <a:lumMod val="85000"/>
                    <a:lumOff val="15000"/>
                  </a:schemeClr>
                </a:solidFill>
                <a:latin typeface="メイリオ" panose="020B0604030504040204" pitchFamily="50" charset="-128"/>
                <a:ea typeface="メイリオ" panose="020B0604030504040204" pitchFamily="50" charset="-128"/>
                <a:cs typeface="メイリオ" panose="020B0604030504040204" pitchFamily="50" charset="-128"/>
              </a:rPr>
              <a:t>◇利用データ：</a:t>
            </a:r>
            <a:r>
              <a:rPr lang="en-US" altLang="ja-JP" sz="1100" dirty="0">
                <a:solidFill>
                  <a:schemeClr val="tx1">
                    <a:lumMod val="85000"/>
                    <a:lumOff val="15000"/>
                  </a:schemeClr>
                </a:solidFill>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1100" dirty="0" smtClean="0">
                <a:solidFill>
                  <a:schemeClr val="tx1">
                    <a:lumMod val="85000"/>
                    <a:lumOff val="15000"/>
                  </a:schemeClr>
                </a:solidFill>
                <a:latin typeface="メイリオ" panose="020B0604030504040204" pitchFamily="50" charset="-128"/>
                <a:ea typeface="メイリオ" panose="020B0604030504040204" pitchFamily="50" charset="-128"/>
                <a:cs typeface="メイリオ" panose="020B0604030504040204" pitchFamily="50" charset="-128"/>
              </a:rPr>
              <a:t>国勢調査（平成</a:t>
            </a:r>
            <a:r>
              <a:rPr lang="en-US" altLang="ja-JP" sz="1100" dirty="0" smtClean="0">
                <a:solidFill>
                  <a:schemeClr val="tx1">
                    <a:lumMod val="85000"/>
                    <a:lumOff val="15000"/>
                  </a:schemeClr>
                </a:solidFill>
                <a:latin typeface="メイリオ" panose="020B0604030504040204" pitchFamily="50" charset="-128"/>
                <a:ea typeface="メイリオ" panose="020B0604030504040204" pitchFamily="50" charset="-128"/>
                <a:cs typeface="メイリオ" panose="020B0604030504040204" pitchFamily="50" charset="-128"/>
              </a:rPr>
              <a:t>27</a:t>
            </a:r>
            <a:r>
              <a:rPr lang="ja-JP" altLang="en-US" sz="1100" dirty="0" smtClean="0">
                <a:solidFill>
                  <a:schemeClr val="tx1">
                    <a:lumMod val="85000"/>
                    <a:lumOff val="15000"/>
                  </a:schemeClr>
                </a:solidFill>
                <a:latin typeface="メイリオ" panose="020B0604030504040204" pitchFamily="50" charset="-128"/>
                <a:ea typeface="メイリオ" panose="020B0604030504040204" pitchFamily="50" charset="-128"/>
                <a:cs typeface="メイリオ" panose="020B0604030504040204" pitchFamily="50" charset="-128"/>
              </a:rPr>
              <a:t>年）</a:t>
            </a:r>
            <a:endParaRPr lang="en-US" altLang="ja-JP" sz="1100" dirty="0" smtClean="0">
              <a:solidFill>
                <a:schemeClr val="tx1">
                  <a:lumMod val="85000"/>
                  <a:lumOff val="15000"/>
                </a:schemeClr>
              </a:solidFill>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1100" dirty="0" smtClean="0">
                <a:solidFill>
                  <a:schemeClr val="tx1">
                    <a:lumMod val="85000"/>
                    <a:lumOff val="15000"/>
                  </a:schemeClr>
                </a:solidFill>
                <a:latin typeface="メイリオ" panose="020B0604030504040204" pitchFamily="50" charset="-128"/>
                <a:ea typeface="メイリオ" panose="020B0604030504040204" pitchFamily="50" charset="-128"/>
                <a:cs typeface="メイリオ" panose="020B0604030504040204" pitchFamily="50" charset="-128"/>
              </a:rPr>
              <a:t>◇地区内扶助力の算出方法（</a:t>
            </a:r>
            <a:r>
              <a:rPr lang="en-US" altLang="ja-JP" sz="1100" dirty="0" smtClean="0">
                <a:solidFill>
                  <a:schemeClr val="tx1">
                    <a:lumMod val="85000"/>
                    <a:lumOff val="15000"/>
                  </a:schemeClr>
                </a:solidFill>
                <a:latin typeface="メイリオ" panose="020B0604030504040204" pitchFamily="50" charset="-128"/>
                <a:ea typeface="メイリオ" panose="020B0604030504040204" pitchFamily="50" charset="-128"/>
                <a:cs typeface="メイリオ" panose="020B0604030504040204" pitchFamily="50" charset="-128"/>
              </a:rPr>
              <a:t>75</a:t>
            </a:r>
            <a:r>
              <a:rPr lang="ja-JP" altLang="en-US" sz="1100" dirty="0" smtClean="0">
                <a:solidFill>
                  <a:schemeClr val="tx1">
                    <a:lumMod val="85000"/>
                    <a:lumOff val="15000"/>
                  </a:schemeClr>
                </a:solidFill>
                <a:latin typeface="メイリオ" panose="020B0604030504040204" pitchFamily="50" charset="-128"/>
                <a:ea typeface="メイリオ" panose="020B0604030504040204" pitchFamily="50" charset="-128"/>
                <a:cs typeface="メイリオ" panose="020B0604030504040204" pitchFamily="50" charset="-128"/>
              </a:rPr>
              <a:t>歳以上）：</a:t>
            </a:r>
            <a:endParaRPr lang="en-US" altLang="ja-JP" sz="1100" dirty="0" smtClean="0">
              <a:solidFill>
                <a:schemeClr val="tx1">
                  <a:lumMod val="85000"/>
                  <a:lumOff val="15000"/>
                </a:schemeClr>
              </a:solidFill>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1100" dirty="0" smtClean="0">
                <a:solidFill>
                  <a:schemeClr val="tx1">
                    <a:lumMod val="85000"/>
                    <a:lumOff val="15000"/>
                  </a:schemeClr>
                </a:solidFill>
                <a:latin typeface="メイリオ" panose="020B0604030504040204" pitchFamily="50" charset="-128"/>
                <a:ea typeface="メイリオ" panose="020B0604030504040204" pitchFamily="50" charset="-128"/>
                <a:cs typeface="メイリオ" panose="020B0604030504040204" pitchFamily="50" charset="-128"/>
              </a:rPr>
              <a:t>・</a:t>
            </a:r>
            <a:r>
              <a:rPr lang="en-US" altLang="ja-JP" sz="1100" dirty="0" smtClean="0">
                <a:solidFill>
                  <a:schemeClr val="tx1">
                    <a:lumMod val="85000"/>
                    <a:lumOff val="15000"/>
                  </a:schemeClr>
                </a:solidFill>
                <a:latin typeface="メイリオ" panose="020B0604030504040204" pitchFamily="50" charset="-128"/>
                <a:ea typeface="メイリオ" panose="020B0604030504040204" pitchFamily="50" charset="-128"/>
                <a:cs typeface="メイリオ" panose="020B0604030504040204" pitchFamily="50" charset="-128"/>
              </a:rPr>
              <a:t>20-74</a:t>
            </a:r>
            <a:r>
              <a:rPr lang="ja-JP" altLang="en-US" sz="1100" dirty="0" smtClean="0">
                <a:solidFill>
                  <a:schemeClr val="tx1">
                    <a:lumMod val="85000"/>
                    <a:lumOff val="15000"/>
                  </a:schemeClr>
                </a:solidFill>
                <a:latin typeface="メイリオ" panose="020B0604030504040204" pitchFamily="50" charset="-128"/>
                <a:ea typeface="メイリオ" panose="020B0604030504040204" pitchFamily="50" charset="-128"/>
                <a:cs typeface="メイリオ" panose="020B0604030504040204" pitchFamily="50" charset="-128"/>
              </a:rPr>
              <a:t>歳人口／</a:t>
            </a:r>
            <a:r>
              <a:rPr lang="en-US" altLang="ja-JP" sz="1100" dirty="0" smtClean="0">
                <a:solidFill>
                  <a:schemeClr val="tx1">
                    <a:lumMod val="85000"/>
                    <a:lumOff val="15000"/>
                  </a:schemeClr>
                </a:solidFill>
                <a:latin typeface="メイリオ" panose="020B0604030504040204" pitchFamily="50" charset="-128"/>
                <a:ea typeface="メイリオ" panose="020B0604030504040204" pitchFamily="50" charset="-128"/>
                <a:cs typeface="メイリオ" panose="020B0604030504040204" pitchFamily="50" charset="-128"/>
              </a:rPr>
              <a:t>75</a:t>
            </a:r>
            <a:r>
              <a:rPr lang="ja-JP" altLang="en-US" sz="1100" dirty="0" smtClean="0">
                <a:solidFill>
                  <a:schemeClr val="tx1">
                    <a:lumMod val="85000"/>
                    <a:lumOff val="15000"/>
                  </a:schemeClr>
                </a:solidFill>
                <a:latin typeface="メイリオ" panose="020B0604030504040204" pitchFamily="50" charset="-128"/>
                <a:ea typeface="メイリオ" panose="020B0604030504040204" pitchFamily="50" charset="-128"/>
                <a:cs typeface="メイリオ" panose="020B0604030504040204" pitchFamily="50" charset="-128"/>
              </a:rPr>
              <a:t>歳以上人口。つまり、</a:t>
            </a:r>
            <a:r>
              <a:rPr lang="en-US" altLang="ja-JP" sz="1100" dirty="0" smtClean="0">
                <a:solidFill>
                  <a:schemeClr val="tx1">
                    <a:lumMod val="85000"/>
                    <a:lumOff val="15000"/>
                  </a:schemeClr>
                </a:solidFill>
                <a:latin typeface="メイリオ" panose="020B0604030504040204" pitchFamily="50" charset="-128"/>
                <a:ea typeface="メイリオ" panose="020B0604030504040204" pitchFamily="50" charset="-128"/>
                <a:cs typeface="メイリオ" panose="020B0604030504040204" pitchFamily="50" charset="-128"/>
              </a:rPr>
              <a:t>75</a:t>
            </a:r>
            <a:r>
              <a:rPr lang="ja-JP" altLang="en-US" sz="1100" dirty="0" smtClean="0">
                <a:solidFill>
                  <a:schemeClr val="tx1">
                    <a:lumMod val="85000"/>
                    <a:lumOff val="15000"/>
                  </a:schemeClr>
                </a:solidFill>
                <a:latin typeface="メイリオ" panose="020B0604030504040204" pitchFamily="50" charset="-128"/>
                <a:ea typeface="メイリオ" panose="020B0604030504040204" pitchFamily="50" charset="-128"/>
                <a:cs typeface="メイリオ" panose="020B0604030504040204" pitchFamily="50" charset="-128"/>
              </a:rPr>
              <a:t>歳以上の人</a:t>
            </a:r>
            <a:r>
              <a:rPr lang="en-US" altLang="ja-JP" sz="1100" dirty="0" smtClean="0">
                <a:solidFill>
                  <a:schemeClr val="tx1">
                    <a:lumMod val="85000"/>
                    <a:lumOff val="15000"/>
                  </a:schemeClr>
                </a:solidFill>
                <a:latin typeface="メイリオ" panose="020B0604030504040204" pitchFamily="50" charset="-128"/>
                <a:ea typeface="メイリオ" panose="020B0604030504040204" pitchFamily="50" charset="-128"/>
                <a:cs typeface="メイリオ" panose="020B0604030504040204" pitchFamily="50" charset="-128"/>
              </a:rPr>
              <a:t>1</a:t>
            </a:r>
            <a:r>
              <a:rPr lang="ja-JP" altLang="en-US" sz="1100" dirty="0" smtClean="0">
                <a:solidFill>
                  <a:schemeClr val="tx1">
                    <a:lumMod val="85000"/>
                    <a:lumOff val="15000"/>
                  </a:schemeClr>
                </a:solidFill>
                <a:latin typeface="メイリオ" panose="020B0604030504040204" pitchFamily="50" charset="-128"/>
                <a:ea typeface="メイリオ" panose="020B0604030504040204" pitchFamily="50" charset="-128"/>
                <a:cs typeface="メイリオ" panose="020B0604030504040204" pitchFamily="50" charset="-128"/>
              </a:rPr>
              <a:t>人を何人の</a:t>
            </a:r>
            <a:r>
              <a:rPr lang="en-US" altLang="ja-JP" sz="1100" dirty="0" smtClean="0">
                <a:solidFill>
                  <a:schemeClr val="tx1">
                    <a:lumMod val="85000"/>
                    <a:lumOff val="15000"/>
                  </a:schemeClr>
                </a:solidFill>
                <a:latin typeface="メイリオ" panose="020B0604030504040204" pitchFamily="50" charset="-128"/>
                <a:ea typeface="メイリオ" panose="020B0604030504040204" pitchFamily="50" charset="-128"/>
                <a:cs typeface="メイリオ" panose="020B0604030504040204" pitchFamily="50" charset="-128"/>
              </a:rPr>
              <a:t>20-74</a:t>
            </a:r>
            <a:r>
              <a:rPr lang="ja-JP" altLang="en-US" sz="1100" dirty="0" smtClean="0">
                <a:solidFill>
                  <a:schemeClr val="tx1">
                    <a:lumMod val="85000"/>
                    <a:lumOff val="15000"/>
                  </a:schemeClr>
                </a:solidFill>
                <a:latin typeface="メイリオ" panose="020B0604030504040204" pitchFamily="50" charset="-128"/>
                <a:ea typeface="メイリオ" panose="020B0604030504040204" pitchFamily="50" charset="-128"/>
                <a:cs typeface="メイリオ" panose="020B0604030504040204" pitchFamily="50" charset="-128"/>
              </a:rPr>
              <a:t>歳の人で支えているのかという値</a:t>
            </a:r>
            <a:endParaRPr lang="en-US" altLang="ja-JP" sz="1100" dirty="0" smtClean="0">
              <a:solidFill>
                <a:schemeClr val="tx1">
                  <a:lumMod val="85000"/>
                  <a:lumOff val="15000"/>
                </a:schemeClr>
              </a:solidFill>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1100" dirty="0" smtClean="0">
                <a:solidFill>
                  <a:schemeClr val="tx1">
                    <a:lumMod val="85000"/>
                    <a:lumOff val="15000"/>
                  </a:schemeClr>
                </a:solidFill>
                <a:latin typeface="メイリオ" panose="020B0604030504040204" pitchFamily="50" charset="-128"/>
                <a:ea typeface="メイリオ" panose="020B0604030504040204" pitchFamily="50" charset="-128"/>
                <a:cs typeface="メイリオ" panose="020B0604030504040204" pitchFamily="50" charset="-128"/>
              </a:rPr>
              <a:t>・</a:t>
            </a:r>
            <a:r>
              <a:rPr lang="en-US" altLang="ja-JP" sz="1100" dirty="0" smtClean="0">
                <a:solidFill>
                  <a:schemeClr val="tx1">
                    <a:lumMod val="85000"/>
                    <a:lumOff val="15000"/>
                  </a:schemeClr>
                </a:solidFill>
                <a:latin typeface="メイリオ" panose="020B0604030504040204" pitchFamily="50" charset="-128"/>
                <a:ea typeface="メイリオ" panose="020B0604030504040204" pitchFamily="50" charset="-128"/>
                <a:cs typeface="メイリオ" panose="020B0604030504040204" pitchFamily="50" charset="-128"/>
              </a:rPr>
              <a:t>65</a:t>
            </a:r>
            <a:r>
              <a:rPr lang="ja-JP" altLang="en-US" sz="1100" dirty="0" smtClean="0">
                <a:solidFill>
                  <a:schemeClr val="tx1">
                    <a:lumMod val="85000"/>
                    <a:lumOff val="15000"/>
                  </a:schemeClr>
                </a:solidFill>
                <a:latin typeface="メイリオ" panose="020B0604030504040204" pitchFamily="50" charset="-128"/>
                <a:ea typeface="メイリオ" panose="020B0604030504040204" pitchFamily="50" charset="-128"/>
                <a:cs typeface="メイリオ" panose="020B0604030504040204" pitchFamily="50" charset="-128"/>
              </a:rPr>
              <a:t>歳以上の分析も実施</a:t>
            </a:r>
            <a:endParaRPr lang="en-US" altLang="ja-JP" sz="1100" dirty="0" smtClean="0">
              <a:solidFill>
                <a:schemeClr val="tx1">
                  <a:lumMod val="85000"/>
                  <a:lumOff val="15000"/>
                </a:schemeClr>
              </a:solidFill>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1100" dirty="0" smtClean="0">
                <a:solidFill>
                  <a:schemeClr val="tx1">
                    <a:lumMod val="85000"/>
                    <a:lumOff val="15000"/>
                  </a:schemeClr>
                </a:solidFill>
                <a:latin typeface="メイリオ" panose="020B0604030504040204" pitchFamily="50" charset="-128"/>
                <a:ea typeface="メイリオ" panose="020B0604030504040204" pitchFamily="50" charset="-128"/>
                <a:cs typeface="メイリオ" panose="020B0604030504040204" pitchFamily="50" charset="-128"/>
              </a:rPr>
              <a:t>・</a:t>
            </a:r>
            <a:r>
              <a:rPr lang="en-US" altLang="ja-JP" sz="1100" dirty="0" smtClean="0">
                <a:solidFill>
                  <a:schemeClr val="tx1">
                    <a:lumMod val="85000"/>
                    <a:lumOff val="15000"/>
                  </a:schemeClr>
                </a:solidFill>
                <a:latin typeface="メイリオ" panose="020B0604030504040204" pitchFamily="50" charset="-128"/>
                <a:ea typeface="メイリオ" panose="020B0604030504040204" pitchFamily="50" charset="-128"/>
                <a:cs typeface="メイリオ" panose="020B0604030504040204" pitchFamily="50" charset="-128"/>
              </a:rPr>
              <a:t>75</a:t>
            </a:r>
            <a:r>
              <a:rPr lang="ja-JP" altLang="en-US" sz="1100" dirty="0" smtClean="0">
                <a:solidFill>
                  <a:schemeClr val="tx1">
                    <a:lumMod val="85000"/>
                    <a:lumOff val="15000"/>
                  </a:schemeClr>
                </a:solidFill>
                <a:latin typeface="メイリオ" panose="020B0604030504040204" pitchFamily="50" charset="-128"/>
                <a:ea typeface="メイリオ" panose="020B0604030504040204" pitchFamily="50" charset="-128"/>
                <a:cs typeface="メイリオ" panose="020B0604030504040204" pitchFamily="50" charset="-128"/>
              </a:rPr>
              <a:t>歳で区切った理由は、主に介護に対する扶助であり、</a:t>
            </a:r>
            <a:r>
              <a:rPr lang="en-US" altLang="ja-JP" sz="1100" dirty="0" smtClean="0">
                <a:solidFill>
                  <a:schemeClr val="tx1">
                    <a:lumMod val="85000"/>
                    <a:lumOff val="15000"/>
                  </a:schemeClr>
                </a:solidFill>
                <a:latin typeface="メイリオ" panose="020B0604030504040204" pitchFamily="50" charset="-128"/>
                <a:ea typeface="メイリオ" panose="020B0604030504040204" pitchFamily="50" charset="-128"/>
                <a:cs typeface="メイリオ" panose="020B0604030504040204" pitchFamily="50" charset="-128"/>
              </a:rPr>
              <a:t>65</a:t>
            </a:r>
            <a:r>
              <a:rPr lang="ja-JP" altLang="en-US" sz="1100" dirty="0" smtClean="0">
                <a:solidFill>
                  <a:schemeClr val="tx1">
                    <a:lumMod val="85000"/>
                    <a:lumOff val="15000"/>
                  </a:schemeClr>
                </a:solidFill>
                <a:latin typeface="メイリオ" panose="020B0604030504040204" pitchFamily="50" charset="-128"/>
                <a:ea typeface="メイリオ" panose="020B0604030504040204" pitchFamily="50" charset="-128"/>
                <a:cs typeface="メイリオ" panose="020B0604030504040204" pitchFamily="50" charset="-128"/>
              </a:rPr>
              <a:t>歳で区切った理由は、主に金銭に対する扶助（年金を払う側ともらう側）というもの</a:t>
            </a:r>
            <a:endParaRPr lang="en-US" altLang="ja-JP" sz="1100" dirty="0" smtClean="0">
              <a:solidFill>
                <a:schemeClr val="tx1">
                  <a:lumMod val="85000"/>
                  <a:lumOff val="15000"/>
                </a:schemeClr>
              </a:solidFill>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1100" dirty="0" smtClean="0">
                <a:solidFill>
                  <a:schemeClr val="tx1">
                    <a:lumMod val="85000"/>
                    <a:lumOff val="15000"/>
                  </a:schemeClr>
                </a:solidFill>
                <a:latin typeface="メイリオ" panose="020B0604030504040204" pitchFamily="50" charset="-128"/>
                <a:ea typeface="メイリオ" panose="020B0604030504040204" pitchFamily="50" charset="-128"/>
                <a:cs typeface="メイリオ" panose="020B0604030504040204" pitchFamily="50" charset="-128"/>
              </a:rPr>
              <a:t>◇平均年齢の</a:t>
            </a:r>
            <a:r>
              <a:rPr lang="ja-JP" altLang="en-US" sz="1100" dirty="0">
                <a:solidFill>
                  <a:schemeClr val="tx1">
                    <a:lumMod val="85000"/>
                    <a:lumOff val="15000"/>
                  </a:schemeClr>
                </a:solidFill>
                <a:latin typeface="メイリオ" panose="020B0604030504040204" pitchFamily="50" charset="-128"/>
                <a:ea typeface="メイリオ" panose="020B0604030504040204" pitchFamily="50" charset="-128"/>
                <a:cs typeface="メイリオ" panose="020B0604030504040204" pitchFamily="50" charset="-128"/>
              </a:rPr>
              <a:t>算出方法：</a:t>
            </a:r>
            <a:endParaRPr lang="en-US" altLang="ja-JP" sz="1100" dirty="0">
              <a:solidFill>
                <a:schemeClr val="tx1">
                  <a:lumMod val="85000"/>
                  <a:lumOff val="15000"/>
                </a:schemeClr>
              </a:solidFill>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1100" dirty="0" smtClean="0">
                <a:solidFill>
                  <a:schemeClr val="tx1">
                    <a:lumMod val="85000"/>
                    <a:lumOff val="15000"/>
                  </a:schemeClr>
                </a:solidFill>
                <a:latin typeface="メイリオ" panose="020B0604030504040204" pitchFamily="50" charset="-128"/>
                <a:ea typeface="メイリオ" panose="020B0604030504040204" pitchFamily="50" charset="-128"/>
                <a:cs typeface="メイリオ" panose="020B0604030504040204" pitchFamily="50" charset="-128"/>
              </a:rPr>
              <a:t>・地区別の平均年齢については、年齢総数を人口で除した値を利用（氷見市の平均年齢が国勢調査の平均年齢と値が一致しないが、左記計算方法のものを本分析では利用）</a:t>
            </a:r>
            <a:endParaRPr lang="en-US" altLang="ja-JP" sz="1100" dirty="0" smtClean="0">
              <a:solidFill>
                <a:schemeClr val="tx1">
                  <a:lumMod val="85000"/>
                  <a:lumOff val="15000"/>
                </a:schemeClr>
              </a:solidFill>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1100" dirty="0" smtClean="0">
                <a:solidFill>
                  <a:schemeClr val="tx1">
                    <a:lumMod val="85000"/>
                    <a:lumOff val="15000"/>
                  </a:schemeClr>
                </a:solidFill>
                <a:latin typeface="メイリオ" panose="020B0604030504040204" pitchFamily="50" charset="-128"/>
                <a:ea typeface="メイリオ" panose="020B0604030504040204" pitchFamily="50" charset="-128"/>
                <a:cs typeface="メイリオ" panose="020B0604030504040204" pitchFamily="50" charset="-128"/>
              </a:rPr>
              <a:t>・県と国の平均年齢については、国勢調査の値をそのまま利用</a:t>
            </a:r>
            <a:endParaRPr lang="en-US" altLang="ja-JP" sz="1100" dirty="0">
              <a:solidFill>
                <a:schemeClr val="tx1">
                  <a:lumMod val="85000"/>
                  <a:lumOff val="15000"/>
                </a:schemeClr>
              </a:solidFill>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1100" dirty="0">
                <a:solidFill>
                  <a:schemeClr val="tx1">
                    <a:lumMod val="85000"/>
                    <a:lumOff val="15000"/>
                  </a:schemeClr>
                </a:solidFill>
                <a:latin typeface="メイリオ" panose="020B0604030504040204" pitchFamily="50" charset="-128"/>
                <a:ea typeface="メイリオ" panose="020B0604030504040204" pitchFamily="50" charset="-128"/>
                <a:cs typeface="メイリオ" panose="020B0604030504040204" pitchFamily="50" charset="-128"/>
              </a:rPr>
              <a:t>◇その他の算出方法：前述までのページに</a:t>
            </a:r>
            <a:r>
              <a:rPr lang="ja-JP" altLang="en-US" sz="1100" dirty="0" smtClean="0">
                <a:solidFill>
                  <a:schemeClr val="tx1">
                    <a:lumMod val="85000"/>
                    <a:lumOff val="15000"/>
                  </a:schemeClr>
                </a:solidFill>
                <a:latin typeface="メイリオ" panose="020B0604030504040204" pitchFamily="50" charset="-128"/>
                <a:ea typeface="メイリオ" panose="020B0604030504040204" pitchFamily="50" charset="-128"/>
                <a:cs typeface="メイリオ" panose="020B0604030504040204" pitchFamily="50" charset="-128"/>
              </a:rPr>
              <a:t>準じる</a:t>
            </a:r>
            <a:endParaRPr lang="en-US" altLang="ja-JP" sz="1100" dirty="0" smtClean="0">
              <a:solidFill>
                <a:schemeClr val="tx1">
                  <a:lumMod val="85000"/>
                  <a:lumOff val="15000"/>
                </a:schemeClr>
              </a:solidFill>
              <a:latin typeface="メイリオ" panose="020B0604030504040204" pitchFamily="50" charset="-128"/>
              <a:ea typeface="メイリオ" panose="020B0604030504040204" pitchFamily="50" charset="-128"/>
              <a:cs typeface="メイリオ" panose="020B0604030504040204" pitchFamily="50" charset="-128"/>
            </a:endParaRPr>
          </a:p>
        </p:txBody>
      </p:sp>
    </p:spTree>
    <p:extLst>
      <p:ext uri="{BB962C8B-B14F-4D97-AF65-F5344CB8AC3E}">
        <p14:creationId xmlns:p14="http://schemas.microsoft.com/office/powerpoint/2010/main" val="2062243638"/>
      </p:ext>
    </p:extLst>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図 4"/>
          <p:cNvPicPr>
            <a:picLocks noChangeAspect="1"/>
          </p:cNvPicPr>
          <p:nvPr/>
        </p:nvPicPr>
        <p:blipFill>
          <a:blip r:embed="rId2"/>
          <a:stretch>
            <a:fillRect/>
          </a:stretch>
        </p:blipFill>
        <p:spPr>
          <a:xfrm>
            <a:off x="203200" y="1477006"/>
            <a:ext cx="8069943" cy="5279396"/>
          </a:xfrm>
          <a:prstGeom prst="rect">
            <a:avLst/>
          </a:prstGeom>
        </p:spPr>
      </p:pic>
      <p:sp>
        <p:nvSpPr>
          <p:cNvPr id="2" name="タイトル 1"/>
          <p:cNvSpPr>
            <a:spLocks noGrp="1"/>
          </p:cNvSpPr>
          <p:nvPr>
            <p:ph type="title"/>
          </p:nvPr>
        </p:nvSpPr>
        <p:spPr/>
        <p:txBody>
          <a:bodyPr/>
          <a:lstStyle/>
          <a:p>
            <a:r>
              <a:rPr lang="en-US" altLang="ja-JP" dirty="0"/>
              <a:t>7</a:t>
            </a:r>
            <a:r>
              <a:rPr kumimoji="1" lang="en-US" altLang="ja-JP" dirty="0" smtClean="0"/>
              <a:t>5</a:t>
            </a:r>
            <a:r>
              <a:rPr kumimoji="1" lang="ja-JP" altLang="en-US" dirty="0" smtClean="0"/>
              <a:t>歳を基準とした地区内扶助力　市内</a:t>
            </a:r>
            <a:r>
              <a:rPr kumimoji="1" lang="en-US" altLang="ja-JP" dirty="0" smtClean="0"/>
              <a:t>21</a:t>
            </a:r>
            <a:r>
              <a:rPr kumimoji="1" lang="ja-JP" altLang="en-US" dirty="0" smtClean="0"/>
              <a:t>地区</a:t>
            </a:r>
            <a:endParaRPr kumimoji="1" lang="ja-JP" altLang="en-US" dirty="0"/>
          </a:p>
        </p:txBody>
      </p:sp>
      <p:sp>
        <p:nvSpPr>
          <p:cNvPr id="3" name="コンテンツ プレースホルダー 2"/>
          <p:cNvSpPr>
            <a:spLocks noGrp="1"/>
          </p:cNvSpPr>
          <p:nvPr>
            <p:ph idx="1"/>
          </p:nvPr>
        </p:nvSpPr>
        <p:spPr>
          <a:xfrm>
            <a:off x="0" y="1105634"/>
            <a:ext cx="9144000" cy="496649"/>
          </a:xfrm>
        </p:spPr>
        <p:txBody>
          <a:bodyPr/>
          <a:lstStyle/>
          <a:p>
            <a:r>
              <a:rPr lang="ja-JP" altLang="en-US" dirty="0" smtClean="0"/>
              <a:t>氷見市は、</a:t>
            </a:r>
            <a:r>
              <a:rPr lang="en-US" altLang="ja-JP" dirty="0" smtClean="0"/>
              <a:t>20-74</a:t>
            </a:r>
            <a:r>
              <a:rPr lang="ja-JP" altLang="en-US" dirty="0" smtClean="0"/>
              <a:t>歳の人</a:t>
            </a:r>
            <a:r>
              <a:rPr lang="en-US" altLang="ja-JP" dirty="0" smtClean="0"/>
              <a:t>3.60</a:t>
            </a:r>
            <a:r>
              <a:rPr lang="ja-JP" altLang="en-US" dirty="0" smtClean="0"/>
              <a:t>人で</a:t>
            </a:r>
            <a:r>
              <a:rPr lang="en-US" altLang="ja-JP" dirty="0"/>
              <a:t>7</a:t>
            </a:r>
            <a:r>
              <a:rPr lang="en-US" altLang="ja-JP" dirty="0" smtClean="0"/>
              <a:t>5</a:t>
            </a:r>
            <a:r>
              <a:rPr lang="ja-JP" altLang="en-US" dirty="0" smtClean="0"/>
              <a:t>歳以上の人１人を支えています</a:t>
            </a:r>
            <a:r>
              <a:rPr kumimoji="1" lang="ja-JP" altLang="en-US" dirty="0" smtClean="0"/>
              <a:t>。</a:t>
            </a:r>
            <a:endParaRPr kumimoji="1" lang="ja-JP" altLang="en-US" dirty="0"/>
          </a:p>
        </p:txBody>
      </p:sp>
      <p:sp>
        <p:nvSpPr>
          <p:cNvPr id="4" name="スライド番号プレースホルダー 3"/>
          <p:cNvSpPr>
            <a:spLocks noGrp="1"/>
          </p:cNvSpPr>
          <p:nvPr>
            <p:ph type="sldNum" sz="quarter" idx="12"/>
          </p:nvPr>
        </p:nvSpPr>
        <p:spPr/>
        <p:txBody>
          <a:bodyPr/>
          <a:lstStyle/>
          <a:p>
            <a:fld id="{32561E9F-1250-4501-B953-B78836680886}" type="slidenum">
              <a:rPr lang="ja-JP" altLang="en-US" smtClean="0"/>
              <a:pPr/>
              <a:t>81</a:t>
            </a:fld>
            <a:endParaRPr lang="ja-JP" altLang="en-US" dirty="0"/>
          </a:p>
        </p:txBody>
      </p:sp>
      <p:sp>
        <p:nvSpPr>
          <p:cNvPr id="8" name="角丸四角形 7"/>
          <p:cNvSpPr/>
          <p:nvPr/>
        </p:nvSpPr>
        <p:spPr>
          <a:xfrm>
            <a:off x="6515100" y="2184400"/>
            <a:ext cx="1117600" cy="3835400"/>
          </a:xfrm>
          <a:prstGeom prst="roundRect">
            <a:avLst/>
          </a:prstGeom>
          <a:noFill/>
          <a:ln>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 name="角丸四角形 11"/>
          <p:cNvSpPr/>
          <p:nvPr/>
        </p:nvSpPr>
        <p:spPr>
          <a:xfrm>
            <a:off x="4138678" y="1950426"/>
            <a:ext cx="742334" cy="1046774"/>
          </a:xfrm>
          <a:prstGeom prst="roundRect">
            <a:avLst/>
          </a:prstGeom>
          <a:noFill/>
          <a:ln>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テキスト ボックス 9"/>
          <p:cNvSpPr txBox="1"/>
          <p:nvPr/>
        </p:nvSpPr>
        <p:spPr>
          <a:xfrm>
            <a:off x="622785" y="5824946"/>
            <a:ext cx="1345240" cy="600164"/>
          </a:xfrm>
          <a:prstGeom prst="rect">
            <a:avLst/>
          </a:prstGeom>
          <a:noFill/>
        </p:spPr>
        <p:txBody>
          <a:bodyPr wrap="none" rtlCol="0">
            <a:spAutoFit/>
          </a:bodyPr>
          <a:lstStyle/>
          <a:p>
            <a:r>
              <a:rPr lang="en-US" altLang="ja-JP" sz="1100" dirty="0">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100" dirty="0" smtClean="0">
                <a:latin typeface="メイリオ" panose="020B0604030504040204" pitchFamily="50" charset="-128"/>
                <a:ea typeface="メイリオ" panose="020B0604030504040204" pitchFamily="50" charset="-128"/>
                <a:cs typeface="メイリオ" panose="020B0604030504040204" pitchFamily="50" charset="-128"/>
              </a:rPr>
              <a:t>市平均値は</a:t>
            </a:r>
            <a:r>
              <a:rPr lang="en-US" altLang="ja-JP" sz="1100" dirty="0">
                <a:latin typeface="メイリオ" panose="020B0604030504040204" pitchFamily="50" charset="-128"/>
                <a:ea typeface="メイリオ" panose="020B0604030504040204" pitchFamily="50" charset="-128"/>
                <a:cs typeface="メイリオ" panose="020B0604030504040204" pitchFamily="50" charset="-128"/>
              </a:rPr>
              <a:t>3.60</a:t>
            </a:r>
            <a:endParaRPr lang="en-US" altLang="ja-JP" sz="1100" dirty="0" smtClean="0">
              <a:latin typeface="メイリオ" panose="020B0604030504040204" pitchFamily="50" charset="-128"/>
              <a:ea typeface="メイリオ" panose="020B0604030504040204" pitchFamily="50" charset="-128"/>
              <a:cs typeface="メイリオ" panose="020B0604030504040204" pitchFamily="50" charset="-128"/>
            </a:endParaRPr>
          </a:p>
          <a:p>
            <a:r>
              <a:rPr kumimoji="1" lang="ja-JP" altLang="en-US" sz="1100" dirty="0">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1100" dirty="0" smtClean="0">
                <a:latin typeface="メイリオ" panose="020B0604030504040204" pitchFamily="50" charset="-128"/>
                <a:ea typeface="メイリオ" panose="020B0604030504040204" pitchFamily="50" charset="-128"/>
                <a:cs typeface="メイリオ" panose="020B0604030504040204" pitchFamily="50" charset="-128"/>
              </a:rPr>
              <a:t>県平均値は</a:t>
            </a:r>
            <a:r>
              <a:rPr lang="en-US" altLang="ja-JP" sz="1100" dirty="0">
                <a:latin typeface="メイリオ" panose="020B0604030504040204" pitchFamily="50" charset="-128"/>
                <a:ea typeface="メイリオ" panose="020B0604030504040204" pitchFamily="50" charset="-128"/>
                <a:cs typeface="メイリオ" panose="020B0604030504040204" pitchFamily="50" charset="-128"/>
              </a:rPr>
              <a:t>4.54</a:t>
            </a:r>
            <a:endParaRPr lang="en-US" altLang="ja-JP" sz="1100" dirty="0" smtClean="0">
              <a:latin typeface="メイリオ" panose="020B0604030504040204" pitchFamily="50" charset="-128"/>
              <a:ea typeface="メイリオ" panose="020B0604030504040204" pitchFamily="50" charset="-128"/>
              <a:cs typeface="メイリオ" panose="020B0604030504040204" pitchFamily="50" charset="-128"/>
            </a:endParaRPr>
          </a:p>
          <a:p>
            <a:r>
              <a:rPr kumimoji="1" lang="ja-JP" altLang="en-US" sz="1100" dirty="0">
                <a:latin typeface="メイリオ" panose="020B0604030504040204" pitchFamily="50" charset="-128"/>
                <a:ea typeface="メイリオ" panose="020B0604030504040204" pitchFamily="50" charset="-128"/>
                <a:cs typeface="メイリオ" panose="020B0604030504040204" pitchFamily="50" charset="-128"/>
              </a:rPr>
              <a:t>　</a:t>
            </a:r>
            <a:r>
              <a:rPr kumimoji="1" lang="ja-JP" altLang="en-US" sz="1100" dirty="0" smtClean="0">
                <a:latin typeface="メイリオ" panose="020B0604030504040204" pitchFamily="50" charset="-128"/>
                <a:ea typeface="メイリオ" panose="020B0604030504040204" pitchFamily="50" charset="-128"/>
                <a:cs typeface="メイリオ" panose="020B0604030504040204" pitchFamily="50" charset="-128"/>
              </a:rPr>
              <a:t>国平均値は</a:t>
            </a:r>
            <a:r>
              <a:rPr kumimoji="1" lang="en-US" altLang="ja-JP" sz="1100" dirty="0" smtClean="0">
                <a:latin typeface="メイリオ" panose="020B0604030504040204" pitchFamily="50" charset="-128"/>
                <a:ea typeface="メイリオ" panose="020B0604030504040204" pitchFamily="50" charset="-128"/>
                <a:cs typeface="メイリオ" panose="020B0604030504040204" pitchFamily="50" charset="-128"/>
              </a:rPr>
              <a:t>5.43</a:t>
            </a:r>
            <a:endParaRPr kumimoji="1" lang="ja-JP" altLang="en-US" sz="1100"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1" name="四角形吹き出し 10"/>
          <p:cNvSpPr/>
          <p:nvPr/>
        </p:nvSpPr>
        <p:spPr>
          <a:xfrm>
            <a:off x="2228233" y="2335992"/>
            <a:ext cx="1562100" cy="551566"/>
          </a:xfrm>
          <a:prstGeom prst="wedgeRectCallout">
            <a:avLst>
              <a:gd name="adj1" fmla="val 70884"/>
              <a:gd name="adj2" fmla="val 14078"/>
            </a:avLst>
          </a:prstGeom>
          <a:noFill/>
          <a:ln>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000" dirty="0" smtClean="0">
                <a:solidFill>
                  <a:sysClr val="windowText" lastClr="000000"/>
                </a:solidFill>
                <a:latin typeface="メイリオ" panose="020B0604030504040204" pitchFamily="50" charset="-128"/>
                <a:ea typeface="メイリオ" panose="020B0604030504040204" pitchFamily="50" charset="-128"/>
                <a:cs typeface="メイリオ" panose="020B0604030504040204" pitchFamily="50" charset="-128"/>
              </a:rPr>
              <a:t>人口が多く、地区内扶助力が弱いです。</a:t>
            </a:r>
            <a:endParaRPr lang="ja-JP" altLang="en-US" sz="1000" dirty="0">
              <a:solidFill>
                <a:sysClr val="windowText" lastClr="000000"/>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3" name="四角形吹き出し 12"/>
          <p:cNvSpPr/>
          <p:nvPr/>
        </p:nvSpPr>
        <p:spPr>
          <a:xfrm>
            <a:off x="4561989" y="3069560"/>
            <a:ext cx="1562100" cy="551566"/>
          </a:xfrm>
          <a:prstGeom prst="wedgeRectCallout">
            <a:avLst>
              <a:gd name="adj1" fmla="val 73323"/>
              <a:gd name="adj2" fmla="val -96444"/>
            </a:avLst>
          </a:prstGeom>
          <a:noFill/>
          <a:ln>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000" dirty="0" smtClean="0">
                <a:solidFill>
                  <a:sysClr val="windowText" lastClr="000000"/>
                </a:solidFill>
                <a:latin typeface="メイリオ" panose="020B0604030504040204" pitchFamily="50" charset="-128"/>
                <a:ea typeface="メイリオ" panose="020B0604030504040204" pitchFamily="50" charset="-128"/>
                <a:cs typeface="メイリオ" panose="020B0604030504040204" pitchFamily="50" charset="-128"/>
              </a:rPr>
              <a:t>窪、宮田、布勢、稲積地区は全国平均レベルの地区内扶助力です。</a:t>
            </a:r>
            <a:endParaRPr lang="en-US" altLang="ja-JP" sz="1000" dirty="0" smtClean="0">
              <a:solidFill>
                <a:sysClr val="windowText" lastClr="000000"/>
              </a:solidFill>
              <a:latin typeface="メイリオ" panose="020B0604030504040204" pitchFamily="50" charset="-128"/>
              <a:ea typeface="メイリオ" panose="020B0604030504040204" pitchFamily="50" charset="-128"/>
              <a:cs typeface="メイリオ" panose="020B0604030504040204" pitchFamily="50" charset="-128"/>
            </a:endParaRPr>
          </a:p>
        </p:txBody>
      </p:sp>
    </p:spTree>
    <p:extLst>
      <p:ext uri="{BB962C8B-B14F-4D97-AF65-F5344CB8AC3E}">
        <p14:creationId xmlns:p14="http://schemas.microsoft.com/office/powerpoint/2010/main" val="2290696390"/>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smtClean="0"/>
              <a:t>（参考）要支援・要介護者の比率</a:t>
            </a:r>
            <a:endParaRPr lang="ja-JP" altLang="en-US" dirty="0"/>
          </a:p>
        </p:txBody>
      </p:sp>
      <p:sp>
        <p:nvSpPr>
          <p:cNvPr id="3" name="コンテンツ プレースホルダー 2"/>
          <p:cNvSpPr>
            <a:spLocks noGrp="1"/>
          </p:cNvSpPr>
          <p:nvPr>
            <p:ph idx="1"/>
          </p:nvPr>
        </p:nvSpPr>
        <p:spPr>
          <a:xfrm>
            <a:off x="0" y="1105634"/>
            <a:ext cx="9144000" cy="1004493"/>
          </a:xfrm>
        </p:spPr>
        <p:txBody>
          <a:bodyPr>
            <a:normAutofit/>
          </a:bodyPr>
          <a:lstStyle/>
          <a:p>
            <a:r>
              <a:rPr lang="ja-JP" altLang="en-US" dirty="0" smtClean="0"/>
              <a:t>要支援・要介護者の割合等から、</a:t>
            </a:r>
            <a:r>
              <a:rPr lang="en-US" altLang="ja-JP" dirty="0" smtClean="0"/>
              <a:t>75</a:t>
            </a:r>
            <a:r>
              <a:rPr lang="ja-JP" altLang="en-US" dirty="0" smtClean="0"/>
              <a:t>歳未満頃までは支援や介護の必要が少ないと考えられます。要支援・要介護の観点からは</a:t>
            </a:r>
            <a:r>
              <a:rPr lang="en-US" altLang="ja-JP" dirty="0" smtClean="0"/>
              <a:t>65</a:t>
            </a:r>
            <a:r>
              <a:rPr lang="ja-JP" altLang="en-US" dirty="0" smtClean="0"/>
              <a:t>歳以上を一括りに高齢者と考えるのではなく、</a:t>
            </a:r>
            <a:r>
              <a:rPr lang="en-US" altLang="ja-JP" dirty="0" smtClean="0"/>
              <a:t>65</a:t>
            </a:r>
            <a:r>
              <a:rPr lang="ja-JP" altLang="en-US" dirty="0" smtClean="0"/>
              <a:t>～</a:t>
            </a:r>
            <a:r>
              <a:rPr lang="en-US" altLang="ja-JP" dirty="0" smtClean="0"/>
              <a:t>74</a:t>
            </a:r>
            <a:r>
              <a:rPr lang="ja-JP" altLang="en-US" dirty="0" smtClean="0"/>
              <a:t>歳は元気に活躍できる世代だと考える必要があります。</a:t>
            </a:r>
            <a:endParaRPr lang="ja-JP" altLang="en-US" dirty="0"/>
          </a:p>
        </p:txBody>
      </p:sp>
      <p:pic>
        <p:nvPicPr>
          <p:cNvPr id="6" name="図 5"/>
          <p:cNvPicPr>
            <a:picLocks noChangeAspect="1"/>
          </p:cNvPicPr>
          <p:nvPr/>
        </p:nvPicPr>
        <p:blipFill>
          <a:blip r:embed="rId2"/>
          <a:stretch>
            <a:fillRect/>
          </a:stretch>
        </p:blipFill>
        <p:spPr>
          <a:xfrm>
            <a:off x="1909138" y="2160928"/>
            <a:ext cx="4920129" cy="3989676"/>
          </a:xfrm>
          <a:prstGeom prst="rect">
            <a:avLst/>
          </a:prstGeom>
        </p:spPr>
      </p:pic>
      <p:sp>
        <p:nvSpPr>
          <p:cNvPr id="7" name="正方形/長方形 6"/>
          <p:cNvSpPr/>
          <p:nvPr/>
        </p:nvSpPr>
        <p:spPr>
          <a:xfrm>
            <a:off x="4635501" y="2324612"/>
            <a:ext cx="2115494" cy="3588507"/>
          </a:xfrm>
          <a:prstGeom prst="rect">
            <a:avLst/>
          </a:prstGeom>
          <a:noFill/>
          <a:ln>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四角形吹き出し 7"/>
          <p:cNvSpPr/>
          <p:nvPr/>
        </p:nvSpPr>
        <p:spPr>
          <a:xfrm>
            <a:off x="2730500" y="3204615"/>
            <a:ext cx="1552812" cy="951151"/>
          </a:xfrm>
          <a:prstGeom prst="wedgeRectCallout">
            <a:avLst>
              <a:gd name="adj1" fmla="val 70487"/>
              <a:gd name="adj2" fmla="val 44375"/>
            </a:avLst>
          </a:prstGeom>
          <a:solidFill>
            <a:schemeClr val="bg1"/>
          </a:solidFill>
          <a:ln>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2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75</a:t>
            </a:r>
            <a:r>
              <a:rPr kumimoji="1" lang="ja-JP" altLang="en-US" sz="12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歳を超えた</a:t>
            </a:r>
            <a:endParaRPr kumimoji="1" lang="en-US" altLang="ja-JP" sz="12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pPr algn="ctr"/>
            <a:r>
              <a:rPr kumimoji="1" lang="ja-JP" altLang="en-US" sz="12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頃から</a:t>
            </a:r>
            <a:r>
              <a:rPr kumimoji="1" lang="en-US" altLang="ja-JP" sz="12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
            </a:r>
            <a:br>
              <a:rPr kumimoji="1" lang="en-US" altLang="ja-JP" sz="12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br>
            <a:r>
              <a:rPr kumimoji="1" lang="ja-JP" altLang="en-US" sz="12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介護の問題が</a:t>
            </a:r>
            <a:r>
              <a:rPr kumimoji="1" lang="en-US" altLang="ja-JP" sz="12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
            </a:r>
            <a:br>
              <a:rPr kumimoji="1" lang="en-US" altLang="ja-JP" sz="12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br>
            <a:r>
              <a:rPr kumimoji="1" lang="ja-JP" altLang="en-US" sz="12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本格化します</a:t>
            </a:r>
            <a:endParaRPr kumimoji="1" lang="ja-JP" altLang="en-US" sz="12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1" name="正方形/長方形 10"/>
          <p:cNvSpPr/>
          <p:nvPr/>
        </p:nvSpPr>
        <p:spPr>
          <a:xfrm>
            <a:off x="1842118" y="6278578"/>
            <a:ext cx="5727801" cy="794275"/>
          </a:xfrm>
          <a:prstGeom prst="rect">
            <a:avLst/>
          </a:prstGeom>
        </p:spPr>
        <p:txBody>
          <a:bodyPr wrap="square">
            <a:spAutoFit/>
          </a:bodyPr>
          <a:lstStyle/>
          <a:p>
            <a:r>
              <a:rPr lang="ja-JP" altLang="en-US" sz="1000" dirty="0" smtClean="0">
                <a:latin typeface="メイリオ" panose="020B0604030504040204" pitchFamily="50" charset="-128"/>
                <a:ea typeface="メイリオ" panose="020B0604030504040204" pitchFamily="50" charset="-128"/>
                <a:cs typeface="メイリオ" panose="020B0604030504040204" pitchFamily="50" charset="-128"/>
              </a:rPr>
              <a:t>出典</a:t>
            </a:r>
            <a:r>
              <a:rPr lang="ja-JP" altLang="en-US" sz="1000" dirty="0">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000" dirty="0" smtClean="0">
                <a:latin typeface="メイリオ" panose="020B0604030504040204" pitchFamily="50" charset="-128"/>
                <a:ea typeface="メイリオ" panose="020B0604030504040204" pitchFamily="50" charset="-128"/>
                <a:cs typeface="メイリオ" panose="020B0604030504040204" pitchFamily="50" charset="-128"/>
              </a:rPr>
              <a:t>公益財団法人　生命保健文化センターより</a:t>
            </a:r>
            <a:endParaRPr lang="en-US" altLang="ja-JP" sz="1000" dirty="0" smtClean="0">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1000" dirty="0" smtClean="0">
                <a:latin typeface="メイリオ" panose="020B0604030504040204" pitchFamily="50" charset="-128"/>
                <a:ea typeface="メイリオ" panose="020B0604030504040204" pitchFamily="50" charset="-128"/>
                <a:cs typeface="メイリオ" panose="020B0604030504040204" pitchFamily="50" charset="-128"/>
              </a:rPr>
              <a:t>元データは</a:t>
            </a:r>
            <a:r>
              <a:rPr lang="zh-TW" altLang="en-US" sz="1000" dirty="0" smtClean="0">
                <a:latin typeface="メイリオ" panose="020B0604030504040204" pitchFamily="50" charset="-128"/>
                <a:ea typeface="メイリオ" panose="020B0604030504040204" pitchFamily="50" charset="-128"/>
                <a:cs typeface="メイリオ" panose="020B0604030504040204" pitchFamily="50" charset="-128"/>
              </a:rPr>
              <a:t>厚生</a:t>
            </a:r>
            <a:r>
              <a:rPr lang="zh-TW" altLang="en-US" sz="1000" dirty="0">
                <a:latin typeface="メイリオ" panose="020B0604030504040204" pitchFamily="50" charset="-128"/>
                <a:ea typeface="メイリオ" panose="020B0604030504040204" pitchFamily="50" charset="-128"/>
                <a:cs typeface="メイリオ" panose="020B0604030504040204" pitchFamily="50" charset="-128"/>
              </a:rPr>
              <a:t>労働省「介護給付費実態調査月報（平成</a:t>
            </a:r>
            <a:r>
              <a:rPr lang="en-US" altLang="zh-TW" sz="1000" dirty="0">
                <a:latin typeface="メイリオ" panose="020B0604030504040204" pitchFamily="50" charset="-128"/>
                <a:ea typeface="メイリオ" panose="020B0604030504040204" pitchFamily="50" charset="-128"/>
                <a:cs typeface="メイリオ" panose="020B0604030504040204" pitchFamily="50" charset="-128"/>
              </a:rPr>
              <a:t>26</a:t>
            </a:r>
            <a:r>
              <a:rPr lang="zh-TW" altLang="en-US" sz="1000" dirty="0">
                <a:latin typeface="メイリオ" panose="020B0604030504040204" pitchFamily="50" charset="-128"/>
                <a:ea typeface="メイリオ" panose="020B0604030504040204" pitchFamily="50" charset="-128"/>
                <a:cs typeface="メイリオ" panose="020B0604030504040204" pitchFamily="50" charset="-128"/>
              </a:rPr>
              <a:t>年</a:t>
            </a:r>
            <a:r>
              <a:rPr lang="en-US" altLang="zh-TW" sz="1000" dirty="0">
                <a:latin typeface="メイリオ" panose="020B0604030504040204" pitchFamily="50" charset="-128"/>
                <a:ea typeface="メイリオ" panose="020B0604030504040204" pitchFamily="50" charset="-128"/>
                <a:cs typeface="メイリオ" panose="020B0604030504040204" pitchFamily="50" charset="-128"/>
              </a:rPr>
              <a:t>7</a:t>
            </a:r>
            <a:r>
              <a:rPr lang="zh-TW" altLang="en-US" sz="1000" dirty="0">
                <a:latin typeface="メイリオ" panose="020B0604030504040204" pitchFamily="50" charset="-128"/>
                <a:ea typeface="メイリオ" panose="020B0604030504040204" pitchFamily="50" charset="-128"/>
                <a:cs typeface="メイリオ" panose="020B0604030504040204" pitchFamily="50" charset="-128"/>
              </a:rPr>
              <a:t>月）」</a:t>
            </a:r>
          </a:p>
          <a:p>
            <a:r>
              <a:rPr lang="zh-TW" altLang="en-US" sz="1000" dirty="0">
                <a:latin typeface="メイリオ" panose="020B0604030504040204" pitchFamily="50" charset="-128"/>
                <a:ea typeface="メイリオ" panose="020B0604030504040204" pitchFamily="50" charset="-128"/>
                <a:cs typeface="メイリオ" panose="020B0604030504040204" pitchFamily="50" charset="-128"/>
              </a:rPr>
              <a:t> 総務省「人口推計月報（平成</a:t>
            </a:r>
            <a:r>
              <a:rPr lang="en-US" altLang="zh-TW" sz="1000" dirty="0">
                <a:latin typeface="メイリオ" panose="020B0604030504040204" pitchFamily="50" charset="-128"/>
                <a:ea typeface="メイリオ" panose="020B0604030504040204" pitchFamily="50" charset="-128"/>
                <a:cs typeface="メイリオ" panose="020B0604030504040204" pitchFamily="50" charset="-128"/>
              </a:rPr>
              <a:t>26</a:t>
            </a:r>
            <a:r>
              <a:rPr lang="zh-TW" altLang="en-US" sz="1000" dirty="0">
                <a:latin typeface="メイリオ" panose="020B0604030504040204" pitchFamily="50" charset="-128"/>
                <a:ea typeface="メイリオ" panose="020B0604030504040204" pitchFamily="50" charset="-128"/>
                <a:cs typeface="メイリオ" panose="020B0604030504040204" pitchFamily="50" charset="-128"/>
              </a:rPr>
              <a:t>年</a:t>
            </a:r>
            <a:r>
              <a:rPr lang="en-US" altLang="zh-TW" sz="1000" dirty="0">
                <a:latin typeface="メイリオ" panose="020B0604030504040204" pitchFamily="50" charset="-128"/>
                <a:ea typeface="メイリオ" panose="020B0604030504040204" pitchFamily="50" charset="-128"/>
                <a:cs typeface="メイリオ" panose="020B0604030504040204" pitchFamily="50" charset="-128"/>
              </a:rPr>
              <a:t>7</a:t>
            </a:r>
            <a:r>
              <a:rPr lang="zh-TW" altLang="en-US" sz="1000" dirty="0">
                <a:latin typeface="メイリオ" panose="020B0604030504040204" pitchFamily="50" charset="-128"/>
                <a:ea typeface="メイリオ" panose="020B0604030504040204" pitchFamily="50" charset="-128"/>
                <a:cs typeface="メイリオ" panose="020B0604030504040204" pitchFamily="50" charset="-128"/>
              </a:rPr>
              <a:t>月）</a:t>
            </a:r>
            <a:r>
              <a:rPr lang="zh-TW" altLang="en-US" sz="1000" dirty="0" smtClean="0">
                <a:latin typeface="メイリオ" panose="020B0604030504040204" pitchFamily="50" charset="-128"/>
                <a:ea typeface="メイリオ" panose="020B0604030504040204" pitchFamily="50" charset="-128"/>
                <a:cs typeface="メイリオ" panose="020B0604030504040204" pitchFamily="50" charset="-128"/>
              </a:rPr>
              <a:t>」</a:t>
            </a:r>
            <a:endParaRPr lang="ja-JP" altLang="en-US" sz="1000"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21" name="テキスト ボックス 20"/>
          <p:cNvSpPr txBox="1"/>
          <p:nvPr/>
        </p:nvSpPr>
        <p:spPr>
          <a:xfrm>
            <a:off x="3200844" y="1996814"/>
            <a:ext cx="3010348" cy="276999"/>
          </a:xfrm>
          <a:prstGeom prst="rect">
            <a:avLst/>
          </a:prstGeom>
          <a:noFill/>
        </p:spPr>
        <p:txBody>
          <a:bodyPr wrap="square" rtlCol="0">
            <a:spAutoFit/>
          </a:bodyPr>
          <a:lstStyle/>
          <a:p>
            <a:r>
              <a:rPr kumimoji="1" lang="ja-JP" altLang="en-US" sz="1200" u="sng" dirty="0" smtClean="0">
                <a:latin typeface="メイリオ" panose="020B0604030504040204" pitchFamily="50" charset="-128"/>
                <a:ea typeface="メイリオ" panose="020B0604030504040204" pitchFamily="50" charset="-128"/>
                <a:cs typeface="メイリオ" panose="020B0604030504040204" pitchFamily="50" charset="-128"/>
              </a:rPr>
              <a:t>年齢別要支援・要介護者の比率（全国）</a:t>
            </a:r>
            <a:endParaRPr kumimoji="1" lang="ja-JP" altLang="en-US" sz="1200" u="sng"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5" name="スライド番号プレースホルダー 4"/>
          <p:cNvSpPr>
            <a:spLocks noGrp="1"/>
          </p:cNvSpPr>
          <p:nvPr>
            <p:ph type="sldNum" sz="quarter" idx="12"/>
          </p:nvPr>
        </p:nvSpPr>
        <p:spPr/>
        <p:txBody>
          <a:bodyPr/>
          <a:lstStyle/>
          <a:p>
            <a:fld id="{32561E9F-1250-4501-B953-B78836680886}" type="slidenum">
              <a:rPr lang="ja-JP" altLang="en-US" smtClean="0"/>
              <a:pPr/>
              <a:t>82</a:t>
            </a:fld>
            <a:endParaRPr lang="ja-JP" altLang="en-US" dirty="0"/>
          </a:p>
        </p:txBody>
      </p:sp>
    </p:spTree>
    <p:extLst>
      <p:ext uri="{BB962C8B-B14F-4D97-AF65-F5344CB8AC3E}">
        <p14:creationId xmlns:p14="http://schemas.microsoft.com/office/powerpoint/2010/main" val="1224085589"/>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図 6"/>
          <p:cNvPicPr>
            <a:picLocks noChangeAspect="1"/>
          </p:cNvPicPr>
          <p:nvPr/>
        </p:nvPicPr>
        <p:blipFill>
          <a:blip r:embed="rId2"/>
          <a:stretch>
            <a:fillRect/>
          </a:stretch>
        </p:blipFill>
        <p:spPr>
          <a:xfrm>
            <a:off x="660400" y="1588670"/>
            <a:ext cx="8051800" cy="5267527"/>
          </a:xfrm>
          <a:prstGeom prst="rect">
            <a:avLst/>
          </a:prstGeom>
        </p:spPr>
      </p:pic>
      <p:sp>
        <p:nvSpPr>
          <p:cNvPr id="2" name="タイトル 1"/>
          <p:cNvSpPr>
            <a:spLocks noGrp="1"/>
          </p:cNvSpPr>
          <p:nvPr>
            <p:ph type="title"/>
          </p:nvPr>
        </p:nvSpPr>
        <p:spPr/>
        <p:txBody>
          <a:bodyPr/>
          <a:lstStyle/>
          <a:p>
            <a:r>
              <a:rPr kumimoji="1" lang="en-US" altLang="ja-JP" dirty="0" smtClean="0"/>
              <a:t>65</a:t>
            </a:r>
            <a:r>
              <a:rPr kumimoji="1" lang="ja-JP" altLang="en-US" dirty="0" smtClean="0"/>
              <a:t>歳を基準とした</a:t>
            </a:r>
            <a:r>
              <a:rPr lang="ja-JP" altLang="en-US" dirty="0"/>
              <a:t>地区内</a:t>
            </a:r>
            <a:r>
              <a:rPr kumimoji="1" lang="ja-JP" altLang="en-US" dirty="0" smtClean="0"/>
              <a:t>扶助力　市内</a:t>
            </a:r>
            <a:r>
              <a:rPr kumimoji="1" lang="en-US" altLang="ja-JP" dirty="0" smtClean="0"/>
              <a:t>21</a:t>
            </a:r>
            <a:r>
              <a:rPr kumimoji="1" lang="ja-JP" altLang="en-US" dirty="0" smtClean="0"/>
              <a:t>地区</a:t>
            </a:r>
            <a:endParaRPr kumimoji="1" lang="ja-JP" altLang="en-US" dirty="0"/>
          </a:p>
        </p:txBody>
      </p:sp>
      <p:sp>
        <p:nvSpPr>
          <p:cNvPr id="3" name="コンテンツ プレースホルダー 2"/>
          <p:cNvSpPr>
            <a:spLocks noGrp="1"/>
          </p:cNvSpPr>
          <p:nvPr>
            <p:ph idx="1"/>
          </p:nvPr>
        </p:nvSpPr>
        <p:spPr>
          <a:xfrm>
            <a:off x="0" y="1105634"/>
            <a:ext cx="9144000" cy="496649"/>
          </a:xfrm>
        </p:spPr>
        <p:txBody>
          <a:bodyPr/>
          <a:lstStyle/>
          <a:p>
            <a:r>
              <a:rPr lang="ja-JP" altLang="en-US" dirty="0" smtClean="0"/>
              <a:t>氷見市は、</a:t>
            </a:r>
            <a:r>
              <a:rPr lang="en-US" altLang="ja-JP" dirty="0" smtClean="0"/>
              <a:t>20-64</a:t>
            </a:r>
            <a:r>
              <a:rPr lang="ja-JP" altLang="en-US" dirty="0" smtClean="0"/>
              <a:t>歳の人</a:t>
            </a:r>
            <a:r>
              <a:rPr lang="en-US" altLang="ja-JP" dirty="0" smtClean="0"/>
              <a:t>1.38</a:t>
            </a:r>
            <a:r>
              <a:rPr lang="ja-JP" altLang="en-US" dirty="0" smtClean="0"/>
              <a:t>人で</a:t>
            </a:r>
            <a:r>
              <a:rPr lang="en-US" altLang="ja-JP" dirty="0" smtClean="0"/>
              <a:t>65</a:t>
            </a:r>
            <a:r>
              <a:rPr lang="ja-JP" altLang="en-US" dirty="0" smtClean="0"/>
              <a:t>歳以上の人１人を支えています</a:t>
            </a:r>
            <a:r>
              <a:rPr kumimoji="1" lang="ja-JP" altLang="en-US" dirty="0" smtClean="0"/>
              <a:t>。</a:t>
            </a:r>
            <a:endParaRPr kumimoji="1" lang="ja-JP" altLang="en-US" dirty="0"/>
          </a:p>
        </p:txBody>
      </p:sp>
      <p:sp>
        <p:nvSpPr>
          <p:cNvPr id="4" name="スライド番号プレースホルダー 3"/>
          <p:cNvSpPr>
            <a:spLocks noGrp="1"/>
          </p:cNvSpPr>
          <p:nvPr>
            <p:ph type="sldNum" sz="quarter" idx="12"/>
          </p:nvPr>
        </p:nvSpPr>
        <p:spPr/>
        <p:txBody>
          <a:bodyPr/>
          <a:lstStyle/>
          <a:p>
            <a:fld id="{32561E9F-1250-4501-B953-B78836680886}" type="slidenum">
              <a:rPr lang="ja-JP" altLang="en-US" smtClean="0"/>
              <a:pPr/>
              <a:t>83</a:t>
            </a:fld>
            <a:endParaRPr lang="ja-JP" altLang="en-US" dirty="0"/>
          </a:p>
        </p:txBody>
      </p:sp>
      <p:sp>
        <p:nvSpPr>
          <p:cNvPr id="6" name="角丸四角形 5"/>
          <p:cNvSpPr/>
          <p:nvPr/>
        </p:nvSpPr>
        <p:spPr>
          <a:xfrm>
            <a:off x="2699657" y="5047210"/>
            <a:ext cx="1335314" cy="1077818"/>
          </a:xfrm>
          <a:prstGeom prst="roundRect">
            <a:avLst/>
          </a:prstGeom>
          <a:noFill/>
          <a:ln>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角丸四角形 7"/>
          <p:cNvSpPr/>
          <p:nvPr/>
        </p:nvSpPr>
        <p:spPr>
          <a:xfrm>
            <a:off x="6647544" y="1918141"/>
            <a:ext cx="1177864" cy="4206887"/>
          </a:xfrm>
          <a:prstGeom prst="roundRect">
            <a:avLst/>
          </a:prstGeom>
          <a:noFill/>
          <a:ln>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 name="角丸四角形 11"/>
          <p:cNvSpPr/>
          <p:nvPr/>
        </p:nvSpPr>
        <p:spPr>
          <a:xfrm>
            <a:off x="4034971" y="2466126"/>
            <a:ext cx="742334" cy="641396"/>
          </a:xfrm>
          <a:prstGeom prst="roundRect">
            <a:avLst/>
          </a:prstGeom>
          <a:noFill/>
          <a:ln>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14" name="直線コネクタ 13"/>
          <p:cNvCxnSpPr/>
          <p:nvPr/>
        </p:nvCxnSpPr>
        <p:spPr>
          <a:xfrm flipV="1">
            <a:off x="4034971" y="2260634"/>
            <a:ext cx="0" cy="4299823"/>
          </a:xfrm>
          <a:prstGeom prst="line">
            <a:avLst/>
          </a:prstGeom>
          <a:ln w="12700">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sp>
        <p:nvSpPr>
          <p:cNvPr id="21" name="テキスト ボックス 20"/>
          <p:cNvSpPr txBox="1"/>
          <p:nvPr/>
        </p:nvSpPr>
        <p:spPr>
          <a:xfrm>
            <a:off x="1054714" y="5960293"/>
            <a:ext cx="1345240" cy="600164"/>
          </a:xfrm>
          <a:prstGeom prst="rect">
            <a:avLst/>
          </a:prstGeom>
          <a:noFill/>
        </p:spPr>
        <p:txBody>
          <a:bodyPr wrap="none" rtlCol="0">
            <a:spAutoFit/>
          </a:bodyPr>
          <a:lstStyle/>
          <a:p>
            <a:r>
              <a:rPr lang="en-US" altLang="ja-JP" sz="1100" dirty="0">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100" dirty="0" smtClean="0">
                <a:latin typeface="メイリオ" panose="020B0604030504040204" pitchFamily="50" charset="-128"/>
                <a:ea typeface="メイリオ" panose="020B0604030504040204" pitchFamily="50" charset="-128"/>
                <a:cs typeface="メイリオ" panose="020B0604030504040204" pitchFamily="50" charset="-128"/>
              </a:rPr>
              <a:t>市平均値は</a:t>
            </a:r>
            <a:r>
              <a:rPr lang="en-US" altLang="ja-JP" sz="1100" dirty="0" smtClean="0">
                <a:latin typeface="メイリオ" panose="020B0604030504040204" pitchFamily="50" charset="-128"/>
                <a:ea typeface="メイリオ" panose="020B0604030504040204" pitchFamily="50" charset="-128"/>
                <a:cs typeface="メイリオ" panose="020B0604030504040204" pitchFamily="50" charset="-128"/>
              </a:rPr>
              <a:t>1.38</a:t>
            </a:r>
          </a:p>
          <a:p>
            <a:r>
              <a:rPr kumimoji="1" lang="ja-JP" altLang="en-US" sz="1100" dirty="0">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1100" dirty="0" smtClean="0">
                <a:latin typeface="メイリオ" panose="020B0604030504040204" pitchFamily="50" charset="-128"/>
                <a:ea typeface="メイリオ" panose="020B0604030504040204" pitchFamily="50" charset="-128"/>
                <a:cs typeface="メイリオ" panose="020B0604030504040204" pitchFamily="50" charset="-128"/>
              </a:rPr>
              <a:t>県平均値は</a:t>
            </a:r>
            <a:r>
              <a:rPr lang="en-US" altLang="ja-JP" sz="1100" dirty="0" smtClean="0">
                <a:latin typeface="メイリオ" panose="020B0604030504040204" pitchFamily="50" charset="-128"/>
                <a:ea typeface="メイリオ" panose="020B0604030504040204" pitchFamily="50" charset="-128"/>
                <a:cs typeface="メイリオ" panose="020B0604030504040204" pitchFamily="50" charset="-128"/>
              </a:rPr>
              <a:t>1.73</a:t>
            </a:r>
          </a:p>
          <a:p>
            <a:r>
              <a:rPr kumimoji="1" lang="ja-JP" altLang="en-US" sz="1100" dirty="0">
                <a:latin typeface="メイリオ" panose="020B0604030504040204" pitchFamily="50" charset="-128"/>
                <a:ea typeface="メイリオ" panose="020B0604030504040204" pitchFamily="50" charset="-128"/>
                <a:cs typeface="メイリオ" panose="020B0604030504040204" pitchFamily="50" charset="-128"/>
              </a:rPr>
              <a:t>　</a:t>
            </a:r>
            <a:r>
              <a:rPr kumimoji="1" lang="ja-JP" altLang="en-US" sz="1100" dirty="0" smtClean="0">
                <a:latin typeface="メイリオ" panose="020B0604030504040204" pitchFamily="50" charset="-128"/>
                <a:ea typeface="メイリオ" panose="020B0604030504040204" pitchFamily="50" charset="-128"/>
                <a:cs typeface="メイリオ" panose="020B0604030504040204" pitchFamily="50" charset="-128"/>
              </a:rPr>
              <a:t>国平均値は</a:t>
            </a:r>
            <a:r>
              <a:rPr kumimoji="1" lang="en-US" altLang="ja-JP" sz="1100" dirty="0" smtClean="0">
                <a:latin typeface="メイリオ" panose="020B0604030504040204" pitchFamily="50" charset="-128"/>
                <a:ea typeface="メイリオ" panose="020B0604030504040204" pitchFamily="50" charset="-128"/>
                <a:cs typeface="メイリオ" panose="020B0604030504040204" pitchFamily="50" charset="-128"/>
              </a:rPr>
              <a:t>2.10</a:t>
            </a:r>
            <a:endParaRPr kumimoji="1" lang="ja-JP" altLang="en-US" sz="1100"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3" name="四角形吹き出し 12"/>
          <p:cNvSpPr/>
          <p:nvPr/>
        </p:nvSpPr>
        <p:spPr>
          <a:xfrm>
            <a:off x="2108489" y="2773180"/>
            <a:ext cx="1562100" cy="551566"/>
          </a:xfrm>
          <a:prstGeom prst="wedgeRectCallout">
            <a:avLst>
              <a:gd name="adj1" fmla="val 72394"/>
              <a:gd name="adj2" fmla="val -72761"/>
            </a:avLst>
          </a:prstGeom>
          <a:noFill/>
          <a:ln>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000" dirty="0" smtClean="0">
                <a:solidFill>
                  <a:sysClr val="windowText" lastClr="000000"/>
                </a:solidFill>
                <a:latin typeface="メイリオ" panose="020B0604030504040204" pitchFamily="50" charset="-128"/>
                <a:ea typeface="メイリオ" panose="020B0604030504040204" pitchFamily="50" charset="-128"/>
                <a:cs typeface="メイリオ" panose="020B0604030504040204" pitchFamily="50" charset="-128"/>
              </a:rPr>
              <a:t>人口が多く、地区内扶助力が弱いです。</a:t>
            </a:r>
            <a:endParaRPr lang="ja-JP" altLang="en-US" sz="1000" dirty="0">
              <a:solidFill>
                <a:sysClr val="windowText" lastClr="000000"/>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6" name="四角形吹き出し 15"/>
          <p:cNvSpPr/>
          <p:nvPr/>
        </p:nvSpPr>
        <p:spPr>
          <a:xfrm>
            <a:off x="4668447" y="3171895"/>
            <a:ext cx="1562100" cy="551566"/>
          </a:xfrm>
          <a:prstGeom prst="wedgeRectCallout">
            <a:avLst>
              <a:gd name="adj1" fmla="val 73323"/>
              <a:gd name="adj2" fmla="val -96444"/>
            </a:avLst>
          </a:prstGeom>
          <a:noFill/>
          <a:ln>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000" dirty="0" smtClean="0">
                <a:solidFill>
                  <a:sysClr val="windowText" lastClr="000000"/>
                </a:solidFill>
                <a:latin typeface="メイリオ" panose="020B0604030504040204" pitchFamily="50" charset="-128"/>
                <a:ea typeface="メイリオ" panose="020B0604030504040204" pitchFamily="50" charset="-128"/>
                <a:cs typeface="メイリオ" panose="020B0604030504040204" pitchFamily="50" charset="-128"/>
              </a:rPr>
              <a:t>窪、宮田、布勢、稲積地区は全国平均レベルの地区内扶助力です。</a:t>
            </a:r>
            <a:endParaRPr lang="en-US" altLang="ja-JP" sz="1000" dirty="0" smtClean="0">
              <a:solidFill>
                <a:sysClr val="windowText" lastClr="000000"/>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7" name="四角形吹き出し 16"/>
          <p:cNvSpPr/>
          <p:nvPr/>
        </p:nvSpPr>
        <p:spPr>
          <a:xfrm>
            <a:off x="1310822" y="4343605"/>
            <a:ext cx="1686378" cy="551566"/>
          </a:xfrm>
          <a:prstGeom prst="wedgeRectCallout">
            <a:avLst>
              <a:gd name="adj1" fmla="val 46006"/>
              <a:gd name="adj2" fmla="val 73944"/>
            </a:avLst>
          </a:prstGeom>
          <a:noFill/>
          <a:ln>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000" dirty="0" smtClean="0">
                <a:solidFill>
                  <a:sysClr val="windowText" lastClr="000000"/>
                </a:solidFill>
                <a:latin typeface="メイリオ" panose="020B0604030504040204" pitchFamily="50" charset="-128"/>
                <a:ea typeface="メイリオ" panose="020B0604030504040204" pitchFamily="50" charset="-128"/>
                <a:cs typeface="メイリオ" panose="020B0604030504040204" pitchFamily="50" charset="-128"/>
              </a:rPr>
              <a:t>現時点で地区内扶助力が１を割り込んでいます。</a:t>
            </a:r>
            <a:endParaRPr lang="en-US" altLang="ja-JP" sz="1000" dirty="0" smtClean="0">
              <a:solidFill>
                <a:sysClr val="windowText" lastClr="000000"/>
              </a:solidFill>
              <a:latin typeface="メイリオ" panose="020B0604030504040204" pitchFamily="50" charset="-128"/>
              <a:ea typeface="メイリオ" panose="020B0604030504040204" pitchFamily="50" charset="-128"/>
              <a:cs typeface="メイリオ" panose="020B0604030504040204" pitchFamily="50" charset="-128"/>
            </a:endParaRPr>
          </a:p>
        </p:txBody>
      </p:sp>
    </p:spTree>
    <p:extLst>
      <p:ext uri="{BB962C8B-B14F-4D97-AF65-F5344CB8AC3E}">
        <p14:creationId xmlns:p14="http://schemas.microsoft.com/office/powerpoint/2010/main" val="3132923433"/>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altLang="ja-JP" dirty="0" smtClean="0"/>
              <a:t>65</a:t>
            </a:r>
            <a:r>
              <a:rPr kumimoji="1" lang="ja-JP" altLang="en-US" dirty="0" smtClean="0"/>
              <a:t>歳以上の割合　市内</a:t>
            </a:r>
            <a:r>
              <a:rPr kumimoji="1" lang="en-US" altLang="ja-JP" dirty="0" smtClean="0"/>
              <a:t>21</a:t>
            </a:r>
            <a:r>
              <a:rPr kumimoji="1" lang="ja-JP" altLang="en-US" dirty="0" smtClean="0"/>
              <a:t>地区</a:t>
            </a:r>
            <a:endParaRPr kumimoji="1" lang="ja-JP" altLang="en-US" dirty="0"/>
          </a:p>
        </p:txBody>
      </p:sp>
      <p:sp>
        <p:nvSpPr>
          <p:cNvPr id="3" name="コンテンツ プレースホルダー 2"/>
          <p:cNvSpPr>
            <a:spLocks noGrp="1"/>
          </p:cNvSpPr>
          <p:nvPr>
            <p:ph idx="1"/>
          </p:nvPr>
        </p:nvSpPr>
        <p:spPr>
          <a:xfrm>
            <a:off x="0" y="1105634"/>
            <a:ext cx="9144000" cy="839280"/>
          </a:xfrm>
        </p:spPr>
        <p:txBody>
          <a:bodyPr>
            <a:normAutofit/>
          </a:bodyPr>
          <a:lstStyle/>
          <a:p>
            <a:r>
              <a:rPr kumimoji="1" lang="ja-JP" altLang="en-US" dirty="0" smtClean="0"/>
              <a:t>氷見市は</a:t>
            </a:r>
            <a:r>
              <a:rPr kumimoji="1" lang="en-US" altLang="ja-JP" dirty="0" smtClean="0"/>
              <a:t>3</a:t>
            </a:r>
            <a:r>
              <a:rPr kumimoji="1" lang="ja-JP" altLang="en-US" dirty="0" smtClean="0"/>
              <a:t>人に</a:t>
            </a:r>
            <a:r>
              <a:rPr kumimoji="1" lang="en-US" altLang="ja-JP" dirty="0" smtClean="0"/>
              <a:t>1</a:t>
            </a:r>
            <a:r>
              <a:rPr kumimoji="1" lang="ja-JP" altLang="en-US" dirty="0" smtClean="0"/>
              <a:t>人以上が</a:t>
            </a:r>
            <a:r>
              <a:rPr kumimoji="1" lang="en-US" altLang="ja-JP" dirty="0" smtClean="0"/>
              <a:t>65</a:t>
            </a:r>
            <a:r>
              <a:rPr kumimoji="1" lang="ja-JP" altLang="en-US" dirty="0" smtClean="0"/>
              <a:t>歳以上であり、地区によっては</a:t>
            </a:r>
            <a:r>
              <a:rPr kumimoji="1" lang="en-US" altLang="ja-JP" dirty="0" smtClean="0"/>
              <a:t>2</a:t>
            </a:r>
            <a:r>
              <a:rPr kumimoji="1" lang="ja-JP" altLang="en-US" dirty="0" smtClean="0"/>
              <a:t>人に</a:t>
            </a:r>
            <a:r>
              <a:rPr kumimoji="1" lang="en-US" altLang="ja-JP" dirty="0" smtClean="0"/>
              <a:t>1</a:t>
            </a:r>
            <a:r>
              <a:rPr kumimoji="1" lang="ja-JP" altLang="en-US" dirty="0" smtClean="0"/>
              <a:t>人以上が</a:t>
            </a:r>
            <a:r>
              <a:rPr kumimoji="1" lang="en-US" altLang="ja-JP" dirty="0" smtClean="0"/>
              <a:t>65</a:t>
            </a:r>
            <a:r>
              <a:rPr kumimoji="1" lang="ja-JP" altLang="en-US" dirty="0" smtClean="0"/>
              <a:t>歳以上です。</a:t>
            </a:r>
            <a:endParaRPr kumimoji="1" lang="ja-JP" altLang="en-US" dirty="0"/>
          </a:p>
        </p:txBody>
      </p:sp>
      <p:sp>
        <p:nvSpPr>
          <p:cNvPr id="4" name="スライド番号プレースホルダー 3"/>
          <p:cNvSpPr>
            <a:spLocks noGrp="1"/>
          </p:cNvSpPr>
          <p:nvPr>
            <p:ph type="sldNum" sz="quarter" idx="12"/>
          </p:nvPr>
        </p:nvSpPr>
        <p:spPr/>
        <p:txBody>
          <a:bodyPr/>
          <a:lstStyle/>
          <a:p>
            <a:fld id="{32561E9F-1250-4501-B953-B78836680886}" type="slidenum">
              <a:rPr lang="ja-JP" altLang="en-US" smtClean="0"/>
              <a:pPr/>
              <a:t>84</a:t>
            </a:fld>
            <a:endParaRPr lang="ja-JP" altLang="en-US" dirty="0"/>
          </a:p>
        </p:txBody>
      </p:sp>
      <p:pic>
        <p:nvPicPr>
          <p:cNvPr id="9" name="図 8"/>
          <p:cNvPicPr>
            <a:picLocks noChangeAspect="1"/>
          </p:cNvPicPr>
          <p:nvPr/>
        </p:nvPicPr>
        <p:blipFill>
          <a:blip r:embed="rId2"/>
          <a:stretch>
            <a:fillRect/>
          </a:stretch>
        </p:blipFill>
        <p:spPr>
          <a:xfrm>
            <a:off x="478970" y="1683051"/>
            <a:ext cx="7910288" cy="5174949"/>
          </a:xfrm>
          <a:prstGeom prst="rect">
            <a:avLst/>
          </a:prstGeom>
        </p:spPr>
      </p:pic>
      <p:sp>
        <p:nvSpPr>
          <p:cNvPr id="13" name="テキスト ボックス 12"/>
          <p:cNvSpPr txBox="1"/>
          <p:nvPr/>
        </p:nvSpPr>
        <p:spPr>
          <a:xfrm>
            <a:off x="1003785" y="5824946"/>
            <a:ext cx="1491114" cy="600164"/>
          </a:xfrm>
          <a:prstGeom prst="rect">
            <a:avLst/>
          </a:prstGeom>
          <a:noFill/>
        </p:spPr>
        <p:txBody>
          <a:bodyPr wrap="none" rtlCol="0">
            <a:spAutoFit/>
          </a:bodyPr>
          <a:lstStyle/>
          <a:p>
            <a:r>
              <a:rPr lang="en-US" altLang="ja-JP" sz="1100" dirty="0">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100" dirty="0" smtClean="0">
                <a:latin typeface="メイリオ" panose="020B0604030504040204" pitchFamily="50" charset="-128"/>
                <a:ea typeface="メイリオ" panose="020B0604030504040204" pitchFamily="50" charset="-128"/>
                <a:cs typeface="メイリオ" panose="020B0604030504040204" pitchFamily="50" charset="-128"/>
              </a:rPr>
              <a:t>市平均値は</a:t>
            </a:r>
            <a:r>
              <a:rPr lang="en-US" altLang="ja-JP" sz="1100" dirty="0" smtClean="0">
                <a:latin typeface="メイリオ" panose="020B0604030504040204" pitchFamily="50" charset="-128"/>
                <a:ea typeface="メイリオ" panose="020B0604030504040204" pitchFamily="50" charset="-128"/>
                <a:cs typeface="メイリオ" panose="020B0604030504040204" pitchFamily="50" charset="-128"/>
              </a:rPr>
              <a:t>36.0%</a:t>
            </a:r>
          </a:p>
          <a:p>
            <a:r>
              <a:rPr kumimoji="1" lang="ja-JP" altLang="en-US" sz="1100" dirty="0">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1100" dirty="0" smtClean="0">
                <a:latin typeface="メイリオ" panose="020B0604030504040204" pitchFamily="50" charset="-128"/>
                <a:ea typeface="メイリオ" panose="020B0604030504040204" pitchFamily="50" charset="-128"/>
                <a:cs typeface="メイリオ" panose="020B0604030504040204" pitchFamily="50" charset="-128"/>
              </a:rPr>
              <a:t>県平均値は</a:t>
            </a:r>
            <a:r>
              <a:rPr lang="en-US" altLang="ja-JP" sz="1100" dirty="0">
                <a:latin typeface="メイリオ" panose="020B0604030504040204" pitchFamily="50" charset="-128"/>
                <a:ea typeface="メイリオ" panose="020B0604030504040204" pitchFamily="50" charset="-128"/>
                <a:cs typeface="メイリオ" panose="020B0604030504040204" pitchFamily="50" charset="-128"/>
              </a:rPr>
              <a:t>30.3%</a:t>
            </a:r>
            <a:endParaRPr lang="en-US" altLang="ja-JP" sz="1100" dirty="0" smtClean="0">
              <a:latin typeface="メイリオ" panose="020B0604030504040204" pitchFamily="50" charset="-128"/>
              <a:ea typeface="メイリオ" panose="020B0604030504040204" pitchFamily="50" charset="-128"/>
              <a:cs typeface="メイリオ" panose="020B0604030504040204" pitchFamily="50" charset="-128"/>
            </a:endParaRPr>
          </a:p>
          <a:p>
            <a:r>
              <a:rPr kumimoji="1" lang="ja-JP" altLang="en-US" sz="1100" dirty="0">
                <a:latin typeface="メイリオ" panose="020B0604030504040204" pitchFamily="50" charset="-128"/>
                <a:ea typeface="メイリオ" panose="020B0604030504040204" pitchFamily="50" charset="-128"/>
                <a:cs typeface="メイリオ" panose="020B0604030504040204" pitchFamily="50" charset="-128"/>
              </a:rPr>
              <a:t>　</a:t>
            </a:r>
            <a:r>
              <a:rPr kumimoji="1" lang="ja-JP" altLang="en-US" sz="1100" dirty="0" smtClean="0">
                <a:latin typeface="メイリオ" panose="020B0604030504040204" pitchFamily="50" charset="-128"/>
                <a:ea typeface="メイリオ" panose="020B0604030504040204" pitchFamily="50" charset="-128"/>
                <a:cs typeface="メイリオ" panose="020B0604030504040204" pitchFamily="50" charset="-128"/>
              </a:rPr>
              <a:t>国平均値は</a:t>
            </a:r>
            <a:r>
              <a:rPr lang="en-US" altLang="ja-JP" sz="1100" dirty="0">
                <a:latin typeface="メイリオ" panose="020B0604030504040204" pitchFamily="50" charset="-128"/>
                <a:ea typeface="メイリオ" panose="020B0604030504040204" pitchFamily="50" charset="-128"/>
                <a:cs typeface="メイリオ" panose="020B0604030504040204" pitchFamily="50" charset="-128"/>
              </a:rPr>
              <a:t>26.3%</a:t>
            </a:r>
            <a:endParaRPr kumimoji="1" lang="ja-JP" altLang="en-US" sz="1100" dirty="0">
              <a:latin typeface="メイリオ" panose="020B0604030504040204" pitchFamily="50" charset="-128"/>
              <a:ea typeface="メイリオ" panose="020B0604030504040204" pitchFamily="50" charset="-128"/>
              <a:cs typeface="メイリオ" panose="020B0604030504040204" pitchFamily="50" charset="-128"/>
            </a:endParaRPr>
          </a:p>
        </p:txBody>
      </p:sp>
    </p:spTree>
    <p:extLst>
      <p:ext uri="{BB962C8B-B14F-4D97-AF65-F5344CB8AC3E}">
        <p14:creationId xmlns:p14="http://schemas.microsoft.com/office/powerpoint/2010/main" val="4185029765"/>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平均年齢とその増減</a:t>
            </a:r>
            <a:r>
              <a:rPr lang="ja-JP" altLang="en-US" dirty="0"/>
              <a:t>　市内</a:t>
            </a:r>
            <a:r>
              <a:rPr lang="en-US" altLang="ja-JP" dirty="0"/>
              <a:t>21</a:t>
            </a:r>
            <a:r>
              <a:rPr lang="ja-JP" altLang="en-US" dirty="0"/>
              <a:t>地区</a:t>
            </a:r>
            <a:endParaRPr kumimoji="1" lang="ja-JP" altLang="en-US" dirty="0"/>
          </a:p>
        </p:txBody>
      </p:sp>
      <p:sp>
        <p:nvSpPr>
          <p:cNvPr id="3" name="コンテンツ プレースホルダー 2"/>
          <p:cNvSpPr>
            <a:spLocks noGrp="1"/>
          </p:cNvSpPr>
          <p:nvPr>
            <p:ph idx="1"/>
          </p:nvPr>
        </p:nvSpPr>
        <p:spPr>
          <a:xfrm>
            <a:off x="0" y="1105635"/>
            <a:ext cx="9144000" cy="540286"/>
          </a:xfrm>
        </p:spPr>
        <p:txBody>
          <a:bodyPr>
            <a:normAutofit lnSpcReduction="10000"/>
          </a:bodyPr>
          <a:lstStyle/>
          <a:p>
            <a:r>
              <a:rPr kumimoji="1" lang="ja-JP" altLang="en-US" dirty="0" smtClean="0"/>
              <a:t>平均年齢が高い地区ほど平均年齢の増加が多い（高齢化が進展している）傾向にあります。</a:t>
            </a:r>
            <a:endParaRPr kumimoji="1" lang="ja-JP" altLang="en-US" dirty="0"/>
          </a:p>
        </p:txBody>
      </p:sp>
      <p:sp>
        <p:nvSpPr>
          <p:cNvPr id="4" name="スライド番号プレースホルダー 3"/>
          <p:cNvSpPr>
            <a:spLocks noGrp="1"/>
          </p:cNvSpPr>
          <p:nvPr>
            <p:ph type="sldNum" sz="quarter" idx="12"/>
          </p:nvPr>
        </p:nvSpPr>
        <p:spPr/>
        <p:txBody>
          <a:bodyPr/>
          <a:lstStyle/>
          <a:p>
            <a:fld id="{32561E9F-1250-4501-B953-B78836680886}" type="slidenum">
              <a:rPr lang="ja-JP" altLang="en-US" smtClean="0"/>
              <a:pPr/>
              <a:t>85</a:t>
            </a:fld>
            <a:endParaRPr lang="ja-JP" altLang="en-US" dirty="0"/>
          </a:p>
        </p:txBody>
      </p:sp>
      <p:pic>
        <p:nvPicPr>
          <p:cNvPr id="5" name="図 4"/>
          <p:cNvPicPr>
            <a:picLocks noChangeAspect="1"/>
          </p:cNvPicPr>
          <p:nvPr/>
        </p:nvPicPr>
        <p:blipFill>
          <a:blip r:embed="rId2"/>
          <a:stretch>
            <a:fillRect/>
          </a:stretch>
        </p:blipFill>
        <p:spPr>
          <a:xfrm>
            <a:off x="510539" y="1550997"/>
            <a:ext cx="8122920" cy="5307003"/>
          </a:xfrm>
          <a:prstGeom prst="rect">
            <a:avLst/>
          </a:prstGeom>
        </p:spPr>
      </p:pic>
      <p:sp>
        <p:nvSpPr>
          <p:cNvPr id="6" name="テキスト ボックス 5"/>
          <p:cNvSpPr txBox="1"/>
          <p:nvPr/>
        </p:nvSpPr>
        <p:spPr>
          <a:xfrm>
            <a:off x="510539" y="5982426"/>
            <a:ext cx="2364750" cy="430887"/>
          </a:xfrm>
          <a:prstGeom prst="rect">
            <a:avLst/>
          </a:prstGeom>
          <a:noFill/>
        </p:spPr>
        <p:txBody>
          <a:bodyPr wrap="none" rtlCol="0">
            <a:spAutoFit/>
          </a:bodyPr>
          <a:lstStyle/>
          <a:p>
            <a:r>
              <a:rPr lang="en-US" altLang="ja-JP" sz="1100" dirty="0" smtClean="0">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100" dirty="0" smtClean="0">
                <a:latin typeface="メイリオ" panose="020B0604030504040204" pitchFamily="50" charset="-128"/>
                <a:ea typeface="メイリオ" panose="020B0604030504040204" pitchFamily="50" charset="-128"/>
                <a:cs typeface="メイリオ" panose="020B0604030504040204" pitchFamily="50" charset="-128"/>
              </a:rPr>
              <a:t>県平均値は</a:t>
            </a:r>
            <a:r>
              <a:rPr lang="en-US" altLang="ja-JP" sz="1100" dirty="0" smtClean="0">
                <a:latin typeface="メイリオ" panose="020B0604030504040204" pitchFamily="50" charset="-128"/>
                <a:ea typeface="メイリオ" panose="020B0604030504040204" pitchFamily="50" charset="-128"/>
                <a:cs typeface="メイリオ" panose="020B0604030504040204" pitchFamily="50" charset="-128"/>
              </a:rPr>
              <a:t>48.4</a:t>
            </a:r>
            <a:r>
              <a:rPr lang="ja-JP" altLang="en-US" sz="1100" dirty="0" smtClean="0">
                <a:latin typeface="メイリオ" panose="020B0604030504040204" pitchFamily="50" charset="-128"/>
                <a:ea typeface="メイリオ" panose="020B0604030504040204" pitchFamily="50" charset="-128"/>
                <a:cs typeface="メイリオ" panose="020B0604030504040204" pitchFamily="50" charset="-128"/>
              </a:rPr>
              <a:t>歳、</a:t>
            </a:r>
            <a:r>
              <a:rPr lang="en-US" altLang="ja-JP" sz="1100" dirty="0" smtClean="0">
                <a:latin typeface="メイリオ" panose="020B0604030504040204" pitchFamily="50" charset="-128"/>
                <a:ea typeface="メイリオ" panose="020B0604030504040204" pitchFamily="50" charset="-128"/>
                <a:cs typeface="メイリオ" panose="020B0604030504040204" pitchFamily="50" charset="-128"/>
              </a:rPr>
              <a:t>1.48</a:t>
            </a:r>
            <a:r>
              <a:rPr lang="ja-JP" altLang="en-US" sz="1100" dirty="0" smtClean="0">
                <a:latin typeface="メイリオ" panose="020B0604030504040204" pitchFamily="50" charset="-128"/>
                <a:ea typeface="メイリオ" panose="020B0604030504040204" pitchFamily="50" charset="-128"/>
                <a:cs typeface="メイリオ" panose="020B0604030504040204" pitchFamily="50" charset="-128"/>
              </a:rPr>
              <a:t>歳の増</a:t>
            </a:r>
            <a:endParaRPr lang="en-US" altLang="ja-JP" sz="1100" dirty="0" smtClean="0">
              <a:latin typeface="メイリオ" panose="020B0604030504040204" pitchFamily="50" charset="-128"/>
              <a:ea typeface="メイリオ" panose="020B0604030504040204" pitchFamily="50" charset="-128"/>
              <a:cs typeface="メイリオ" panose="020B0604030504040204" pitchFamily="50" charset="-128"/>
            </a:endParaRPr>
          </a:p>
          <a:p>
            <a:r>
              <a:rPr kumimoji="1" lang="ja-JP" altLang="en-US" sz="1100" dirty="0">
                <a:latin typeface="メイリオ" panose="020B0604030504040204" pitchFamily="50" charset="-128"/>
                <a:ea typeface="メイリオ" panose="020B0604030504040204" pitchFamily="50" charset="-128"/>
                <a:cs typeface="メイリオ" panose="020B0604030504040204" pitchFamily="50" charset="-128"/>
              </a:rPr>
              <a:t>　</a:t>
            </a:r>
            <a:r>
              <a:rPr kumimoji="1" lang="ja-JP" altLang="en-US" sz="1100" dirty="0" smtClean="0">
                <a:latin typeface="メイリオ" panose="020B0604030504040204" pitchFamily="50" charset="-128"/>
                <a:ea typeface="メイリオ" panose="020B0604030504040204" pitchFamily="50" charset="-128"/>
                <a:cs typeface="メイリオ" panose="020B0604030504040204" pitchFamily="50" charset="-128"/>
              </a:rPr>
              <a:t>国平均値は</a:t>
            </a:r>
            <a:r>
              <a:rPr kumimoji="1" lang="en-US" altLang="ja-JP" sz="1100" dirty="0" smtClean="0">
                <a:latin typeface="メイリオ" panose="020B0604030504040204" pitchFamily="50" charset="-128"/>
                <a:ea typeface="メイリオ" panose="020B0604030504040204" pitchFamily="50" charset="-128"/>
                <a:cs typeface="メイリオ" panose="020B0604030504040204" pitchFamily="50" charset="-128"/>
              </a:rPr>
              <a:t>46.4</a:t>
            </a:r>
            <a:r>
              <a:rPr kumimoji="1" lang="ja-JP" altLang="en-US" sz="1100" dirty="0" smtClean="0">
                <a:latin typeface="メイリオ" panose="020B0604030504040204" pitchFamily="50" charset="-128"/>
                <a:ea typeface="メイリオ" panose="020B0604030504040204" pitchFamily="50" charset="-128"/>
                <a:cs typeface="メイリオ" panose="020B0604030504040204" pitchFamily="50" charset="-128"/>
              </a:rPr>
              <a:t>歳、</a:t>
            </a:r>
            <a:r>
              <a:rPr kumimoji="1" lang="en-US" altLang="ja-JP" sz="1100" dirty="0" smtClean="0">
                <a:latin typeface="メイリオ" panose="020B0604030504040204" pitchFamily="50" charset="-128"/>
                <a:ea typeface="メイリオ" panose="020B0604030504040204" pitchFamily="50" charset="-128"/>
                <a:cs typeface="メイリオ" panose="020B0604030504040204" pitchFamily="50" charset="-128"/>
              </a:rPr>
              <a:t>1.44</a:t>
            </a:r>
            <a:r>
              <a:rPr kumimoji="1" lang="ja-JP" altLang="en-US" sz="1100" dirty="0" smtClean="0">
                <a:latin typeface="メイリオ" panose="020B0604030504040204" pitchFamily="50" charset="-128"/>
                <a:ea typeface="メイリオ" panose="020B0604030504040204" pitchFamily="50" charset="-128"/>
                <a:cs typeface="メイリオ" panose="020B0604030504040204" pitchFamily="50" charset="-128"/>
              </a:rPr>
              <a:t>歳の増</a:t>
            </a:r>
            <a:endParaRPr kumimoji="1" lang="ja-JP" altLang="en-US" sz="1100"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7" name="四角形吹き出し 6"/>
          <p:cNvSpPr/>
          <p:nvPr/>
        </p:nvSpPr>
        <p:spPr>
          <a:xfrm>
            <a:off x="3009899" y="2170185"/>
            <a:ext cx="1562100" cy="551566"/>
          </a:xfrm>
          <a:prstGeom prst="wedgeRectCallout">
            <a:avLst>
              <a:gd name="adj1" fmla="val 60315"/>
              <a:gd name="adj2" fmla="val 62431"/>
            </a:avLst>
          </a:prstGeom>
          <a:noFill/>
          <a:ln>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000" dirty="0" smtClean="0">
                <a:solidFill>
                  <a:sysClr val="windowText" lastClr="000000"/>
                </a:solidFill>
                <a:latin typeface="メイリオ" panose="020B0604030504040204" pitchFamily="50" charset="-128"/>
                <a:ea typeface="メイリオ" panose="020B0604030504040204" pitchFamily="50" charset="-128"/>
                <a:cs typeface="メイリオ" panose="020B0604030504040204" pitchFamily="50" charset="-128"/>
              </a:rPr>
              <a:t>平均年齢が高い地区ほど高齢化の進展度合いが高いです。</a:t>
            </a:r>
            <a:endParaRPr lang="en-US" altLang="ja-JP" sz="1000" dirty="0" smtClean="0">
              <a:solidFill>
                <a:sysClr val="windowText" lastClr="000000"/>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8" name="円/楕円 7"/>
          <p:cNvSpPr/>
          <p:nvPr/>
        </p:nvSpPr>
        <p:spPr>
          <a:xfrm rot="19346574">
            <a:off x="3013756" y="2529386"/>
            <a:ext cx="5519431" cy="2809682"/>
          </a:xfrm>
          <a:prstGeom prst="ellipse">
            <a:avLst/>
          </a:prstGeom>
          <a:noFill/>
          <a:ln>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四角形吹き出し 8"/>
          <p:cNvSpPr/>
          <p:nvPr/>
        </p:nvSpPr>
        <p:spPr>
          <a:xfrm>
            <a:off x="485581" y="2721751"/>
            <a:ext cx="1758233" cy="925403"/>
          </a:xfrm>
          <a:prstGeom prst="wedgeRectCallout">
            <a:avLst>
              <a:gd name="adj1" fmla="val 10193"/>
              <a:gd name="adj2" fmla="val 87895"/>
            </a:avLst>
          </a:prstGeom>
          <a:noFill/>
          <a:ln>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000" dirty="0" smtClean="0">
                <a:solidFill>
                  <a:sysClr val="windowText" lastClr="000000"/>
                </a:solidFill>
                <a:latin typeface="メイリオ" panose="020B0604030504040204" pitchFamily="50" charset="-128"/>
                <a:ea typeface="メイリオ" panose="020B0604030504040204" pitchFamily="50" charset="-128"/>
                <a:cs typeface="メイリオ" panose="020B0604030504040204" pitchFamily="50" charset="-128"/>
              </a:rPr>
              <a:t>余川地区は、</a:t>
            </a:r>
            <a:r>
              <a:rPr lang="en-US" altLang="ja-JP" sz="1000" dirty="0" smtClean="0">
                <a:solidFill>
                  <a:sysClr val="windowText" lastClr="000000"/>
                </a:solidFill>
                <a:latin typeface="メイリオ" panose="020B0604030504040204" pitchFamily="50" charset="-128"/>
                <a:ea typeface="メイリオ" panose="020B0604030504040204" pitchFamily="50" charset="-128"/>
                <a:cs typeface="メイリオ" panose="020B0604030504040204" pitchFamily="50" charset="-128"/>
              </a:rPr>
              <a:t>80</a:t>
            </a:r>
            <a:r>
              <a:rPr lang="ja-JP" altLang="en-US" sz="1000" dirty="0" smtClean="0">
                <a:solidFill>
                  <a:sysClr val="windowText" lastClr="000000"/>
                </a:solidFill>
                <a:latin typeface="メイリオ" panose="020B0604030504040204" pitchFamily="50" charset="-128"/>
                <a:ea typeface="メイリオ" panose="020B0604030504040204" pitchFamily="50" charset="-128"/>
                <a:cs typeface="メイリオ" panose="020B0604030504040204" pitchFamily="50" charset="-128"/>
              </a:rPr>
              <a:t>歳代、</a:t>
            </a:r>
            <a:r>
              <a:rPr lang="en-US" altLang="ja-JP" sz="1000" dirty="0" smtClean="0">
                <a:solidFill>
                  <a:sysClr val="windowText" lastClr="000000"/>
                </a:solidFill>
                <a:latin typeface="メイリオ" panose="020B0604030504040204" pitchFamily="50" charset="-128"/>
                <a:ea typeface="メイリオ" panose="020B0604030504040204" pitchFamily="50" charset="-128"/>
                <a:cs typeface="メイリオ" panose="020B0604030504040204" pitchFamily="50" charset="-128"/>
              </a:rPr>
              <a:t>90</a:t>
            </a:r>
            <a:r>
              <a:rPr lang="ja-JP" altLang="en-US" sz="1000" dirty="0" smtClean="0">
                <a:solidFill>
                  <a:sysClr val="windowText" lastClr="000000"/>
                </a:solidFill>
                <a:latin typeface="メイリオ" panose="020B0604030504040204" pitchFamily="50" charset="-128"/>
                <a:ea typeface="メイリオ" panose="020B0604030504040204" pitchFamily="50" charset="-128"/>
                <a:cs typeface="メイリオ" panose="020B0604030504040204" pitchFamily="50" charset="-128"/>
              </a:rPr>
              <a:t>歳代の方の人口が減少しているため、平均年齢が低下したと考えられます（他の地区は総じて増加傾向）</a:t>
            </a:r>
            <a:endParaRPr lang="en-US" altLang="ja-JP" sz="1000" dirty="0" smtClean="0">
              <a:solidFill>
                <a:sysClr val="windowText" lastClr="000000"/>
              </a:solidFill>
              <a:latin typeface="メイリオ" panose="020B0604030504040204" pitchFamily="50" charset="-128"/>
              <a:ea typeface="メイリオ" panose="020B0604030504040204" pitchFamily="50" charset="-128"/>
              <a:cs typeface="メイリオ" panose="020B0604030504040204" pitchFamily="50" charset="-128"/>
            </a:endParaRPr>
          </a:p>
        </p:txBody>
      </p:sp>
    </p:spTree>
    <p:extLst>
      <p:ext uri="{BB962C8B-B14F-4D97-AF65-F5344CB8AC3E}">
        <p14:creationId xmlns:p14="http://schemas.microsoft.com/office/powerpoint/2010/main" val="122861498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主な分析対象</a:t>
            </a:r>
            <a:endParaRPr kumimoji="1" lang="ja-JP" altLang="en-US" dirty="0"/>
          </a:p>
        </p:txBody>
      </p:sp>
      <p:sp>
        <p:nvSpPr>
          <p:cNvPr id="3" name="コンテンツ プレースホルダー 2"/>
          <p:cNvSpPr>
            <a:spLocks noGrp="1"/>
          </p:cNvSpPr>
          <p:nvPr>
            <p:ph idx="1"/>
          </p:nvPr>
        </p:nvSpPr>
        <p:spPr/>
        <p:txBody>
          <a:bodyPr/>
          <a:lstStyle/>
          <a:p>
            <a:r>
              <a:rPr kumimoji="1" lang="ja-JP" altLang="en-US" dirty="0" smtClean="0"/>
              <a:t>人口増減を分解し、社会増減と出生数についての自治体間比較を行います。</a:t>
            </a:r>
            <a:endParaRPr kumimoji="1" lang="en-US" altLang="ja-JP" dirty="0" smtClean="0"/>
          </a:p>
          <a:p>
            <a:r>
              <a:rPr lang="ja-JP" altLang="en-US" dirty="0"/>
              <a:t>以下</a:t>
            </a:r>
            <a:r>
              <a:rPr lang="ja-JP" altLang="en-US" dirty="0" smtClean="0"/>
              <a:t>の</a:t>
            </a:r>
            <a:r>
              <a:rPr lang="ja-JP" altLang="en-US" dirty="0"/>
              <a:t>中</a:t>
            </a:r>
            <a:r>
              <a:rPr lang="ja-JP" altLang="en-US" dirty="0" smtClean="0"/>
              <a:t>の青色部分（社会増減と合計特殊出生率相当の数値）を分析しています。</a:t>
            </a:r>
            <a:endParaRPr kumimoji="1" lang="ja-JP" altLang="en-US" dirty="0"/>
          </a:p>
        </p:txBody>
      </p:sp>
      <p:sp>
        <p:nvSpPr>
          <p:cNvPr id="4" name="スライド番号プレースホルダー 3"/>
          <p:cNvSpPr>
            <a:spLocks noGrp="1"/>
          </p:cNvSpPr>
          <p:nvPr>
            <p:ph type="sldNum" sz="quarter" idx="12"/>
          </p:nvPr>
        </p:nvSpPr>
        <p:spPr/>
        <p:txBody>
          <a:bodyPr/>
          <a:lstStyle/>
          <a:p>
            <a:fld id="{32561E9F-1250-4501-B953-B78836680886}" type="slidenum">
              <a:rPr lang="ja-JP" altLang="en-US" smtClean="0"/>
              <a:pPr/>
              <a:t>8</a:t>
            </a:fld>
            <a:endParaRPr lang="ja-JP" altLang="en-US" dirty="0"/>
          </a:p>
        </p:txBody>
      </p:sp>
      <p:sp>
        <p:nvSpPr>
          <p:cNvPr id="5" name="正方形/長方形 4"/>
          <p:cNvSpPr/>
          <p:nvPr/>
        </p:nvSpPr>
        <p:spPr>
          <a:xfrm>
            <a:off x="671910" y="3815403"/>
            <a:ext cx="989723" cy="725714"/>
          </a:xfrm>
          <a:prstGeom prst="rect">
            <a:avLst/>
          </a:prstGeom>
          <a:solidFill>
            <a:schemeClr val="bg1"/>
          </a:solidFill>
          <a:ln>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4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人口増減</a:t>
            </a:r>
            <a:endParaRPr kumimoji="1" lang="ja-JP" altLang="en-US" sz="14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6" name="正方形/長方形 5"/>
          <p:cNvSpPr/>
          <p:nvPr/>
        </p:nvSpPr>
        <p:spPr>
          <a:xfrm>
            <a:off x="2004974" y="2769101"/>
            <a:ext cx="989723" cy="725714"/>
          </a:xfrm>
          <a:prstGeom prst="rect">
            <a:avLst/>
          </a:prstGeom>
          <a:solidFill>
            <a:schemeClr val="accent1">
              <a:lumMod val="40000"/>
              <a:lumOff val="60000"/>
            </a:schemeClr>
          </a:solidFill>
          <a:ln>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社会増減</a:t>
            </a:r>
            <a:endParaRPr kumimoji="1" lang="ja-JP" altLang="en-US" sz="14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7" name="正方形/長方形 6"/>
          <p:cNvSpPr/>
          <p:nvPr/>
        </p:nvSpPr>
        <p:spPr>
          <a:xfrm>
            <a:off x="2004973" y="4861704"/>
            <a:ext cx="989723" cy="725714"/>
          </a:xfrm>
          <a:prstGeom prst="rect">
            <a:avLst/>
          </a:prstGeom>
          <a:solidFill>
            <a:schemeClr val="bg1"/>
          </a:solidFill>
          <a:ln>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自然増減</a:t>
            </a:r>
            <a:endParaRPr kumimoji="1" lang="ja-JP" altLang="en-US" sz="14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8" name="正方形/長方形 7"/>
          <p:cNvSpPr/>
          <p:nvPr/>
        </p:nvSpPr>
        <p:spPr>
          <a:xfrm>
            <a:off x="3443140" y="2279455"/>
            <a:ext cx="989723" cy="725714"/>
          </a:xfrm>
          <a:prstGeom prst="rect">
            <a:avLst/>
          </a:prstGeom>
          <a:solidFill>
            <a:schemeClr val="accent1">
              <a:lumMod val="40000"/>
              <a:lumOff val="60000"/>
            </a:schemeClr>
          </a:solidFill>
          <a:ln>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若い男性の</a:t>
            </a:r>
            <a:endParaRPr kumimoji="1" lang="en-US" altLang="ja-JP" sz="14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pPr algn="ctr"/>
            <a:r>
              <a:rPr kumimoji="1" lang="ja-JP" altLang="en-US" sz="14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社会増減</a:t>
            </a:r>
            <a:endParaRPr kumimoji="1" lang="ja-JP" altLang="en-US" sz="14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9" name="正方形/長方形 8"/>
          <p:cNvSpPr/>
          <p:nvPr/>
        </p:nvSpPr>
        <p:spPr>
          <a:xfrm>
            <a:off x="3443139" y="3289780"/>
            <a:ext cx="989723" cy="725714"/>
          </a:xfrm>
          <a:prstGeom prst="rect">
            <a:avLst/>
          </a:prstGeom>
          <a:solidFill>
            <a:schemeClr val="accent1">
              <a:lumMod val="40000"/>
              <a:lumOff val="60000"/>
            </a:schemeClr>
          </a:solidFill>
          <a:ln>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若い女性の</a:t>
            </a:r>
            <a:endParaRPr kumimoji="1" lang="en-US" altLang="ja-JP" sz="14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pPr algn="ctr"/>
            <a:r>
              <a:rPr kumimoji="1" lang="ja-JP" altLang="en-US" sz="14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社会増減</a:t>
            </a:r>
            <a:endParaRPr kumimoji="1" lang="ja-JP" altLang="en-US" sz="14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p:txBody>
      </p:sp>
      <p:cxnSp>
        <p:nvCxnSpPr>
          <p:cNvPr id="11" name="カギ線コネクタ 10"/>
          <p:cNvCxnSpPr>
            <a:stCxn id="5" idx="3"/>
            <a:endCxn id="6" idx="1"/>
          </p:cNvCxnSpPr>
          <p:nvPr/>
        </p:nvCxnSpPr>
        <p:spPr>
          <a:xfrm flipV="1">
            <a:off x="1661633" y="3131958"/>
            <a:ext cx="343341" cy="1046302"/>
          </a:xfrm>
          <a:prstGeom prst="bentConnector3">
            <a:avLst/>
          </a:prstGeom>
          <a:ln>
            <a:solidFill>
              <a:schemeClr val="tx2">
                <a:lumMod val="50000"/>
              </a:schemeClr>
            </a:solidFill>
          </a:ln>
        </p:spPr>
        <p:style>
          <a:lnRef idx="1">
            <a:schemeClr val="accent1"/>
          </a:lnRef>
          <a:fillRef idx="0">
            <a:schemeClr val="accent1"/>
          </a:fillRef>
          <a:effectRef idx="0">
            <a:schemeClr val="accent1"/>
          </a:effectRef>
          <a:fontRef idx="minor">
            <a:schemeClr val="tx1"/>
          </a:fontRef>
        </p:style>
      </p:cxnSp>
      <p:cxnSp>
        <p:nvCxnSpPr>
          <p:cNvPr id="12" name="カギ線コネクタ 11"/>
          <p:cNvCxnSpPr>
            <a:stCxn id="5" idx="3"/>
            <a:endCxn id="7" idx="1"/>
          </p:cNvCxnSpPr>
          <p:nvPr/>
        </p:nvCxnSpPr>
        <p:spPr>
          <a:xfrm>
            <a:off x="1661633" y="4178260"/>
            <a:ext cx="343340" cy="1046301"/>
          </a:xfrm>
          <a:prstGeom prst="bentConnector3">
            <a:avLst>
              <a:gd name="adj1" fmla="val 50000"/>
            </a:avLst>
          </a:prstGeom>
          <a:ln>
            <a:solidFill>
              <a:schemeClr val="tx2">
                <a:lumMod val="50000"/>
              </a:schemeClr>
            </a:solidFill>
          </a:ln>
        </p:spPr>
        <p:style>
          <a:lnRef idx="1">
            <a:schemeClr val="accent1"/>
          </a:lnRef>
          <a:fillRef idx="0">
            <a:schemeClr val="accent1"/>
          </a:fillRef>
          <a:effectRef idx="0">
            <a:schemeClr val="accent1"/>
          </a:effectRef>
          <a:fontRef idx="minor">
            <a:schemeClr val="tx1"/>
          </a:fontRef>
        </p:style>
      </p:cxnSp>
      <p:cxnSp>
        <p:nvCxnSpPr>
          <p:cNvPr id="17" name="カギ線コネクタ 16"/>
          <p:cNvCxnSpPr>
            <a:stCxn id="6" idx="3"/>
            <a:endCxn id="8" idx="1"/>
          </p:cNvCxnSpPr>
          <p:nvPr/>
        </p:nvCxnSpPr>
        <p:spPr>
          <a:xfrm flipV="1">
            <a:off x="2994697" y="2642312"/>
            <a:ext cx="448443" cy="489646"/>
          </a:xfrm>
          <a:prstGeom prst="bentConnector3">
            <a:avLst>
              <a:gd name="adj1" fmla="val 50000"/>
            </a:avLst>
          </a:prstGeom>
          <a:ln>
            <a:solidFill>
              <a:schemeClr val="tx2">
                <a:lumMod val="50000"/>
              </a:schemeClr>
            </a:solidFill>
          </a:ln>
        </p:spPr>
        <p:style>
          <a:lnRef idx="1">
            <a:schemeClr val="accent1"/>
          </a:lnRef>
          <a:fillRef idx="0">
            <a:schemeClr val="accent1"/>
          </a:fillRef>
          <a:effectRef idx="0">
            <a:schemeClr val="accent1"/>
          </a:effectRef>
          <a:fontRef idx="minor">
            <a:schemeClr val="tx1"/>
          </a:fontRef>
        </p:style>
      </p:cxnSp>
      <p:cxnSp>
        <p:nvCxnSpPr>
          <p:cNvPr id="21" name="カギ線コネクタ 20"/>
          <p:cNvCxnSpPr>
            <a:stCxn id="6" idx="3"/>
            <a:endCxn id="9" idx="1"/>
          </p:cNvCxnSpPr>
          <p:nvPr/>
        </p:nvCxnSpPr>
        <p:spPr>
          <a:xfrm>
            <a:off x="2994697" y="3131958"/>
            <a:ext cx="448442" cy="520679"/>
          </a:xfrm>
          <a:prstGeom prst="bentConnector3">
            <a:avLst>
              <a:gd name="adj1" fmla="val 50000"/>
            </a:avLst>
          </a:prstGeom>
          <a:ln>
            <a:solidFill>
              <a:schemeClr val="tx2">
                <a:lumMod val="50000"/>
              </a:schemeClr>
            </a:solidFill>
          </a:ln>
        </p:spPr>
        <p:style>
          <a:lnRef idx="1">
            <a:schemeClr val="accent1"/>
          </a:lnRef>
          <a:fillRef idx="0">
            <a:schemeClr val="accent1"/>
          </a:fillRef>
          <a:effectRef idx="0">
            <a:schemeClr val="accent1"/>
          </a:effectRef>
          <a:fontRef idx="minor">
            <a:schemeClr val="tx1"/>
          </a:fontRef>
        </p:style>
      </p:cxnSp>
      <p:sp>
        <p:nvSpPr>
          <p:cNvPr id="26" name="正方形/長方形 25"/>
          <p:cNvSpPr/>
          <p:nvPr/>
        </p:nvSpPr>
        <p:spPr>
          <a:xfrm>
            <a:off x="3443139" y="4341023"/>
            <a:ext cx="989723" cy="725714"/>
          </a:xfrm>
          <a:prstGeom prst="rect">
            <a:avLst/>
          </a:prstGeom>
          <a:solidFill>
            <a:schemeClr val="bg1"/>
          </a:solidFill>
          <a:ln>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出生数</a:t>
            </a:r>
            <a:endParaRPr kumimoji="1" lang="ja-JP" altLang="en-US" sz="14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27" name="正方形/長方形 26"/>
          <p:cNvSpPr/>
          <p:nvPr/>
        </p:nvSpPr>
        <p:spPr>
          <a:xfrm>
            <a:off x="3443138" y="5351348"/>
            <a:ext cx="989723" cy="725714"/>
          </a:xfrm>
          <a:prstGeom prst="rect">
            <a:avLst/>
          </a:prstGeom>
          <a:solidFill>
            <a:schemeClr val="bg1"/>
          </a:solidFill>
          <a:ln>
            <a:solidFill>
              <a:schemeClr val="tx2">
                <a:lumMod val="5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4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死亡数</a:t>
            </a:r>
            <a:endParaRPr kumimoji="1" lang="ja-JP" altLang="en-US" sz="14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p:txBody>
      </p:sp>
      <p:cxnSp>
        <p:nvCxnSpPr>
          <p:cNvPr id="28" name="カギ線コネクタ 27"/>
          <p:cNvCxnSpPr>
            <a:stCxn id="7" idx="3"/>
            <a:endCxn id="27" idx="1"/>
          </p:cNvCxnSpPr>
          <p:nvPr/>
        </p:nvCxnSpPr>
        <p:spPr>
          <a:xfrm>
            <a:off x="2994696" y="5224561"/>
            <a:ext cx="448442" cy="489644"/>
          </a:xfrm>
          <a:prstGeom prst="bentConnector3">
            <a:avLst>
              <a:gd name="adj1" fmla="val 50000"/>
            </a:avLst>
          </a:prstGeom>
          <a:ln>
            <a:solidFill>
              <a:schemeClr val="tx2">
                <a:lumMod val="50000"/>
              </a:schemeClr>
            </a:solidFill>
          </a:ln>
        </p:spPr>
        <p:style>
          <a:lnRef idx="1">
            <a:schemeClr val="accent1"/>
          </a:lnRef>
          <a:fillRef idx="0">
            <a:schemeClr val="accent1"/>
          </a:fillRef>
          <a:effectRef idx="0">
            <a:schemeClr val="accent1"/>
          </a:effectRef>
          <a:fontRef idx="minor">
            <a:schemeClr val="tx1"/>
          </a:fontRef>
        </p:style>
      </p:cxnSp>
      <p:cxnSp>
        <p:nvCxnSpPr>
          <p:cNvPr id="31" name="カギ線コネクタ 30"/>
          <p:cNvCxnSpPr>
            <a:stCxn id="7" idx="3"/>
            <a:endCxn id="26" idx="1"/>
          </p:cNvCxnSpPr>
          <p:nvPr/>
        </p:nvCxnSpPr>
        <p:spPr>
          <a:xfrm flipV="1">
            <a:off x="2994696" y="4703880"/>
            <a:ext cx="448443" cy="520681"/>
          </a:xfrm>
          <a:prstGeom prst="bentConnector3">
            <a:avLst>
              <a:gd name="adj1" fmla="val 50000"/>
            </a:avLst>
          </a:prstGeom>
          <a:ln>
            <a:solidFill>
              <a:schemeClr val="tx2">
                <a:lumMod val="50000"/>
              </a:schemeClr>
            </a:solidFill>
          </a:ln>
        </p:spPr>
        <p:style>
          <a:lnRef idx="1">
            <a:schemeClr val="accent1"/>
          </a:lnRef>
          <a:fillRef idx="0">
            <a:schemeClr val="accent1"/>
          </a:fillRef>
          <a:effectRef idx="0">
            <a:schemeClr val="accent1"/>
          </a:effectRef>
          <a:fontRef idx="minor">
            <a:schemeClr val="tx1"/>
          </a:fontRef>
        </p:style>
      </p:cxnSp>
      <p:sp>
        <p:nvSpPr>
          <p:cNvPr id="43" name="正方形/長方形 42"/>
          <p:cNvSpPr/>
          <p:nvPr/>
        </p:nvSpPr>
        <p:spPr>
          <a:xfrm>
            <a:off x="4988158" y="3861726"/>
            <a:ext cx="989723" cy="725714"/>
          </a:xfrm>
          <a:prstGeom prst="rect">
            <a:avLst/>
          </a:prstGeom>
          <a:solidFill>
            <a:schemeClr val="bg1"/>
          </a:solidFill>
          <a:ln>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4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女性</a:t>
            </a:r>
            <a:r>
              <a:rPr lang="ja-JP" altLang="en-US" sz="14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人数</a:t>
            </a:r>
            <a:endParaRPr kumimoji="1" lang="ja-JP" altLang="en-US" sz="14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44" name="正方形/長方形 43"/>
          <p:cNvSpPr/>
          <p:nvPr/>
        </p:nvSpPr>
        <p:spPr>
          <a:xfrm>
            <a:off x="4988158" y="4805731"/>
            <a:ext cx="989723" cy="725714"/>
          </a:xfrm>
          <a:prstGeom prst="rect">
            <a:avLst/>
          </a:prstGeom>
          <a:solidFill>
            <a:schemeClr val="accent1">
              <a:lumMod val="40000"/>
              <a:lumOff val="60000"/>
            </a:schemeClr>
          </a:solidFill>
          <a:ln>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合計特殊</a:t>
            </a:r>
            <a:endParaRPr kumimoji="1" lang="en-US" altLang="ja-JP" sz="14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pPr algn="ctr"/>
            <a:r>
              <a:rPr kumimoji="1" lang="ja-JP" altLang="en-US" sz="14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出生率</a:t>
            </a:r>
            <a:endParaRPr kumimoji="1" lang="en-US" altLang="ja-JP" sz="14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pPr algn="ctr"/>
            <a:r>
              <a:rPr kumimoji="1" lang="ja-JP" altLang="en-US" sz="9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（相当の数値）</a:t>
            </a:r>
            <a:endParaRPr kumimoji="1" lang="ja-JP" altLang="en-US" sz="9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45" name="正方形/長方形 44"/>
          <p:cNvSpPr/>
          <p:nvPr/>
        </p:nvSpPr>
        <p:spPr>
          <a:xfrm>
            <a:off x="6533177" y="4284971"/>
            <a:ext cx="989723" cy="725714"/>
          </a:xfrm>
          <a:prstGeom prst="rect">
            <a:avLst/>
          </a:prstGeom>
          <a:solidFill>
            <a:schemeClr val="accent1">
              <a:lumMod val="40000"/>
              <a:lumOff val="60000"/>
            </a:schemeClr>
          </a:solidFill>
          <a:ln>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配偶</a:t>
            </a:r>
            <a:endParaRPr kumimoji="1" lang="en-US" altLang="ja-JP" sz="14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pPr algn="ctr"/>
            <a:r>
              <a:rPr kumimoji="1" lang="ja-JP" altLang="en-US" sz="14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経験率</a:t>
            </a:r>
            <a:endParaRPr kumimoji="1" lang="ja-JP" altLang="en-US" sz="14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46" name="正方形/長方形 45"/>
          <p:cNvSpPr/>
          <p:nvPr/>
        </p:nvSpPr>
        <p:spPr>
          <a:xfrm>
            <a:off x="6541936" y="5309980"/>
            <a:ext cx="989723" cy="939420"/>
          </a:xfrm>
          <a:prstGeom prst="rect">
            <a:avLst/>
          </a:prstGeom>
          <a:solidFill>
            <a:schemeClr val="accent1">
              <a:lumMod val="40000"/>
              <a:lumOff val="60000"/>
            </a:schemeClr>
          </a:solidFill>
          <a:ln>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配偶</a:t>
            </a:r>
            <a:endParaRPr kumimoji="1" lang="en-US" altLang="ja-JP" sz="14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pPr algn="ctr"/>
            <a:r>
              <a:rPr lang="ja-JP" altLang="en-US" sz="14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経験者</a:t>
            </a:r>
            <a:endParaRPr lang="en-US" altLang="ja-JP" sz="14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pPr algn="ctr"/>
            <a:r>
              <a:rPr kumimoji="1" lang="ja-JP" altLang="en-US" sz="14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あたり</a:t>
            </a:r>
            <a:endParaRPr kumimoji="1" lang="en-US" altLang="ja-JP" sz="14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pPr algn="ctr"/>
            <a:r>
              <a:rPr lang="ja-JP" altLang="en-US" sz="14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出生</a:t>
            </a:r>
            <a:r>
              <a:rPr lang="ja-JP" altLang="en-US" sz="14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数</a:t>
            </a:r>
            <a:endParaRPr kumimoji="1" lang="ja-JP" altLang="en-US" sz="14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p:txBody>
      </p:sp>
      <p:cxnSp>
        <p:nvCxnSpPr>
          <p:cNvPr id="47" name="カギ線コネクタ 46"/>
          <p:cNvCxnSpPr>
            <a:stCxn id="26" idx="3"/>
            <a:endCxn id="43" idx="1"/>
          </p:cNvCxnSpPr>
          <p:nvPr/>
        </p:nvCxnSpPr>
        <p:spPr>
          <a:xfrm flipV="1">
            <a:off x="4432862" y="4224583"/>
            <a:ext cx="555296" cy="479297"/>
          </a:xfrm>
          <a:prstGeom prst="bentConnector3">
            <a:avLst>
              <a:gd name="adj1" fmla="val 50000"/>
            </a:avLst>
          </a:prstGeom>
          <a:ln>
            <a:solidFill>
              <a:schemeClr val="tx2">
                <a:lumMod val="50000"/>
              </a:schemeClr>
            </a:solidFill>
          </a:ln>
        </p:spPr>
        <p:style>
          <a:lnRef idx="1">
            <a:schemeClr val="accent1"/>
          </a:lnRef>
          <a:fillRef idx="0">
            <a:schemeClr val="accent1"/>
          </a:fillRef>
          <a:effectRef idx="0">
            <a:schemeClr val="accent1"/>
          </a:effectRef>
          <a:fontRef idx="minor">
            <a:schemeClr val="tx1"/>
          </a:fontRef>
        </p:style>
      </p:cxnSp>
      <p:cxnSp>
        <p:nvCxnSpPr>
          <p:cNvPr id="50" name="カギ線コネクタ 49"/>
          <p:cNvCxnSpPr>
            <a:stCxn id="26" idx="3"/>
            <a:endCxn id="44" idx="1"/>
          </p:cNvCxnSpPr>
          <p:nvPr/>
        </p:nvCxnSpPr>
        <p:spPr>
          <a:xfrm>
            <a:off x="4432862" y="4703880"/>
            <a:ext cx="555296" cy="464708"/>
          </a:xfrm>
          <a:prstGeom prst="bentConnector3">
            <a:avLst>
              <a:gd name="adj1" fmla="val 50000"/>
            </a:avLst>
          </a:prstGeom>
          <a:ln>
            <a:solidFill>
              <a:schemeClr val="tx2">
                <a:lumMod val="50000"/>
              </a:schemeClr>
            </a:solidFill>
          </a:ln>
        </p:spPr>
        <p:style>
          <a:lnRef idx="1">
            <a:schemeClr val="accent1"/>
          </a:lnRef>
          <a:fillRef idx="0">
            <a:schemeClr val="accent1"/>
          </a:fillRef>
          <a:effectRef idx="0">
            <a:schemeClr val="accent1"/>
          </a:effectRef>
          <a:fontRef idx="minor">
            <a:schemeClr val="tx1"/>
          </a:fontRef>
        </p:style>
      </p:cxnSp>
      <p:cxnSp>
        <p:nvCxnSpPr>
          <p:cNvPr id="53" name="カギ線コネクタ 52"/>
          <p:cNvCxnSpPr>
            <a:stCxn id="44" idx="3"/>
            <a:endCxn id="45" idx="1"/>
          </p:cNvCxnSpPr>
          <p:nvPr/>
        </p:nvCxnSpPr>
        <p:spPr>
          <a:xfrm flipV="1">
            <a:off x="5977881" y="4647828"/>
            <a:ext cx="555296" cy="520760"/>
          </a:xfrm>
          <a:prstGeom prst="bentConnector3">
            <a:avLst>
              <a:gd name="adj1" fmla="val 50000"/>
            </a:avLst>
          </a:prstGeom>
          <a:ln>
            <a:solidFill>
              <a:schemeClr val="tx2">
                <a:lumMod val="50000"/>
              </a:schemeClr>
            </a:solidFill>
          </a:ln>
        </p:spPr>
        <p:style>
          <a:lnRef idx="1">
            <a:schemeClr val="accent1"/>
          </a:lnRef>
          <a:fillRef idx="0">
            <a:schemeClr val="accent1"/>
          </a:fillRef>
          <a:effectRef idx="0">
            <a:schemeClr val="accent1"/>
          </a:effectRef>
          <a:fontRef idx="minor">
            <a:schemeClr val="tx1"/>
          </a:fontRef>
        </p:style>
      </p:cxnSp>
      <p:cxnSp>
        <p:nvCxnSpPr>
          <p:cNvPr id="56" name="カギ線コネクタ 55"/>
          <p:cNvCxnSpPr>
            <a:stCxn id="44" idx="3"/>
            <a:endCxn id="46" idx="1"/>
          </p:cNvCxnSpPr>
          <p:nvPr/>
        </p:nvCxnSpPr>
        <p:spPr>
          <a:xfrm>
            <a:off x="5977881" y="5168588"/>
            <a:ext cx="564055" cy="611102"/>
          </a:xfrm>
          <a:prstGeom prst="bentConnector3">
            <a:avLst>
              <a:gd name="adj1" fmla="val 50000"/>
            </a:avLst>
          </a:prstGeom>
          <a:ln>
            <a:solidFill>
              <a:schemeClr val="tx2">
                <a:lumMod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23730831"/>
      </p:ext>
    </p:extLst>
  </p:cSld>
  <p:clrMapOvr>
    <a:masterClrMapping/>
  </p:clrMapOvr>
  <p:timing>
    <p:tnLst>
      <p:par>
        <p:cTn id="1" dur="indefinite" restart="never" nodeType="tmRoot"/>
      </p:par>
    </p:tnLst>
  </p:timing>
</p:sld>
</file>

<file path=ppt/theme/theme1.xml><?xml version="1.0" encoding="utf-8"?>
<a:theme xmlns:a="http://schemas.openxmlformats.org/drawingml/2006/main" name="HDOfficeLightV0">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67000"/>
                <a:satMod val="105000"/>
                <a:lumMod val="110000"/>
              </a:schemeClr>
            </a:gs>
            <a:gs pos="50000">
              <a:schemeClr val="phClr">
                <a:tint val="73000"/>
                <a:satMod val="103000"/>
                <a:lumMod val="105000"/>
              </a:schemeClr>
            </a:gs>
            <a:gs pos="100000">
              <a:schemeClr val="phClr">
                <a:tint val="81000"/>
                <a:satMod val="109000"/>
                <a:lumMod val="105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0</TotalTime>
  <Words>10321</Words>
  <Application>Microsoft Office PowerPoint</Application>
  <PresentationFormat>画面に合わせる (4:3)</PresentationFormat>
  <Paragraphs>834</Paragraphs>
  <Slides>86</Slides>
  <Notes>0</Notes>
  <HiddenSlides>0</HiddenSlides>
  <MMClips>0</MMClips>
  <ScaleCrop>false</ScaleCrop>
  <HeadingPairs>
    <vt:vector size="6" baseType="variant">
      <vt:variant>
        <vt:lpstr>使用されているフォント</vt:lpstr>
      </vt:variant>
      <vt:variant>
        <vt:i4>7</vt:i4>
      </vt:variant>
      <vt:variant>
        <vt:lpstr>テーマ</vt:lpstr>
      </vt:variant>
      <vt:variant>
        <vt:i4>1</vt:i4>
      </vt:variant>
      <vt:variant>
        <vt:lpstr>スライド タイトル</vt:lpstr>
      </vt:variant>
      <vt:variant>
        <vt:i4>86</vt:i4>
      </vt:variant>
    </vt:vector>
  </HeadingPairs>
  <TitlesOfParts>
    <vt:vector size="94" baseType="lpstr">
      <vt:lpstr>ＭＳ Ｐゴシック</vt:lpstr>
      <vt:lpstr>メイリオ</vt:lpstr>
      <vt:lpstr>Arial</vt:lpstr>
      <vt:lpstr>Calibri</vt:lpstr>
      <vt:lpstr>Calibri Light</vt:lpstr>
      <vt:lpstr>Wingdings</vt:lpstr>
      <vt:lpstr>Wingdings 2</vt:lpstr>
      <vt:lpstr>HDOfficeLightV0</vt:lpstr>
      <vt:lpstr>人口関連の分析 （国勢調査等より。主として20-39歳を対象としている）</vt:lpstr>
      <vt:lpstr>本資料の位置づけ</vt:lpstr>
      <vt:lpstr>本資料を総合戦略の見直しに活かす方向性</vt:lpstr>
      <vt:lpstr>人口分析の簡易まとめ</vt:lpstr>
      <vt:lpstr>人口分析の結果（他自治体との比較等）</vt:lpstr>
      <vt:lpstr>人口分析の結果（平成28年度社会純減の構造分析）</vt:lpstr>
      <vt:lpstr>人口分析の結果（氷見市の地域内の考察）</vt:lpstr>
      <vt:lpstr>国勢調査等の分析　20-39歳</vt:lpstr>
      <vt:lpstr>主な分析対象</vt:lpstr>
      <vt:lpstr>北陸の各市の人口</vt:lpstr>
      <vt:lpstr>県内市町村の人口</vt:lpstr>
      <vt:lpstr>社会増減×出生係数（自然増）　20-39歳</vt:lpstr>
      <vt:lpstr>人口増減率×出生係数　20-39歳　全国の市と特別区</vt:lpstr>
      <vt:lpstr>人口増減率×出生係数　20-39歳　北陸の各市</vt:lpstr>
      <vt:lpstr>人口増減率×出生係数　20-39歳　県内の各市町村</vt:lpstr>
      <vt:lpstr>男性の人口増減率×女性の人口増減率　20-39歳</vt:lpstr>
      <vt:lpstr>男性の人口増減率×女性の人口増減率　20-39歳　全国の市と特別区</vt:lpstr>
      <vt:lpstr>男性の人口増減率×女性の人口増減率　20-39歳　北陸の各市</vt:lpstr>
      <vt:lpstr>男性の人口増減率×女性の人口増減率　20-39歳　県内の各市町村</vt:lpstr>
      <vt:lpstr>子ども移動率（5～9歳）×女性移動率（20～39歳）　県内の各市町村</vt:lpstr>
      <vt:lpstr>5～9歳人口×子ども移動率（5～9歳）　県内の各市町村</vt:lpstr>
      <vt:lpstr>持ち家率（世帯）×人口増減率（20-39歳）</vt:lpstr>
      <vt:lpstr>持ち家率（世帯）×人口増減率（20-39歳）　全国の市と特別区</vt:lpstr>
      <vt:lpstr>持ち家率（世帯）×人口増減率（20-39歳）　北陸の各市</vt:lpstr>
      <vt:lpstr>持ち家率（世帯）×人口増減率（20-39歳）　県内の各市町村</vt:lpstr>
      <vt:lpstr>空き家率（賃貸用、売却用等除く）（軒）×空き家率（賃貸用）（軒）県内の市町</vt:lpstr>
      <vt:lpstr>配偶経験者あたり出生係数×配偶経験率　20-39歳女性</vt:lpstr>
      <vt:lpstr>配偶経験者あたり出生係数×配偶経験率　20-39歳女性　全国の市と特別区</vt:lpstr>
      <vt:lpstr>有配偶経験者あたり出生係数×配偶経験率　20-39歳女性　北陸の各市</vt:lpstr>
      <vt:lpstr>有配偶経験者あたり出生係数×配偶経験率　20-39歳女性　県内の各市町村</vt:lpstr>
      <vt:lpstr>平成27年配偶経験率×配偶経験率の差（平成27年－平成22年）　20-39歳女性</vt:lpstr>
      <vt:lpstr>平成27年配偶経験率×配偶経験率の差（平成27年－平成22年）20-39歳女性　全国の市と特別区</vt:lpstr>
      <vt:lpstr>平成27年配偶経験率×配偶経験率の差（平成27年－平成22年）20-39歳女性　北陸の各市</vt:lpstr>
      <vt:lpstr>平成27年配偶経験率×配偶経験率の差（平成27年－平成22年）20-39歳女性　県内市町村</vt:lpstr>
      <vt:lpstr>その他、県内各市町村の分析　20-39歳</vt:lpstr>
      <vt:lpstr>昼夜間人口比率×男女移動率　20-39歳　県内の各市町村</vt:lpstr>
      <vt:lpstr>出生係数×昼夜間人口比率　20-39歳　県内の各市町村</vt:lpstr>
      <vt:lpstr>共働き率（全年齢の世帯）×有配偶者あたり出生係数（20-39歳）　県内の各市町村</vt:lpstr>
      <vt:lpstr>三世代同居率（全年齢の世帯）×配偶経験者あたり出生係数（20-39歳）　県内の各市町村</vt:lpstr>
      <vt:lpstr>平均年齢の分析</vt:lpstr>
      <vt:lpstr>平均年齢　全国の市と特別区</vt:lpstr>
      <vt:lpstr>平均年齢　北陸の各市</vt:lpstr>
      <vt:lpstr>平均年齢　県内の各市町村</vt:lpstr>
      <vt:lpstr>氷見市の人口増減の推移</vt:lpstr>
      <vt:lpstr>一年間の人口減少の構造分析（平成28年）</vt:lpstr>
      <vt:lpstr>一年間の人口減少の構造分析（平成28年度）</vt:lpstr>
      <vt:lpstr>人口全体の推移</vt:lpstr>
      <vt:lpstr>人口増減（社会増減＋自然増減）</vt:lpstr>
      <vt:lpstr>社会純増減（社会増－社会減）</vt:lpstr>
      <vt:lpstr>社会増（転入）</vt:lpstr>
      <vt:lpstr>社会減（転出）</vt:lpstr>
      <vt:lpstr>自然純増減（自然増－自然減）</vt:lpstr>
      <vt:lpstr>自然増（出生）</vt:lpstr>
      <vt:lpstr>自然減（死亡）</vt:lpstr>
      <vt:lpstr>氷見市の社会減の事由分析</vt:lpstr>
      <vt:lpstr>出身別：氷見市の社会純増減（平成28年度）</vt:lpstr>
      <vt:lpstr>（参考）転入出者の出身別アンケート（平成28年度）</vt:lpstr>
      <vt:lpstr>事由別：氷見市の社会純増減（平成28年度）</vt:lpstr>
      <vt:lpstr>（参考）転入出事由アンケート（平成28年度）</vt:lpstr>
      <vt:lpstr>出身者別の事由：氷見市の社会純増減（平成28年度）</vt:lpstr>
      <vt:lpstr>（参考）出身地別転入出事由アンケート（平成28年度）1/2</vt:lpstr>
      <vt:lpstr>（参考）出身地別転入出事由アンケート（平成28年度）2/2</vt:lpstr>
      <vt:lpstr>婚姻者の流出先（平成28年度）</vt:lpstr>
      <vt:lpstr>0-6歳の子どもの流入・流出</vt:lpstr>
      <vt:lpstr>その他出身者の分析（平成28年度）</vt:lpstr>
      <vt:lpstr>氷見市の有効求人倍率の推移</vt:lpstr>
      <vt:lpstr>氷見市の有効求人倍率　平成29年3月</vt:lpstr>
      <vt:lpstr>氷見高校生の市内就職率　平成29年3月</vt:lpstr>
      <vt:lpstr>氷見市内21地区別人口増減の推移</vt:lpstr>
      <vt:lpstr>21地区の区分け</vt:lpstr>
      <vt:lpstr>人口×人口移動率　全年齢　市内21地区</vt:lpstr>
      <vt:lpstr>人口増減率×出生係数　20-39歳　市内21地区</vt:lpstr>
      <vt:lpstr>人口減少率（全年齢）×人口増減率（20-39歳）　市内21地区</vt:lpstr>
      <vt:lpstr>男性の人口増減率×女性の人口増減率　20-39歳　市内21地区</vt:lpstr>
      <vt:lpstr>子ども移動率（5～9歳）×女性移動率（20～39歳）　市内21地区</vt:lpstr>
      <vt:lpstr>5～9歳人口×男女移動率（5～9歳）　市内21地区</vt:lpstr>
      <vt:lpstr>持ち家率（世帯）×人口増減率（20-39歳）　市内21地区</vt:lpstr>
      <vt:lpstr>市内の民間の借家の状況</vt:lpstr>
      <vt:lpstr>出生係数（20～39歳）×三世代同居率　市内21地区</vt:lpstr>
      <vt:lpstr>三世代同居率×男女移動率（20-39歳）　市内21地区</vt:lpstr>
      <vt:lpstr>氷見市内21地区別高齢化等の状況</vt:lpstr>
      <vt:lpstr>75歳を基準とした地区内扶助力　市内21地区</vt:lpstr>
      <vt:lpstr>（参考）要支援・要介護者の比率</vt:lpstr>
      <vt:lpstr>65歳を基準とした地区内扶助力　市内21地区</vt:lpstr>
      <vt:lpstr>65歳以上の割合　市内21地区</vt:lpstr>
      <vt:lpstr>平均年齢とその増減　市内21地区</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cp:lastModifiedBy/>
  <cp:revision>1</cp:revision>
  <dcterms:created xsi:type="dcterms:W3CDTF">2015-08-07T09:22:01Z</dcterms:created>
  <dcterms:modified xsi:type="dcterms:W3CDTF">2017-07-10T11:48:09Z</dcterms:modified>
</cp:coreProperties>
</file>