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93" r:id="rId1"/>
  </p:sldMasterIdLst>
  <p:notesMasterIdLst>
    <p:notesMasterId r:id="rId16"/>
  </p:notesMasterIdLst>
  <p:handoutMasterIdLst>
    <p:handoutMasterId r:id="rId17"/>
  </p:handoutMasterIdLst>
  <p:sldIdLst>
    <p:sldId id="865" r:id="rId2"/>
    <p:sldId id="951" r:id="rId3"/>
    <p:sldId id="952" r:id="rId4"/>
    <p:sldId id="953" r:id="rId5"/>
    <p:sldId id="954" r:id="rId6"/>
    <p:sldId id="955" r:id="rId7"/>
    <p:sldId id="956" r:id="rId8"/>
    <p:sldId id="957" r:id="rId9"/>
    <p:sldId id="958" r:id="rId10"/>
    <p:sldId id="960" r:id="rId11"/>
    <p:sldId id="961" r:id="rId12"/>
    <p:sldId id="959" r:id="rId13"/>
    <p:sldId id="963" r:id="rId14"/>
    <p:sldId id="962"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6699"/>
    <a:srgbClr val="66FFCC"/>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9557" autoAdjust="0"/>
  </p:normalViewPr>
  <p:slideViewPr>
    <p:cSldViewPr snapToGrid="0">
      <p:cViewPr varScale="1">
        <p:scale>
          <a:sx n="76" d="100"/>
          <a:sy n="76" d="100"/>
        </p:scale>
        <p:origin x="1212" y="54"/>
      </p:cViewPr>
      <p:guideLst>
        <p:guide orient="horz" pos="2183"/>
        <p:guide pos="2880"/>
      </p:guideLst>
    </p:cSldViewPr>
  </p:slideViewPr>
  <p:notesTextViewPr>
    <p:cViewPr>
      <p:scale>
        <a:sx n="1" d="1"/>
        <a:sy n="1" d="1"/>
      </p:scale>
      <p:origin x="0" y="0"/>
    </p:cViewPr>
  </p:notesTextViewPr>
  <p:notesViewPr>
    <p:cSldViewPr snapToGrid="0">
      <p:cViewPr varScale="1">
        <p:scale>
          <a:sx n="57" d="100"/>
          <a:sy n="57" d="100"/>
        </p:scale>
        <p:origin x="283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18830" cy="495029"/>
          </a:xfrm>
          <a:prstGeom prst="rect">
            <a:avLst/>
          </a:prstGeom>
        </p:spPr>
        <p:txBody>
          <a:bodyPr vert="horz" lIns="91388" tIns="45692" rIns="91388" bIns="4569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8" y="0"/>
            <a:ext cx="2918830" cy="495029"/>
          </a:xfrm>
          <a:prstGeom prst="rect">
            <a:avLst/>
          </a:prstGeom>
        </p:spPr>
        <p:txBody>
          <a:bodyPr vert="horz" lIns="91388" tIns="45692" rIns="91388" bIns="45692" rtlCol="0"/>
          <a:lstStyle>
            <a:lvl1pPr algn="r">
              <a:defRPr sz="1200"/>
            </a:lvl1pPr>
          </a:lstStyle>
          <a:p>
            <a:fld id="{724DA95C-2250-4015-A97C-52F21F97A861}" type="datetimeFigureOut">
              <a:rPr kumimoji="1" lang="ja-JP" altLang="en-US" smtClean="0"/>
              <a:t>2016/6/21</a:t>
            </a:fld>
            <a:endParaRPr kumimoji="1" lang="ja-JP" altLang="en-US"/>
          </a:p>
        </p:txBody>
      </p:sp>
      <p:sp>
        <p:nvSpPr>
          <p:cNvPr id="4" name="フッター プレースホルダー 3"/>
          <p:cNvSpPr>
            <a:spLocks noGrp="1"/>
          </p:cNvSpPr>
          <p:nvPr>
            <p:ph type="ftr" sz="quarter" idx="2"/>
          </p:nvPr>
        </p:nvSpPr>
        <p:spPr>
          <a:xfrm>
            <a:off x="5" y="9371287"/>
            <a:ext cx="2918830" cy="495028"/>
          </a:xfrm>
          <a:prstGeom prst="rect">
            <a:avLst/>
          </a:prstGeom>
        </p:spPr>
        <p:txBody>
          <a:bodyPr vert="horz" lIns="91388" tIns="45692" rIns="91388" bIns="4569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8" y="9371287"/>
            <a:ext cx="2918830" cy="495028"/>
          </a:xfrm>
          <a:prstGeom prst="rect">
            <a:avLst/>
          </a:prstGeom>
        </p:spPr>
        <p:txBody>
          <a:bodyPr vert="horz" lIns="91388" tIns="45692" rIns="91388" bIns="45692" rtlCol="0" anchor="b"/>
          <a:lstStyle>
            <a:lvl1pPr algn="r">
              <a:defRPr sz="1200"/>
            </a:lvl1pPr>
          </a:lstStyle>
          <a:p>
            <a:fld id="{EACD10F2-45A5-4C62-8743-95550FBB0AB5}" type="slidenum">
              <a:rPr kumimoji="1" lang="ja-JP" altLang="en-US" smtClean="0"/>
              <a:t>‹#›</a:t>
            </a:fld>
            <a:endParaRPr kumimoji="1" lang="ja-JP" altLang="en-US"/>
          </a:p>
        </p:txBody>
      </p:sp>
    </p:spTree>
    <p:extLst>
      <p:ext uri="{BB962C8B-B14F-4D97-AF65-F5344CB8AC3E}">
        <p14:creationId xmlns:p14="http://schemas.microsoft.com/office/powerpoint/2010/main" val="2099087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9413" cy="495299"/>
          </a:xfrm>
          <a:prstGeom prst="rect">
            <a:avLst/>
          </a:prstGeom>
        </p:spPr>
        <p:txBody>
          <a:bodyPr vert="horz" lIns="91388" tIns="45692" rIns="91388" bIns="4569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4" y="5"/>
            <a:ext cx="2919412" cy="495299"/>
          </a:xfrm>
          <a:prstGeom prst="rect">
            <a:avLst/>
          </a:prstGeom>
        </p:spPr>
        <p:txBody>
          <a:bodyPr vert="horz" lIns="91388" tIns="45692" rIns="91388" bIns="45692" rtlCol="0"/>
          <a:lstStyle>
            <a:lvl1pPr algn="r">
              <a:defRPr sz="1200"/>
            </a:lvl1pPr>
          </a:lstStyle>
          <a:p>
            <a:fld id="{EEC0E27E-E7A7-466F-A10B-6B8C89DFCE95}" type="datetimeFigureOut">
              <a:rPr kumimoji="1" lang="ja-JP" altLang="en-US" smtClean="0"/>
              <a:t>2016/6/21</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388" tIns="45692" rIns="91388" bIns="45692" rtlCol="0" anchor="ctr"/>
          <a:lstStyle/>
          <a:p>
            <a:endParaRPr lang="ja-JP" altLang="en-US"/>
          </a:p>
        </p:txBody>
      </p:sp>
      <p:sp>
        <p:nvSpPr>
          <p:cNvPr id="5" name="ノート プレースホルダー 4"/>
          <p:cNvSpPr>
            <a:spLocks noGrp="1"/>
          </p:cNvSpPr>
          <p:nvPr>
            <p:ph type="body" sz="quarter" idx="3"/>
          </p:nvPr>
        </p:nvSpPr>
        <p:spPr>
          <a:xfrm>
            <a:off x="673100" y="4748212"/>
            <a:ext cx="5389563" cy="3884613"/>
          </a:xfrm>
          <a:prstGeom prst="rect">
            <a:avLst/>
          </a:prstGeom>
        </p:spPr>
        <p:txBody>
          <a:bodyPr vert="horz" lIns="91388" tIns="45692" rIns="91388" bIns="4569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371014"/>
            <a:ext cx="2919413" cy="495299"/>
          </a:xfrm>
          <a:prstGeom prst="rect">
            <a:avLst/>
          </a:prstGeom>
        </p:spPr>
        <p:txBody>
          <a:bodyPr vert="horz" lIns="91388" tIns="45692" rIns="91388" bIns="456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4" y="9371014"/>
            <a:ext cx="2919412" cy="495299"/>
          </a:xfrm>
          <a:prstGeom prst="rect">
            <a:avLst/>
          </a:prstGeom>
        </p:spPr>
        <p:txBody>
          <a:bodyPr vert="horz" lIns="91388" tIns="45692" rIns="91388" bIns="45692" rtlCol="0" anchor="b"/>
          <a:lstStyle>
            <a:lvl1pPr algn="r">
              <a:defRPr sz="1200"/>
            </a:lvl1pPr>
          </a:lstStyle>
          <a:p>
            <a:fld id="{1752CB75-944B-447F-B67C-949886BBE253}" type="slidenum">
              <a:rPr kumimoji="1" lang="ja-JP" altLang="en-US" smtClean="0"/>
              <a:t>‹#›</a:t>
            </a:fld>
            <a:endParaRPr kumimoji="1" lang="ja-JP" altLang="en-US"/>
          </a:p>
        </p:txBody>
      </p:sp>
    </p:spTree>
    <p:extLst>
      <p:ext uri="{BB962C8B-B14F-4D97-AF65-F5344CB8AC3E}">
        <p14:creationId xmlns:p14="http://schemas.microsoft.com/office/powerpoint/2010/main" val="16473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8" name="タイトル 7"/>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9" name="Slide Number Placeholder 5"/>
          <p:cNvSpPr>
            <a:spLocks noGrp="1"/>
          </p:cNvSpPr>
          <p:nvPr>
            <p:ph type="sldNum" sz="quarter" idx="12"/>
          </p:nvPr>
        </p:nvSpPr>
        <p:spPr>
          <a:xfrm>
            <a:off x="6463145" y="6356351"/>
            <a:ext cx="2057400" cy="365125"/>
          </a:xfrm>
        </p:spPr>
        <p:txBody>
          <a:bodyPr/>
          <a:lstStyle>
            <a:lvl1pPr>
              <a:defRPr>
                <a:solidFill>
                  <a:schemeClr val="tx1"/>
                </a:solidFill>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4207537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2063501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4269605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286248"/>
            <a:ext cx="9144001" cy="261681"/>
          </a:xfrm>
        </p:spPr>
        <p:txBody>
          <a:bodyPr>
            <a:noAutofit/>
          </a:bodyPr>
          <a:lstStyle>
            <a:lvl1pPr>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0" y="1007165"/>
            <a:ext cx="9144000" cy="709093"/>
          </a:xfrm>
        </p:spPr>
        <p:txBody>
          <a:bodyPr>
            <a:normAutofit/>
          </a:bodyPr>
          <a:lstStyle>
            <a:lvl1pPr marL="228600" indent="-228600">
              <a:buFont typeface="Wingdings" panose="05000000000000000000" pitchFamily="2" charset="2"/>
              <a:buChar char="n"/>
              <a:defRPr sz="1800">
                <a:latin typeface="メイリオ" panose="020B0604030504040204" pitchFamily="50" charset="-128"/>
                <a:ea typeface="メイリオ" panose="020B0604030504040204" pitchFamily="50" charset="-128"/>
                <a:cs typeface="メイリオ" panose="020B0604030504040204" pitchFamily="50" charset="-128"/>
              </a:defRPr>
            </a:lvl1pPr>
            <a:lvl2pPr marL="450850" indent="-184150">
              <a:defRPr sz="1600">
                <a:latin typeface="メイリオ" panose="020B0604030504040204" pitchFamily="50" charset="-128"/>
                <a:ea typeface="メイリオ" panose="020B0604030504040204" pitchFamily="50" charset="-128"/>
                <a:cs typeface="メイリオ" panose="020B0604030504040204" pitchFamily="50" charset="-128"/>
              </a:defRPr>
            </a:lvl2pPr>
            <a:lvl3pPr>
              <a:defRPr sz="1400">
                <a:latin typeface="メイリオ" panose="020B0604030504040204" pitchFamily="50" charset="-128"/>
                <a:ea typeface="メイリオ" panose="020B0604030504040204" pitchFamily="50" charset="-128"/>
                <a:cs typeface="メイリオ" panose="020B0604030504040204" pitchFamily="50" charset="-128"/>
              </a:defRPr>
            </a:lvl3pPr>
            <a:lvl4pPr>
              <a:defRPr sz="1400">
                <a:latin typeface="メイリオ" panose="020B0604030504040204" pitchFamily="50" charset="-128"/>
                <a:ea typeface="メイリオ" panose="020B0604030504040204" pitchFamily="50" charset="-128"/>
                <a:cs typeface="メイリオ" panose="020B0604030504040204" pitchFamily="50" charset="-128"/>
              </a:defRPr>
            </a:lvl4pPr>
            <a:lvl5pPr>
              <a:defRPr sz="1400">
                <a:latin typeface="メイリオ" panose="020B0604030504040204" pitchFamily="50" charset="-128"/>
                <a:ea typeface="メイリオ" panose="020B0604030504040204" pitchFamily="50" charset="-128"/>
                <a:cs typeface="メイリオ" panose="020B0604030504040204" pitchFamily="50"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7" name="正方形/長方形 6"/>
          <p:cNvSpPr/>
          <p:nvPr userDrawn="1"/>
        </p:nvSpPr>
        <p:spPr>
          <a:xfrm>
            <a:off x="-1" y="711823"/>
            <a:ext cx="9144001" cy="12742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Slide Number Placeholder 5"/>
          <p:cNvSpPr>
            <a:spLocks noGrp="1"/>
          </p:cNvSpPr>
          <p:nvPr>
            <p:ph type="sldNum" sz="quarter" idx="12"/>
          </p:nvPr>
        </p:nvSpPr>
        <p:spPr>
          <a:xfrm>
            <a:off x="7086600" y="234525"/>
            <a:ext cx="2057400" cy="365125"/>
          </a:xfrm>
        </p:spPr>
        <p:txBody>
          <a:bodyPr/>
          <a:lstStyle>
            <a:lvl1pPr>
              <a:defRPr sz="20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dirty="0"/>
          </a:p>
        </p:txBody>
      </p:sp>
    </p:spTree>
    <p:extLst>
      <p:ext uri="{BB962C8B-B14F-4D97-AF65-F5344CB8AC3E}">
        <p14:creationId xmlns:p14="http://schemas.microsoft.com/office/powerpoint/2010/main" val="14503553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77331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3979490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625982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828905" y="363514"/>
            <a:ext cx="2057400" cy="365125"/>
          </a:xfrm>
        </p:spPr>
        <p:txBody>
          <a:bodyPr/>
          <a:lstStyle>
            <a:lvl1pPr>
              <a:defRPr sz="2000">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20178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955514" y="279108"/>
            <a:ext cx="2057400" cy="365125"/>
          </a:xfrm>
        </p:spPr>
        <p:txBody>
          <a:bodyPr/>
          <a:lstStyle>
            <a:lvl1pPr>
              <a:defRPr sz="20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2561E9F-1250-4501-B953-B78836680886}" type="slidenum">
              <a:rPr lang="ja-JP" altLang="en-US" smtClean="0"/>
              <a:pPr/>
              <a:t>‹#›</a:t>
            </a:fld>
            <a:endParaRPr lang="ja-JP" altLang="en-US"/>
          </a:p>
        </p:txBody>
      </p:sp>
    </p:spTree>
    <p:extLst>
      <p:ext uri="{BB962C8B-B14F-4D97-AF65-F5344CB8AC3E}">
        <p14:creationId xmlns:p14="http://schemas.microsoft.com/office/powerpoint/2010/main" val="428810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810688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383319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32561E9F-1250-4501-B953-B78836680886}" type="slidenum">
              <a:rPr kumimoji="1" lang="ja-JP" altLang="en-US" smtClean="0"/>
              <a:t>‹#›</a:t>
            </a:fld>
            <a:endParaRPr kumimoji="1" lang="ja-JP" altLang="en-US"/>
          </a:p>
        </p:txBody>
      </p:sp>
    </p:spTree>
    <p:extLst>
      <p:ext uri="{BB962C8B-B14F-4D97-AF65-F5344CB8AC3E}">
        <p14:creationId xmlns:p14="http://schemas.microsoft.com/office/powerpoint/2010/main" val="1439213127"/>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412367" y="3032399"/>
            <a:ext cx="8295861" cy="523220"/>
          </a:xfrm>
          <a:prstGeom prst="rect">
            <a:avLst/>
          </a:prstGeom>
          <a:noFill/>
        </p:spPr>
        <p:txBody>
          <a:bodyPr wrap="square" rtlCol="0">
            <a:spAutoFit/>
          </a:bodyPr>
          <a:lstStyle/>
          <a:p>
            <a:pPr algn="ct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施策別事業一覧の分類の考え方</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1696" y="2564014"/>
            <a:ext cx="9144001"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1696" y="3978286"/>
            <a:ext cx="9144001"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3605550" y="5493496"/>
            <a:ext cx="1909497" cy="369332"/>
          </a:xfrm>
          <a:prstGeom prst="rect">
            <a:avLst/>
          </a:prstGeom>
        </p:spPr>
        <p:txBody>
          <a:bodyPr wrap="none">
            <a:spAutoFit/>
          </a:bodyPr>
          <a:lstStyle/>
          <a:p>
            <a:pPr algn="ctr"/>
            <a:r>
              <a:rPr lang="ja-JP" altLang="ja-JP" kern="1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ja-JP" kern="1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kern="1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kern="10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kern="10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7981244" y="169334"/>
            <a:ext cx="1020495" cy="369332"/>
          </a:xfrm>
          <a:prstGeom prst="rect">
            <a:avLst/>
          </a:prstGeom>
          <a:noFill/>
          <a:ln w="19050">
            <a:solidFill>
              <a:schemeClr val="tx1"/>
            </a:solidFill>
          </a:ln>
        </p:spPr>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資料２</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31046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kumimoji="1" lang="en-US" altLang="ja-JP" dirty="0" smtClean="0"/>
              <a:t>Ⅲ</a:t>
            </a:r>
            <a:r>
              <a:rPr kumimoji="1" lang="ja-JP" altLang="en-US" dirty="0" smtClean="0"/>
              <a:t>－３の考え方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子育ての希望実現について、子どもの人生のステージ別のフローを考える必要があります。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9</a:t>
            </a:fld>
            <a:endParaRPr lang="ja-JP" altLang="en-US" dirty="0"/>
          </a:p>
        </p:txBody>
      </p:sp>
      <p:sp>
        <p:nvSpPr>
          <p:cNvPr id="5" name="正方形/長方形 4"/>
          <p:cNvSpPr/>
          <p:nvPr/>
        </p:nvSpPr>
        <p:spPr>
          <a:xfrm>
            <a:off x="435758" y="3966227"/>
            <a:ext cx="1300161" cy="835365"/>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子育ての</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希望を</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叶える</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21684" y="2602000"/>
            <a:ext cx="1371601" cy="58305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子育て</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カギ線コネクタ 8"/>
          <p:cNvCxnSpPr>
            <a:stCxn id="5" idx="3"/>
            <a:endCxn id="7" idx="1"/>
          </p:cNvCxnSpPr>
          <p:nvPr/>
        </p:nvCxnSpPr>
        <p:spPr>
          <a:xfrm flipV="1">
            <a:off x="1735919" y="2893528"/>
            <a:ext cx="385765" cy="149038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2121684" y="5346694"/>
            <a:ext cx="1371601" cy="565079"/>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教育</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カギ線コネクタ 10"/>
          <p:cNvCxnSpPr>
            <a:stCxn id="5" idx="3"/>
            <a:endCxn id="10" idx="1"/>
          </p:cNvCxnSpPr>
          <p:nvPr/>
        </p:nvCxnSpPr>
        <p:spPr>
          <a:xfrm>
            <a:off x="1735919" y="4383910"/>
            <a:ext cx="385765" cy="124532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3879052" y="1874333"/>
            <a:ext cx="1921673"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乳児期</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3879052" y="1453970"/>
            <a:ext cx="1921673"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新生児期</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カギ線コネクタ 14"/>
          <p:cNvCxnSpPr>
            <a:stCxn id="7" idx="3"/>
            <a:endCxn id="13" idx="1"/>
          </p:cNvCxnSpPr>
          <p:nvPr/>
        </p:nvCxnSpPr>
        <p:spPr>
          <a:xfrm flipV="1">
            <a:off x="3493285" y="2042660"/>
            <a:ext cx="385767" cy="85086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6" name="カギ線コネクタ 15"/>
          <p:cNvCxnSpPr>
            <a:stCxn id="7" idx="3"/>
            <a:endCxn id="14" idx="1"/>
          </p:cNvCxnSpPr>
          <p:nvPr/>
        </p:nvCxnSpPr>
        <p:spPr>
          <a:xfrm flipV="1">
            <a:off x="3493285" y="1622297"/>
            <a:ext cx="385767" cy="127123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879052" y="2317102"/>
            <a:ext cx="1921673"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幼児期</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9" name="カギ線コネクタ 18"/>
          <p:cNvCxnSpPr>
            <a:stCxn id="7" idx="3"/>
            <a:endCxn id="17" idx="1"/>
          </p:cNvCxnSpPr>
          <p:nvPr/>
        </p:nvCxnSpPr>
        <p:spPr>
          <a:xfrm flipV="1">
            <a:off x="3493285" y="2485429"/>
            <a:ext cx="385767" cy="40809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864781" y="4612263"/>
            <a:ext cx="1921673"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義務教育</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879052" y="5017154"/>
            <a:ext cx="1921673"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高等教育</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9" name="カギ線コネクタ 68"/>
          <p:cNvCxnSpPr>
            <a:stCxn id="10" idx="3"/>
            <a:endCxn id="50" idx="1"/>
          </p:cNvCxnSpPr>
          <p:nvPr/>
        </p:nvCxnSpPr>
        <p:spPr>
          <a:xfrm flipV="1">
            <a:off x="3493285" y="4780590"/>
            <a:ext cx="371496" cy="84864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2" name="カギ線コネクタ 71"/>
          <p:cNvCxnSpPr>
            <a:stCxn id="10" idx="3"/>
            <a:endCxn id="51" idx="1"/>
          </p:cNvCxnSpPr>
          <p:nvPr/>
        </p:nvCxnSpPr>
        <p:spPr>
          <a:xfrm flipV="1">
            <a:off x="3493285" y="5201164"/>
            <a:ext cx="385767" cy="42807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3879052" y="5453411"/>
            <a:ext cx="1921673"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地域教育</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5" name="カギ線コネクタ 114"/>
          <p:cNvCxnSpPr>
            <a:stCxn id="10" idx="3"/>
            <a:endCxn id="101" idx="1"/>
          </p:cNvCxnSpPr>
          <p:nvPr/>
        </p:nvCxnSpPr>
        <p:spPr>
          <a:xfrm>
            <a:off x="3493285" y="5629234"/>
            <a:ext cx="385767" cy="8187"/>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3879052" y="2725202"/>
            <a:ext cx="1921673"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小学校</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3864782" y="3154818"/>
            <a:ext cx="1921673"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中学校</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879052" y="3565277"/>
            <a:ext cx="1921673"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高等学校</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a:xfrm>
            <a:off x="3879052" y="3975736"/>
            <a:ext cx="1921673" cy="5109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大学・短期大学・専門学校等</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カギ線コネクタ 42"/>
          <p:cNvCxnSpPr>
            <a:stCxn id="7" idx="3"/>
            <a:endCxn id="42" idx="1"/>
          </p:cNvCxnSpPr>
          <p:nvPr/>
        </p:nvCxnSpPr>
        <p:spPr>
          <a:xfrm>
            <a:off x="3493285" y="2893528"/>
            <a:ext cx="385767" cy="133765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6" name="カギ線コネクタ 45"/>
          <p:cNvCxnSpPr>
            <a:stCxn id="7" idx="3"/>
            <a:endCxn id="40" idx="1"/>
          </p:cNvCxnSpPr>
          <p:nvPr/>
        </p:nvCxnSpPr>
        <p:spPr>
          <a:xfrm>
            <a:off x="3493285" y="2893528"/>
            <a:ext cx="385767" cy="840076"/>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9" name="カギ線コネクタ 48"/>
          <p:cNvCxnSpPr>
            <a:stCxn id="7" idx="3"/>
            <a:endCxn id="32" idx="1"/>
          </p:cNvCxnSpPr>
          <p:nvPr/>
        </p:nvCxnSpPr>
        <p:spPr>
          <a:xfrm>
            <a:off x="3493285" y="2893528"/>
            <a:ext cx="385767" cy="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2" name="カギ線コネクタ 51"/>
          <p:cNvCxnSpPr>
            <a:stCxn id="7" idx="3"/>
            <a:endCxn id="39" idx="1"/>
          </p:cNvCxnSpPr>
          <p:nvPr/>
        </p:nvCxnSpPr>
        <p:spPr>
          <a:xfrm>
            <a:off x="3493285" y="2893528"/>
            <a:ext cx="371497" cy="429617"/>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3879052" y="5889668"/>
            <a:ext cx="1921673"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家庭教育</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4" name="カギ線コネクタ 73"/>
          <p:cNvCxnSpPr>
            <a:stCxn id="10" idx="3"/>
            <a:endCxn id="70" idx="1"/>
          </p:cNvCxnSpPr>
          <p:nvPr/>
        </p:nvCxnSpPr>
        <p:spPr>
          <a:xfrm>
            <a:off x="3493285" y="5629234"/>
            <a:ext cx="385767" cy="44444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91" name="正方形/長方形 90"/>
          <p:cNvSpPr/>
          <p:nvPr/>
        </p:nvSpPr>
        <p:spPr>
          <a:xfrm>
            <a:off x="3879052" y="6325926"/>
            <a:ext cx="1921673" cy="53207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企業が提供</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する</a:t>
            </a:r>
            <a:endParaRPr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教育</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（塾等）</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2" name="カギ線コネクタ 91"/>
          <p:cNvCxnSpPr>
            <a:stCxn id="10" idx="3"/>
            <a:endCxn id="91" idx="1"/>
          </p:cNvCxnSpPr>
          <p:nvPr/>
        </p:nvCxnSpPr>
        <p:spPr>
          <a:xfrm>
            <a:off x="3493285" y="5629234"/>
            <a:ext cx="385767" cy="96272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6193627" y="3721352"/>
            <a:ext cx="2336011" cy="33441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学力に関すること</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正方形/長方形 97"/>
          <p:cNvSpPr/>
          <p:nvPr/>
        </p:nvSpPr>
        <p:spPr>
          <a:xfrm>
            <a:off x="6193627" y="4183631"/>
            <a:ext cx="2336011" cy="33441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生活指導に関すること</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正方形/長方形 98"/>
          <p:cNvSpPr/>
          <p:nvPr/>
        </p:nvSpPr>
        <p:spPr>
          <a:xfrm>
            <a:off x="6193627" y="4636825"/>
            <a:ext cx="2336011" cy="33441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金銭に関すること</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正方形/長方形 99"/>
          <p:cNvSpPr/>
          <p:nvPr/>
        </p:nvSpPr>
        <p:spPr>
          <a:xfrm>
            <a:off x="6193627" y="5091459"/>
            <a:ext cx="2336011" cy="33441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学力に関すること</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正方形/長方形 102"/>
          <p:cNvSpPr/>
          <p:nvPr/>
        </p:nvSpPr>
        <p:spPr>
          <a:xfrm>
            <a:off x="6193627" y="5494650"/>
            <a:ext cx="2336011" cy="33441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金銭に関すること</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4" name="カギ線コネクタ 103"/>
          <p:cNvCxnSpPr>
            <a:stCxn id="50" idx="3"/>
            <a:endCxn id="97" idx="1"/>
          </p:cNvCxnSpPr>
          <p:nvPr/>
        </p:nvCxnSpPr>
        <p:spPr>
          <a:xfrm flipV="1">
            <a:off x="5786454" y="3888558"/>
            <a:ext cx="407173" cy="89203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06" name="カギ線コネクタ 105"/>
          <p:cNvCxnSpPr>
            <a:stCxn id="50" idx="3"/>
            <a:endCxn id="98" idx="1"/>
          </p:cNvCxnSpPr>
          <p:nvPr/>
        </p:nvCxnSpPr>
        <p:spPr>
          <a:xfrm flipV="1">
            <a:off x="5786454" y="4350837"/>
            <a:ext cx="407173" cy="42975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09" name="カギ線コネクタ 108"/>
          <p:cNvCxnSpPr>
            <a:stCxn id="50" idx="3"/>
            <a:endCxn id="99" idx="1"/>
          </p:cNvCxnSpPr>
          <p:nvPr/>
        </p:nvCxnSpPr>
        <p:spPr>
          <a:xfrm>
            <a:off x="5786454" y="4780590"/>
            <a:ext cx="407173" cy="2344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2" name="カギ線コネクタ 111"/>
          <p:cNvCxnSpPr>
            <a:stCxn id="51" idx="3"/>
            <a:endCxn id="100" idx="1"/>
          </p:cNvCxnSpPr>
          <p:nvPr/>
        </p:nvCxnSpPr>
        <p:spPr>
          <a:xfrm>
            <a:off x="5800725" y="5201164"/>
            <a:ext cx="392902" cy="5750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27" name="カギ線コネクタ 126"/>
          <p:cNvCxnSpPr>
            <a:stCxn id="51" idx="3"/>
            <a:endCxn id="103" idx="1"/>
          </p:cNvCxnSpPr>
          <p:nvPr/>
        </p:nvCxnSpPr>
        <p:spPr>
          <a:xfrm>
            <a:off x="5800725" y="5201164"/>
            <a:ext cx="392902" cy="46069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5929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lang="en-US" altLang="ja-JP" dirty="0"/>
              <a:t>Ⅳ</a:t>
            </a:r>
            <a:r>
              <a:rPr kumimoji="1" lang="ja-JP" altLang="en-US" dirty="0" smtClean="0"/>
              <a:t>－１の考え方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健康寿命の延伸について、予防→治療後の対応までのフローを考える必要があります。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10</a:t>
            </a:fld>
            <a:endParaRPr lang="ja-JP" altLang="en-US" dirty="0"/>
          </a:p>
        </p:txBody>
      </p:sp>
      <p:sp>
        <p:nvSpPr>
          <p:cNvPr id="5" name="正方形/長方形 4"/>
          <p:cNvSpPr/>
          <p:nvPr/>
        </p:nvSpPr>
        <p:spPr>
          <a:xfrm>
            <a:off x="1007275" y="3894790"/>
            <a:ext cx="1300161" cy="83536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健康寿命の延伸</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693201" y="1908086"/>
            <a:ext cx="1371601" cy="58305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予防</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カギ線コネクタ 8"/>
          <p:cNvCxnSpPr>
            <a:stCxn id="5" idx="3"/>
            <a:endCxn id="7" idx="1"/>
          </p:cNvCxnSpPr>
          <p:nvPr/>
        </p:nvCxnSpPr>
        <p:spPr>
          <a:xfrm flipV="1">
            <a:off x="2307436" y="2199614"/>
            <a:ext cx="385765" cy="211285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2693201" y="3395083"/>
            <a:ext cx="1371601" cy="5650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早期発見</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カギ線コネクタ 10"/>
          <p:cNvCxnSpPr>
            <a:stCxn id="5" idx="3"/>
            <a:endCxn id="10" idx="1"/>
          </p:cNvCxnSpPr>
          <p:nvPr/>
        </p:nvCxnSpPr>
        <p:spPr>
          <a:xfrm flipV="1">
            <a:off x="2307436" y="3677623"/>
            <a:ext cx="385765" cy="63485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4450569" y="1956976"/>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フィジカル面（</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生活習慣を含む）での予防</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4450569" y="1382533"/>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病気予防意識の向上</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カギ線コネクタ 14"/>
          <p:cNvCxnSpPr>
            <a:stCxn id="7" idx="3"/>
            <a:endCxn id="13" idx="1"/>
          </p:cNvCxnSpPr>
          <p:nvPr/>
        </p:nvCxnSpPr>
        <p:spPr>
          <a:xfrm flipV="1">
            <a:off x="4064802" y="2192463"/>
            <a:ext cx="385767" cy="715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6" name="カギ線コネクタ 15"/>
          <p:cNvCxnSpPr>
            <a:stCxn id="7" idx="3"/>
            <a:endCxn id="14" idx="1"/>
          </p:cNvCxnSpPr>
          <p:nvPr/>
        </p:nvCxnSpPr>
        <p:spPr>
          <a:xfrm flipV="1">
            <a:off x="4064802" y="1618020"/>
            <a:ext cx="385767" cy="58159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4450569" y="2531419"/>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メンタル面での予防</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9" name="カギ線コネクタ 18"/>
          <p:cNvCxnSpPr>
            <a:stCxn id="7" idx="3"/>
            <a:endCxn id="17" idx="1"/>
          </p:cNvCxnSpPr>
          <p:nvPr/>
        </p:nvCxnSpPr>
        <p:spPr>
          <a:xfrm>
            <a:off x="4064802" y="2199614"/>
            <a:ext cx="385767" cy="56729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4464839" y="3138707"/>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検査の必要性意識の向上</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4450569" y="3725490"/>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検査実施</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9" name="カギ線コネクタ 48"/>
          <p:cNvCxnSpPr>
            <a:stCxn id="10" idx="3"/>
            <a:endCxn id="32" idx="1"/>
          </p:cNvCxnSpPr>
          <p:nvPr/>
        </p:nvCxnSpPr>
        <p:spPr>
          <a:xfrm flipV="1">
            <a:off x="4064802" y="3374194"/>
            <a:ext cx="400037" cy="30342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2" name="カギ線コネクタ 51"/>
          <p:cNvCxnSpPr>
            <a:stCxn id="10" idx="3"/>
            <a:endCxn id="39" idx="1"/>
          </p:cNvCxnSpPr>
          <p:nvPr/>
        </p:nvCxnSpPr>
        <p:spPr>
          <a:xfrm>
            <a:off x="4064802" y="3677623"/>
            <a:ext cx="385767" cy="28335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2693201" y="4620313"/>
            <a:ext cx="1371601" cy="5650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早期対応</a:t>
            </a:r>
          </a:p>
        </p:txBody>
      </p:sp>
      <p:sp>
        <p:nvSpPr>
          <p:cNvPr id="57" name="正方形/長方形 56"/>
          <p:cNvSpPr/>
          <p:nvPr/>
        </p:nvSpPr>
        <p:spPr>
          <a:xfrm>
            <a:off x="2693201" y="5434411"/>
            <a:ext cx="1371601" cy="5650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病気時</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対応</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2693201" y="6161602"/>
            <a:ext cx="1371601" cy="5650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治療後</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対応</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9" name="カギ線コネクタ 58"/>
          <p:cNvCxnSpPr>
            <a:stCxn id="5" idx="3"/>
            <a:endCxn id="56" idx="1"/>
          </p:cNvCxnSpPr>
          <p:nvPr/>
        </p:nvCxnSpPr>
        <p:spPr>
          <a:xfrm>
            <a:off x="2307436" y="4312473"/>
            <a:ext cx="385765" cy="59038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2" name="カギ線コネクタ 61"/>
          <p:cNvCxnSpPr>
            <a:stCxn id="5" idx="3"/>
            <a:endCxn id="57" idx="1"/>
          </p:cNvCxnSpPr>
          <p:nvPr/>
        </p:nvCxnSpPr>
        <p:spPr>
          <a:xfrm>
            <a:off x="2307436" y="4312473"/>
            <a:ext cx="385765" cy="140447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6" name="カギ線コネクタ 65"/>
          <p:cNvCxnSpPr>
            <a:stCxn id="5" idx="3"/>
            <a:endCxn id="58" idx="1"/>
          </p:cNvCxnSpPr>
          <p:nvPr/>
        </p:nvCxnSpPr>
        <p:spPr>
          <a:xfrm>
            <a:off x="2307436" y="4312473"/>
            <a:ext cx="385765" cy="213166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3" name="正方形/長方形 82"/>
          <p:cNvSpPr/>
          <p:nvPr/>
        </p:nvSpPr>
        <p:spPr>
          <a:xfrm>
            <a:off x="4464839" y="4348077"/>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病院による対応</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4450569" y="4963437"/>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病院外での対応</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5" name="カギ線コネクタ 84"/>
          <p:cNvCxnSpPr>
            <a:stCxn id="56" idx="3"/>
            <a:endCxn id="84" idx="1"/>
          </p:cNvCxnSpPr>
          <p:nvPr/>
        </p:nvCxnSpPr>
        <p:spPr>
          <a:xfrm>
            <a:off x="4064802" y="4902853"/>
            <a:ext cx="385767" cy="29607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9" name="カギ線コネクタ 88"/>
          <p:cNvCxnSpPr>
            <a:stCxn id="56" idx="3"/>
            <a:endCxn id="83" idx="1"/>
          </p:cNvCxnSpPr>
          <p:nvPr/>
        </p:nvCxnSpPr>
        <p:spPr>
          <a:xfrm flipV="1">
            <a:off x="4064802" y="4583564"/>
            <a:ext cx="400037" cy="31928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7799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kumimoji="1" lang="en-US" altLang="ja-JP" dirty="0" smtClean="0"/>
              <a:t>Ⅳ</a:t>
            </a:r>
            <a:r>
              <a:rPr kumimoji="1" lang="ja-JP" altLang="en-US" dirty="0" smtClean="0"/>
              <a:t>－２の考え方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市民の皆様の</a:t>
            </a:r>
            <a:r>
              <a:rPr kumimoji="1" lang="ja-JP" altLang="en-US" dirty="0" err="1" smtClean="0"/>
              <a:t>おらっちゃ</a:t>
            </a:r>
            <a:r>
              <a:rPr kumimoji="1" lang="ja-JP" altLang="en-US" dirty="0" smtClean="0"/>
              <a:t>創生を支えるために、意思向上や活動支援を行う必要があります。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11</a:t>
            </a:fld>
            <a:endParaRPr lang="ja-JP" altLang="en-US" dirty="0"/>
          </a:p>
        </p:txBody>
      </p:sp>
      <p:sp>
        <p:nvSpPr>
          <p:cNvPr id="5" name="正方形/長方形 4"/>
          <p:cNvSpPr/>
          <p:nvPr/>
        </p:nvSpPr>
        <p:spPr>
          <a:xfrm>
            <a:off x="917976" y="3615392"/>
            <a:ext cx="1650209" cy="851018"/>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おらっちゃ</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創生の推進</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2993241" y="2115527"/>
            <a:ext cx="1371601" cy="86359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アクションへの</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意思向上</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 name="カギ線コネクタ 6"/>
          <p:cNvCxnSpPr>
            <a:stCxn id="5" idx="3"/>
            <a:endCxn id="6" idx="1"/>
          </p:cNvCxnSpPr>
          <p:nvPr/>
        </p:nvCxnSpPr>
        <p:spPr>
          <a:xfrm flipV="1">
            <a:off x="2568185" y="2547325"/>
            <a:ext cx="425056" cy="1493576"/>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2993241" y="3749061"/>
            <a:ext cx="1371601" cy="5650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活動</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支援</a:t>
            </a:r>
          </a:p>
        </p:txBody>
      </p:sp>
      <p:cxnSp>
        <p:nvCxnSpPr>
          <p:cNvPr id="9" name="カギ線コネクタ 8"/>
          <p:cNvCxnSpPr>
            <a:stCxn id="5" idx="3"/>
            <a:endCxn id="8" idx="1"/>
          </p:cNvCxnSpPr>
          <p:nvPr/>
        </p:nvCxnSpPr>
        <p:spPr>
          <a:xfrm flipV="1">
            <a:off x="2568185" y="4031601"/>
            <a:ext cx="425056" cy="930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4750609" y="2635639"/>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意思</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向上の仕掛け</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4750609" y="2061196"/>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情報提供</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 name="カギ線コネクタ 11"/>
          <p:cNvCxnSpPr>
            <a:stCxn id="6" idx="3"/>
            <a:endCxn id="10" idx="1"/>
          </p:cNvCxnSpPr>
          <p:nvPr/>
        </p:nvCxnSpPr>
        <p:spPr>
          <a:xfrm>
            <a:off x="4364842" y="2547325"/>
            <a:ext cx="385767" cy="32380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3" name="カギ線コネクタ 12"/>
          <p:cNvCxnSpPr>
            <a:stCxn id="6" idx="3"/>
            <a:endCxn id="11" idx="1"/>
          </p:cNvCxnSpPr>
          <p:nvPr/>
        </p:nvCxnSpPr>
        <p:spPr>
          <a:xfrm flipV="1">
            <a:off x="4364842" y="2296683"/>
            <a:ext cx="385767" cy="25064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4764879" y="3220096"/>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物理的支援（場の提供）</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4764879" y="3791127"/>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方法的</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機会、ノウハウの提供）</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8" name="カギ線コネクタ 17"/>
          <p:cNvCxnSpPr>
            <a:stCxn id="8" idx="3"/>
            <a:endCxn id="16" idx="1"/>
          </p:cNvCxnSpPr>
          <p:nvPr/>
        </p:nvCxnSpPr>
        <p:spPr>
          <a:xfrm flipV="1">
            <a:off x="4364842" y="3455583"/>
            <a:ext cx="400037" cy="57601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 name="カギ線コネクタ 18"/>
          <p:cNvCxnSpPr>
            <a:stCxn id="8" idx="3"/>
            <a:endCxn id="17" idx="1"/>
          </p:cNvCxnSpPr>
          <p:nvPr/>
        </p:nvCxnSpPr>
        <p:spPr>
          <a:xfrm flipV="1">
            <a:off x="4364842" y="4026614"/>
            <a:ext cx="400037" cy="4987"/>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2993241" y="5480565"/>
            <a:ext cx="1371601" cy="5650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資金</a:t>
            </a:r>
            <a:r>
              <a:rPr lang="zh-TW"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調達</a:t>
            </a:r>
            <a:endParaRPr lang="en-US" altLang="zh-TW"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zh-TW"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3" name="カギ線コネクタ 22"/>
          <p:cNvCxnSpPr>
            <a:stCxn id="5" idx="3"/>
            <a:endCxn id="20" idx="1"/>
          </p:cNvCxnSpPr>
          <p:nvPr/>
        </p:nvCxnSpPr>
        <p:spPr>
          <a:xfrm>
            <a:off x="2568185" y="4040901"/>
            <a:ext cx="425056" cy="172220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764879" y="4956588"/>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資金調達</a:t>
            </a:r>
            <a:r>
              <a:rPr lang="zh-TW"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a:t>
            </a:r>
            <a:r>
              <a:rPr lang="en-US" altLang="zh-TW"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zh-TW"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（補助金・助成金）</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4764879" y="5527619"/>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クラウドファンディング</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8" name="カギ線コネクタ 27"/>
          <p:cNvCxnSpPr>
            <a:stCxn id="20" idx="3"/>
            <a:endCxn id="27" idx="1"/>
          </p:cNvCxnSpPr>
          <p:nvPr/>
        </p:nvCxnSpPr>
        <p:spPr>
          <a:xfrm>
            <a:off x="4364842" y="5763105"/>
            <a:ext cx="400037" cy="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9" name="カギ線コネクタ 28"/>
          <p:cNvCxnSpPr>
            <a:stCxn id="20" idx="3"/>
            <a:endCxn id="26" idx="1"/>
          </p:cNvCxnSpPr>
          <p:nvPr/>
        </p:nvCxnSpPr>
        <p:spPr>
          <a:xfrm flipV="1">
            <a:off x="4364842" y="5192075"/>
            <a:ext cx="400037" cy="57103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750608" y="6098650"/>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貸付等</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8" name="カギ線コネクタ 47"/>
          <p:cNvCxnSpPr>
            <a:stCxn id="20" idx="3"/>
            <a:endCxn id="44" idx="1"/>
          </p:cNvCxnSpPr>
          <p:nvPr/>
        </p:nvCxnSpPr>
        <p:spPr>
          <a:xfrm>
            <a:off x="4364842" y="5763105"/>
            <a:ext cx="385766" cy="57103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4764879" y="4362158"/>
            <a:ext cx="2621761"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事務運営支援</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0" name="カギ線コネクタ 49"/>
          <p:cNvCxnSpPr>
            <a:stCxn id="8" idx="3"/>
            <a:endCxn id="49" idx="1"/>
          </p:cNvCxnSpPr>
          <p:nvPr/>
        </p:nvCxnSpPr>
        <p:spPr>
          <a:xfrm>
            <a:off x="4364842" y="4031601"/>
            <a:ext cx="400037" cy="56604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80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kumimoji="1" lang="en-US" altLang="ja-JP" dirty="0" smtClean="0"/>
              <a:t>Ⅳ</a:t>
            </a:r>
            <a:r>
              <a:rPr kumimoji="1" lang="ja-JP" altLang="en-US" dirty="0" smtClean="0"/>
              <a:t>－３の考え方</a:t>
            </a:r>
            <a:endParaRPr kumimoji="1" lang="ja-JP" altLang="en-US" dirty="0"/>
          </a:p>
        </p:txBody>
      </p:sp>
      <p:sp>
        <p:nvSpPr>
          <p:cNvPr id="3" name="コンテンツ プレースホルダー 2"/>
          <p:cNvSpPr>
            <a:spLocks noGrp="1"/>
          </p:cNvSpPr>
          <p:nvPr>
            <p:ph idx="1"/>
          </p:nvPr>
        </p:nvSpPr>
        <p:spPr/>
        <p:txBody>
          <a:bodyPr/>
          <a:lstStyle/>
          <a:p>
            <a:r>
              <a:rPr lang="ja-JP" altLang="en-US" dirty="0"/>
              <a:t>暮らし</a:t>
            </a:r>
            <a:r>
              <a:rPr lang="ja-JP" altLang="en-US" dirty="0" smtClean="0"/>
              <a:t>を支える都市空間について、「建築物」「コミュニティ」「空間戦略設計」に分けて考えます。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12</a:t>
            </a:fld>
            <a:endParaRPr lang="ja-JP" altLang="en-US" dirty="0"/>
          </a:p>
        </p:txBody>
      </p:sp>
      <p:sp>
        <p:nvSpPr>
          <p:cNvPr id="5" name="正方形/長方形 4"/>
          <p:cNvSpPr/>
          <p:nvPr/>
        </p:nvSpPr>
        <p:spPr>
          <a:xfrm>
            <a:off x="335784" y="3642524"/>
            <a:ext cx="1300161" cy="83536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都市空間</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設計</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2171724" y="2053557"/>
            <a:ext cx="1450184" cy="62202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建築物</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 name="カギ線コネクタ 6"/>
          <p:cNvCxnSpPr>
            <a:stCxn id="5" idx="3"/>
            <a:endCxn id="6" idx="1"/>
          </p:cNvCxnSpPr>
          <p:nvPr/>
        </p:nvCxnSpPr>
        <p:spPr>
          <a:xfrm flipV="1">
            <a:off x="1635945" y="2364571"/>
            <a:ext cx="535779" cy="1695636"/>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3964810" y="1580783"/>
            <a:ext cx="2464588" cy="47646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公共施設</a:t>
            </a:r>
            <a:endPar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（道路や橋梁を含む）</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3" name="カギ線コネクタ 12"/>
          <p:cNvCxnSpPr>
            <a:stCxn id="6" idx="3"/>
            <a:endCxn id="11" idx="1"/>
          </p:cNvCxnSpPr>
          <p:nvPr/>
        </p:nvCxnSpPr>
        <p:spPr>
          <a:xfrm flipV="1">
            <a:off x="3621908" y="1819016"/>
            <a:ext cx="342902" cy="545555"/>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6679412" y="5191542"/>
            <a:ext cx="2178838" cy="47646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市外</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との</a:t>
            </a: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交通</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6679412" y="5787489"/>
            <a:ext cx="2178838" cy="47646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市内中心部と</a:t>
            </a:r>
            <a:endPar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各</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地区</a:t>
            </a: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への交通</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6679412" y="6366073"/>
            <a:ext cx="2178838" cy="47646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各地区内の交通</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2171724" y="3438179"/>
            <a:ext cx="1450184" cy="62202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コミュニティ</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3979081" y="3276421"/>
            <a:ext cx="2464588" cy="47646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地域内の関わり合いの</a:t>
            </a:r>
            <a:endPar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増加</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3979081" y="3824721"/>
            <a:ext cx="2464588" cy="47646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地域内の相互扶助</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0" name="カギ線コネクタ 59"/>
          <p:cNvCxnSpPr>
            <a:stCxn id="56" idx="3"/>
            <a:endCxn id="59" idx="1"/>
          </p:cNvCxnSpPr>
          <p:nvPr/>
        </p:nvCxnSpPr>
        <p:spPr>
          <a:xfrm>
            <a:off x="3621908" y="3749193"/>
            <a:ext cx="357173" cy="31376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3" name="カギ線コネクタ 62"/>
          <p:cNvCxnSpPr>
            <a:stCxn id="56" idx="3"/>
            <a:endCxn id="58" idx="1"/>
          </p:cNvCxnSpPr>
          <p:nvPr/>
        </p:nvCxnSpPr>
        <p:spPr>
          <a:xfrm flipV="1">
            <a:off x="3621908" y="3514654"/>
            <a:ext cx="357173" cy="23453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6" name="カギ線コネクタ 65"/>
          <p:cNvCxnSpPr>
            <a:stCxn id="5" idx="3"/>
            <a:endCxn id="56" idx="1"/>
          </p:cNvCxnSpPr>
          <p:nvPr/>
        </p:nvCxnSpPr>
        <p:spPr>
          <a:xfrm flipV="1">
            <a:off x="1635945" y="3749193"/>
            <a:ext cx="535779" cy="31101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3964810" y="2129085"/>
            <a:ext cx="2464588" cy="47646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民間</a:t>
            </a: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施設の利活用</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8" name="カギ線コネクタ 87"/>
          <p:cNvCxnSpPr>
            <a:stCxn id="6" idx="3"/>
            <a:endCxn id="84" idx="1"/>
          </p:cNvCxnSpPr>
          <p:nvPr/>
        </p:nvCxnSpPr>
        <p:spPr>
          <a:xfrm>
            <a:off x="3621908" y="2364571"/>
            <a:ext cx="342902" cy="2747"/>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96" name="正方形/長方形 95"/>
          <p:cNvSpPr/>
          <p:nvPr/>
        </p:nvSpPr>
        <p:spPr>
          <a:xfrm>
            <a:off x="3979081" y="2677387"/>
            <a:ext cx="2464588" cy="47646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施設複合化・施設間連携</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7" name="カギ線コネクタ 96"/>
          <p:cNvCxnSpPr>
            <a:stCxn id="6" idx="3"/>
            <a:endCxn id="96" idx="1"/>
          </p:cNvCxnSpPr>
          <p:nvPr/>
        </p:nvCxnSpPr>
        <p:spPr>
          <a:xfrm>
            <a:off x="3621908" y="2364571"/>
            <a:ext cx="357173" cy="55104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5" name="正方形/長方形 114"/>
          <p:cNvSpPr/>
          <p:nvPr/>
        </p:nvSpPr>
        <p:spPr>
          <a:xfrm>
            <a:off x="2171724" y="5129270"/>
            <a:ext cx="1450184" cy="62202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空間戦略</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設計</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9" name="カギ線コネクタ 118"/>
          <p:cNvCxnSpPr>
            <a:stCxn id="5" idx="3"/>
            <a:endCxn id="115" idx="1"/>
          </p:cNvCxnSpPr>
          <p:nvPr/>
        </p:nvCxnSpPr>
        <p:spPr>
          <a:xfrm>
            <a:off x="1635945" y="4060207"/>
            <a:ext cx="535779" cy="1380077"/>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3979081" y="4605752"/>
            <a:ext cx="2464588" cy="47646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中心</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市街地</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正方形/長方形 63"/>
          <p:cNvSpPr/>
          <p:nvPr/>
        </p:nvSpPr>
        <p:spPr>
          <a:xfrm>
            <a:off x="3979081" y="5191542"/>
            <a:ext cx="2464588" cy="47646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各地の集落</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正方形/長方形 64"/>
          <p:cNvSpPr/>
          <p:nvPr/>
        </p:nvSpPr>
        <p:spPr>
          <a:xfrm>
            <a:off x="3979081" y="5787489"/>
            <a:ext cx="2464588" cy="47646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交通</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カギ線コネクタ 66"/>
          <p:cNvCxnSpPr>
            <a:stCxn id="115" idx="3"/>
            <a:endCxn id="61" idx="1"/>
          </p:cNvCxnSpPr>
          <p:nvPr/>
        </p:nvCxnSpPr>
        <p:spPr>
          <a:xfrm flipV="1">
            <a:off x="3621908" y="4843985"/>
            <a:ext cx="357173" cy="59629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0" name="カギ線コネクタ 69"/>
          <p:cNvCxnSpPr>
            <a:stCxn id="115" idx="3"/>
            <a:endCxn id="65" idx="1"/>
          </p:cNvCxnSpPr>
          <p:nvPr/>
        </p:nvCxnSpPr>
        <p:spPr>
          <a:xfrm>
            <a:off x="3621908" y="5440284"/>
            <a:ext cx="357173" cy="58543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5" name="カギ線コネクタ 74"/>
          <p:cNvCxnSpPr>
            <a:stCxn id="115" idx="3"/>
            <a:endCxn id="64" idx="1"/>
          </p:cNvCxnSpPr>
          <p:nvPr/>
        </p:nvCxnSpPr>
        <p:spPr>
          <a:xfrm flipV="1">
            <a:off x="3621908" y="5429775"/>
            <a:ext cx="357173" cy="1050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6" name="カギ線コネクタ 75"/>
          <p:cNvCxnSpPr>
            <a:stCxn id="65" idx="3"/>
            <a:endCxn id="46" idx="1"/>
          </p:cNvCxnSpPr>
          <p:nvPr/>
        </p:nvCxnSpPr>
        <p:spPr>
          <a:xfrm>
            <a:off x="6443669" y="6025722"/>
            <a:ext cx="235743" cy="57858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9" name="カギ線コネクタ 78"/>
          <p:cNvCxnSpPr>
            <a:stCxn id="65" idx="3"/>
            <a:endCxn id="45" idx="1"/>
          </p:cNvCxnSpPr>
          <p:nvPr/>
        </p:nvCxnSpPr>
        <p:spPr>
          <a:xfrm>
            <a:off x="6443669" y="6025722"/>
            <a:ext cx="235743" cy="1270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5" name="カギ線コネクタ 84"/>
          <p:cNvCxnSpPr>
            <a:stCxn id="65" idx="3"/>
            <a:endCxn id="16" idx="1"/>
          </p:cNvCxnSpPr>
          <p:nvPr/>
        </p:nvCxnSpPr>
        <p:spPr>
          <a:xfrm flipV="1">
            <a:off x="6443669" y="5429775"/>
            <a:ext cx="235743" cy="595947"/>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04091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基本目標</a:t>
            </a:r>
            <a:r>
              <a:rPr lang="en-US" altLang="ja-JP" dirty="0"/>
              <a:t>Ⅳ</a:t>
            </a:r>
            <a:r>
              <a:rPr lang="ja-JP" altLang="en-US" dirty="0" smtClean="0"/>
              <a:t>－４の</a:t>
            </a:r>
            <a:r>
              <a:rPr lang="ja-JP" altLang="en-US" dirty="0"/>
              <a:t>考え方</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他の組織や住民と共創しながら、自治体</a:t>
            </a:r>
            <a:r>
              <a:rPr lang="ja-JP" altLang="en-US" dirty="0"/>
              <a:t>が持つ機能</a:t>
            </a:r>
            <a:r>
              <a:rPr lang="ja-JP" altLang="en-US" dirty="0" smtClean="0"/>
              <a:t>を拡充する必要があります。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13</a:t>
            </a:fld>
            <a:endParaRPr lang="ja-JP" altLang="en-US" dirty="0"/>
          </a:p>
        </p:txBody>
      </p:sp>
      <p:sp>
        <p:nvSpPr>
          <p:cNvPr id="5" name="正方形/長方形 4"/>
          <p:cNvSpPr/>
          <p:nvPr/>
        </p:nvSpPr>
        <p:spPr>
          <a:xfrm>
            <a:off x="892980" y="3701532"/>
            <a:ext cx="1300161" cy="83536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自治体</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経営</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2728914" y="2056498"/>
            <a:ext cx="1621633" cy="62202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調査・企画・</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アイデア</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 name="カギ線コネクタ 6"/>
          <p:cNvCxnSpPr>
            <a:stCxn id="5" idx="3"/>
            <a:endCxn id="6" idx="1"/>
          </p:cNvCxnSpPr>
          <p:nvPr/>
        </p:nvCxnSpPr>
        <p:spPr>
          <a:xfrm flipV="1">
            <a:off x="2193141" y="2367512"/>
            <a:ext cx="535773" cy="175170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2728913" y="4254358"/>
            <a:ext cx="1621633" cy="5650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実行</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カギ線コネクタ 8"/>
          <p:cNvCxnSpPr>
            <a:stCxn id="5" idx="3"/>
            <a:endCxn id="8" idx="1"/>
          </p:cNvCxnSpPr>
          <p:nvPr/>
        </p:nvCxnSpPr>
        <p:spPr>
          <a:xfrm>
            <a:off x="2193141" y="4119215"/>
            <a:ext cx="535772" cy="41768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4736314" y="1336611"/>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市民との対話</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カギ線コネクタ 10"/>
          <p:cNvCxnSpPr>
            <a:stCxn id="6" idx="3"/>
            <a:endCxn id="10" idx="1"/>
          </p:cNvCxnSpPr>
          <p:nvPr/>
        </p:nvCxnSpPr>
        <p:spPr>
          <a:xfrm flipV="1">
            <a:off x="4350547" y="1572098"/>
            <a:ext cx="385767" cy="79541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4736314" y="3496251"/>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市役</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所</a:t>
            </a: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内での改善活動</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3" name="カギ線コネクタ 12"/>
          <p:cNvCxnSpPr>
            <a:stCxn id="8" idx="3"/>
            <a:endCxn id="12" idx="1"/>
          </p:cNvCxnSpPr>
          <p:nvPr/>
        </p:nvCxnSpPr>
        <p:spPr>
          <a:xfrm flipV="1">
            <a:off x="4350546" y="3731738"/>
            <a:ext cx="385768" cy="80516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4" name="カギ線コネクタ 13"/>
          <p:cNvCxnSpPr>
            <a:stCxn id="8" idx="3"/>
            <a:endCxn id="15" idx="1"/>
          </p:cNvCxnSpPr>
          <p:nvPr/>
        </p:nvCxnSpPr>
        <p:spPr>
          <a:xfrm flipV="1">
            <a:off x="4350546" y="4271648"/>
            <a:ext cx="385768" cy="26525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4736314" y="4036161"/>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住民との共創</a:t>
            </a:r>
            <a:r>
              <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（役割の委譲を含む）</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4736314" y="4576071"/>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産学官金労言等多様な</a:t>
            </a:r>
            <a:r>
              <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相手との共創（</a:t>
            </a:r>
            <a:r>
              <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PPP</a:t>
            </a: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等）</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7" name="カギ線コネクタ 16"/>
          <p:cNvCxnSpPr>
            <a:stCxn id="8" idx="3"/>
            <a:endCxn id="16" idx="1"/>
          </p:cNvCxnSpPr>
          <p:nvPr/>
        </p:nvCxnSpPr>
        <p:spPr>
          <a:xfrm>
            <a:off x="4350546" y="4536898"/>
            <a:ext cx="385768" cy="27466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2728913" y="5850425"/>
            <a:ext cx="1621633" cy="62202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検証</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4736314" y="5655891"/>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データによる検証</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4736314" y="6195800"/>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外部（有識者、市民、第三者）による検証</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カギ線コネクタ 20"/>
          <p:cNvCxnSpPr>
            <a:stCxn id="18" idx="3"/>
            <a:endCxn id="20" idx="1"/>
          </p:cNvCxnSpPr>
          <p:nvPr/>
        </p:nvCxnSpPr>
        <p:spPr>
          <a:xfrm>
            <a:off x="4350546" y="6161439"/>
            <a:ext cx="385768" cy="26984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 name="カギ線コネクタ 21"/>
          <p:cNvCxnSpPr>
            <a:stCxn id="18" idx="3"/>
            <a:endCxn id="19" idx="1"/>
          </p:cNvCxnSpPr>
          <p:nvPr/>
        </p:nvCxnSpPr>
        <p:spPr>
          <a:xfrm flipV="1">
            <a:off x="4350546" y="5891378"/>
            <a:ext cx="385768" cy="27006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 name="カギ線コネクタ 22"/>
          <p:cNvCxnSpPr>
            <a:stCxn id="5" idx="3"/>
            <a:endCxn id="18" idx="1"/>
          </p:cNvCxnSpPr>
          <p:nvPr/>
        </p:nvCxnSpPr>
        <p:spPr>
          <a:xfrm>
            <a:off x="2193141" y="4119215"/>
            <a:ext cx="535772" cy="204222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4736314" y="5115981"/>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自治体間の連携</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5" name="カギ線コネクタ 24"/>
          <p:cNvCxnSpPr>
            <a:stCxn id="8" idx="3"/>
            <a:endCxn id="24" idx="1"/>
          </p:cNvCxnSpPr>
          <p:nvPr/>
        </p:nvCxnSpPr>
        <p:spPr>
          <a:xfrm>
            <a:off x="4350546" y="4536898"/>
            <a:ext cx="385768" cy="81457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736314" y="1876521"/>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データ利用に</a:t>
            </a:r>
            <a:endPar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基づいた</a:t>
            </a: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企画立案</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7" name="カギ線コネクタ 26"/>
          <p:cNvCxnSpPr>
            <a:stCxn id="6" idx="3"/>
            <a:endCxn id="26" idx="1"/>
          </p:cNvCxnSpPr>
          <p:nvPr/>
        </p:nvCxnSpPr>
        <p:spPr>
          <a:xfrm flipV="1">
            <a:off x="4350547" y="2112008"/>
            <a:ext cx="385767" cy="25550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4736314" y="2416431"/>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他自治体・組織との</a:t>
            </a:r>
            <a:endParaRPr kumimoji="1"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協働企画・ベンチマーク</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9" name="カギ線コネクタ 28"/>
          <p:cNvCxnSpPr>
            <a:stCxn id="6" idx="3"/>
            <a:endCxn id="28" idx="1"/>
          </p:cNvCxnSpPr>
          <p:nvPr/>
        </p:nvCxnSpPr>
        <p:spPr>
          <a:xfrm>
            <a:off x="4350547" y="2367512"/>
            <a:ext cx="385767" cy="284406"/>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4736314" y="2956341"/>
            <a:ext cx="2536026" cy="470973"/>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大学等</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の協働研究</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0" name="カギ線コネクタ 39"/>
          <p:cNvCxnSpPr>
            <a:stCxn id="6" idx="3"/>
            <a:endCxn id="39" idx="1"/>
          </p:cNvCxnSpPr>
          <p:nvPr/>
        </p:nvCxnSpPr>
        <p:spPr>
          <a:xfrm>
            <a:off x="4350547" y="2367512"/>
            <a:ext cx="385767" cy="824316"/>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986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Ⅰ</a:t>
            </a:r>
            <a:r>
              <a:rPr kumimoji="1" lang="ja-JP" altLang="en-US" dirty="0" smtClean="0"/>
              <a:t>－１．２　到達目標</a:t>
            </a:r>
            <a:r>
              <a:rPr kumimoji="1" lang="en-US" altLang="ja-JP" dirty="0" smtClean="0"/>
              <a:t>Ⅰ</a:t>
            </a:r>
            <a:r>
              <a:rPr kumimoji="1" lang="ja-JP" altLang="en-US" dirty="0" smtClean="0"/>
              <a:t>－１と２の考え方</a:t>
            </a:r>
            <a:endParaRPr kumimoji="1" lang="ja-JP" altLang="en-US" dirty="0"/>
          </a:p>
        </p:txBody>
      </p:sp>
      <p:sp>
        <p:nvSpPr>
          <p:cNvPr id="3" name="コンテンツ プレースホルダー 2"/>
          <p:cNvSpPr>
            <a:spLocks noGrp="1"/>
          </p:cNvSpPr>
          <p:nvPr>
            <p:ph idx="1"/>
          </p:nvPr>
        </p:nvSpPr>
        <p:spPr/>
        <p:txBody>
          <a:bodyPr/>
          <a:lstStyle/>
          <a:p>
            <a:r>
              <a:rPr lang="ja-JP" altLang="en-US" dirty="0"/>
              <a:t>氷見市内</a:t>
            </a:r>
            <a:r>
              <a:rPr lang="ja-JP" altLang="en-US" dirty="0" smtClean="0"/>
              <a:t>に</a:t>
            </a:r>
            <a:r>
              <a:rPr lang="ja-JP" altLang="en-US" dirty="0"/>
              <a:t>雇用</a:t>
            </a:r>
            <a:r>
              <a:rPr lang="ja-JP" altLang="en-US" dirty="0" smtClean="0"/>
              <a:t>を生み出す</a:t>
            </a:r>
            <a:r>
              <a:rPr lang="ja-JP" altLang="en-US" dirty="0"/>
              <a:t>ために</a:t>
            </a:r>
            <a:r>
              <a:rPr lang="ja-JP" altLang="en-US" dirty="0" smtClean="0"/>
              <a:t>、以下の支援方法が考えられます。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1</a:t>
            </a:fld>
            <a:endParaRPr lang="ja-JP" altLang="en-US" dirty="0"/>
          </a:p>
        </p:txBody>
      </p:sp>
      <p:sp>
        <p:nvSpPr>
          <p:cNvPr id="7" name="正方形/長方形 6"/>
          <p:cNvSpPr/>
          <p:nvPr/>
        </p:nvSpPr>
        <p:spPr>
          <a:xfrm>
            <a:off x="5772156" y="1828801"/>
            <a:ext cx="1814512" cy="104298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事業者の支援</a:t>
            </a:r>
            <a:r>
              <a:rPr kumimoji="1"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（創業含む</a:t>
            </a: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772156" y="3345501"/>
            <a:ext cx="1814512" cy="104298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企業誘致</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5772156" y="4862202"/>
            <a:ext cx="1814512" cy="104298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雇用者支援</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942980" y="3794620"/>
            <a:ext cx="1814512" cy="104298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しごとの創出</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57568" y="2596836"/>
            <a:ext cx="1814512" cy="104298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企業・事業者</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への</a:t>
            </a: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働きかけ</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3357568" y="4862201"/>
            <a:ext cx="1814512" cy="104298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雇用者への</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働きかけ</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 name="カギ線コネクタ 13"/>
          <p:cNvCxnSpPr>
            <a:stCxn id="10" idx="3"/>
            <a:endCxn id="11" idx="1"/>
          </p:cNvCxnSpPr>
          <p:nvPr/>
        </p:nvCxnSpPr>
        <p:spPr>
          <a:xfrm flipV="1">
            <a:off x="2757492" y="3118330"/>
            <a:ext cx="600076" cy="1197784"/>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5" name="カギ線コネクタ 14"/>
          <p:cNvCxnSpPr>
            <a:stCxn id="10" idx="3"/>
            <a:endCxn id="12" idx="1"/>
          </p:cNvCxnSpPr>
          <p:nvPr/>
        </p:nvCxnSpPr>
        <p:spPr>
          <a:xfrm>
            <a:off x="2757492" y="4316114"/>
            <a:ext cx="600076" cy="106758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 name="カギ線コネクタ 18"/>
          <p:cNvCxnSpPr>
            <a:stCxn id="11" idx="3"/>
            <a:endCxn id="7" idx="1"/>
          </p:cNvCxnSpPr>
          <p:nvPr/>
        </p:nvCxnSpPr>
        <p:spPr>
          <a:xfrm flipV="1">
            <a:off x="5172080" y="2350295"/>
            <a:ext cx="600076" cy="768035"/>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 name="カギ線コネクタ 21"/>
          <p:cNvCxnSpPr>
            <a:stCxn id="11" idx="3"/>
            <a:endCxn id="8" idx="1"/>
          </p:cNvCxnSpPr>
          <p:nvPr/>
        </p:nvCxnSpPr>
        <p:spPr>
          <a:xfrm>
            <a:off x="5172080" y="3118330"/>
            <a:ext cx="600076" cy="748665"/>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12" idx="3"/>
            <a:endCxn id="9" idx="1"/>
          </p:cNvCxnSpPr>
          <p:nvPr/>
        </p:nvCxnSpPr>
        <p:spPr>
          <a:xfrm>
            <a:off x="5172080" y="5383695"/>
            <a:ext cx="600076" cy="1"/>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347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Ⅰ</a:t>
            </a:r>
            <a:r>
              <a:rPr lang="ja-JP" altLang="en-US" dirty="0" smtClean="0"/>
              <a:t>－１．２ </a:t>
            </a:r>
            <a:r>
              <a:rPr kumimoji="1" lang="ja-JP" altLang="en-US" dirty="0" smtClean="0"/>
              <a:t>　事業者への支援</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事業者の支援は、創業までと創業してからに分かれます。事業推進支援は、主活動と支援活動の支援に分かれます。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2</a:t>
            </a:fld>
            <a:endParaRPr lang="ja-JP" altLang="en-US" dirty="0"/>
          </a:p>
        </p:txBody>
      </p:sp>
      <p:sp>
        <p:nvSpPr>
          <p:cNvPr id="5" name="右矢印 4"/>
          <p:cNvSpPr/>
          <p:nvPr/>
        </p:nvSpPr>
        <p:spPr>
          <a:xfrm>
            <a:off x="90114" y="2376846"/>
            <a:ext cx="1445200" cy="1227175"/>
          </a:xfrm>
          <a:prstGeom prst="rightArrow">
            <a:avLst>
              <a:gd name="adj1" fmla="val 100000"/>
              <a:gd name="adj2" fmla="val 2101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創業の意思向上</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右矢印 5"/>
          <p:cNvSpPr/>
          <p:nvPr/>
        </p:nvSpPr>
        <p:spPr>
          <a:xfrm>
            <a:off x="1608994" y="2376846"/>
            <a:ext cx="1445200" cy="1227175"/>
          </a:xfrm>
          <a:prstGeom prst="rightArrow">
            <a:avLst>
              <a:gd name="adj1" fmla="val 100000"/>
              <a:gd name="adj2" fmla="val 2101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創業支援</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右矢印 6"/>
          <p:cNvSpPr/>
          <p:nvPr/>
        </p:nvSpPr>
        <p:spPr>
          <a:xfrm>
            <a:off x="90114" y="1730118"/>
            <a:ext cx="3610348" cy="449948"/>
          </a:xfrm>
          <a:prstGeom prst="rightArrow">
            <a:avLst>
              <a:gd name="adj1" fmla="val 100000"/>
              <a:gd name="adj2" fmla="val 21015"/>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創業まで</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右矢印 10"/>
          <p:cNvSpPr/>
          <p:nvPr/>
        </p:nvSpPr>
        <p:spPr>
          <a:xfrm>
            <a:off x="3829050" y="1744405"/>
            <a:ext cx="5300661" cy="449948"/>
          </a:xfrm>
          <a:prstGeom prst="rightArrow">
            <a:avLst>
              <a:gd name="adj1" fmla="val 100000"/>
              <a:gd name="adj2" fmla="val 21015"/>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創業してから</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右矢印 11"/>
          <p:cNvSpPr/>
          <p:nvPr/>
        </p:nvSpPr>
        <p:spPr>
          <a:xfrm>
            <a:off x="4638456" y="2376845"/>
            <a:ext cx="1445200" cy="1227175"/>
          </a:xfrm>
          <a:prstGeom prst="rightArrow">
            <a:avLst>
              <a:gd name="adj1" fmla="val 100000"/>
              <a:gd name="adj2" fmla="val 2101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企画支援</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右矢印 12"/>
          <p:cNvSpPr/>
          <p:nvPr/>
        </p:nvSpPr>
        <p:spPr>
          <a:xfrm>
            <a:off x="6170302" y="2376846"/>
            <a:ext cx="1445200" cy="1227175"/>
          </a:xfrm>
          <a:prstGeom prst="rightArrow">
            <a:avLst>
              <a:gd name="adj1" fmla="val 100000"/>
              <a:gd name="adj2" fmla="val 2101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推進支援</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右矢印 13"/>
          <p:cNvSpPr/>
          <p:nvPr/>
        </p:nvSpPr>
        <p:spPr>
          <a:xfrm>
            <a:off x="7689182" y="2376846"/>
            <a:ext cx="1445200" cy="1227175"/>
          </a:xfrm>
          <a:prstGeom prst="rightArrow">
            <a:avLst>
              <a:gd name="adj1" fmla="val 100000"/>
              <a:gd name="adj2" fmla="val 2101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a:t>
            </a:r>
            <a:endParaRPr kumimoji="1"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承継</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右矢印 14"/>
          <p:cNvSpPr/>
          <p:nvPr/>
        </p:nvSpPr>
        <p:spPr>
          <a:xfrm>
            <a:off x="3140840" y="2376846"/>
            <a:ext cx="1445200" cy="1227175"/>
          </a:xfrm>
          <a:prstGeom prst="rightArrow">
            <a:avLst>
              <a:gd name="adj1" fmla="val 100000"/>
              <a:gd name="adj2" fmla="val 2101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資金調達支援</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右矢印 15"/>
          <p:cNvSpPr/>
          <p:nvPr/>
        </p:nvSpPr>
        <p:spPr>
          <a:xfrm>
            <a:off x="1849725" y="3985624"/>
            <a:ext cx="1445200" cy="780261"/>
          </a:xfrm>
          <a:prstGeom prst="rightArrow">
            <a:avLst>
              <a:gd name="adj1" fmla="val 100000"/>
              <a:gd name="adj2" fmla="val 21015"/>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研究</a:t>
            </a:r>
            <a:endPar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開発</a:t>
            </a:r>
            <a:r>
              <a:rPr kumimoji="1"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右矢印 16"/>
          <p:cNvSpPr/>
          <p:nvPr/>
        </p:nvSpPr>
        <p:spPr>
          <a:xfrm>
            <a:off x="3435637" y="3985623"/>
            <a:ext cx="1445200" cy="780261"/>
          </a:xfrm>
          <a:prstGeom prst="rightArrow">
            <a:avLst>
              <a:gd name="adj1" fmla="val 100000"/>
              <a:gd name="adj2" fmla="val 21015"/>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原材料</a:t>
            </a:r>
            <a:endParaRPr lang="en-US" altLang="zh-TW"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zh-TW"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調達</a:t>
            </a:r>
            <a:r>
              <a:rPr lang="zh-TW"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右矢印 17"/>
          <p:cNvSpPr/>
          <p:nvPr/>
        </p:nvSpPr>
        <p:spPr>
          <a:xfrm>
            <a:off x="5021549" y="3985622"/>
            <a:ext cx="1445200" cy="780261"/>
          </a:xfrm>
          <a:prstGeom prst="rightArrow">
            <a:avLst>
              <a:gd name="adj1" fmla="val 100000"/>
              <a:gd name="adj2" fmla="val 21015"/>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製造・</a:t>
            </a:r>
            <a:endPar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加工</a:t>
            </a: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右矢印 18"/>
          <p:cNvSpPr/>
          <p:nvPr/>
        </p:nvSpPr>
        <p:spPr>
          <a:xfrm>
            <a:off x="6607461" y="3985622"/>
            <a:ext cx="1445200" cy="780261"/>
          </a:xfrm>
          <a:prstGeom prst="rightArrow">
            <a:avLst>
              <a:gd name="adj1" fmla="val 100000"/>
              <a:gd name="adj2" fmla="val 21015"/>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販売・</a:t>
            </a:r>
            <a:endParaRPr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マーケティング</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1849725" y="4937335"/>
            <a:ext cx="6202936" cy="2857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ビジネスマッチング</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127125" y="3983866"/>
            <a:ext cx="581888" cy="782017"/>
          </a:xfrm>
          <a:prstGeom prst="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主活動</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1127125" y="4937334"/>
            <a:ext cx="581888" cy="1734925"/>
          </a:xfrm>
          <a:prstGeom prst="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支援活動</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1849725" y="6385279"/>
            <a:ext cx="6202936" cy="2857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組織</a:t>
            </a: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・人事制度関連支援</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1849725" y="6024210"/>
            <a:ext cx="6202936" cy="2857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人材</a:t>
            </a:r>
            <a:r>
              <a:rPr lang="zh-TW"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育成関連支援</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1849725" y="5299423"/>
            <a:ext cx="6202936" cy="2857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ビジネスプロセス</a:t>
            </a: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の効率化支援</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1849725" y="5660492"/>
            <a:ext cx="6202936" cy="2857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事務</a:t>
            </a:r>
            <a:r>
              <a:rPr lang="zh-TW"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運営支援</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742950" y="3814762"/>
            <a:ext cx="7700963" cy="301466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p:cNvCxnSpPr/>
          <p:nvPr/>
        </p:nvCxnSpPr>
        <p:spPr>
          <a:xfrm flipH="1">
            <a:off x="5744150" y="3571614"/>
            <a:ext cx="426152" cy="255613"/>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742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Ⅰ</a:t>
            </a:r>
            <a:r>
              <a:rPr lang="ja-JP" altLang="en-US" dirty="0" smtClean="0"/>
              <a:t>－１．２ </a:t>
            </a:r>
            <a:r>
              <a:rPr kumimoji="1" lang="ja-JP" altLang="en-US" dirty="0" smtClean="0"/>
              <a:t>　</a:t>
            </a:r>
            <a:r>
              <a:rPr lang="ja-JP" altLang="en-US" dirty="0" smtClean="0"/>
              <a:t>企業</a:t>
            </a:r>
            <a:r>
              <a:rPr lang="ja-JP" altLang="en-US" dirty="0"/>
              <a:t>誘致</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企業誘致の考え方は、魅力づくりときっかけづくりに分かれます。それらの要素に一貫性を持たせた誘致を行うための戦略を考えます。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3</a:t>
            </a:fld>
            <a:endParaRPr lang="ja-JP" altLang="en-US" dirty="0"/>
          </a:p>
        </p:txBody>
      </p:sp>
      <p:sp>
        <p:nvSpPr>
          <p:cNvPr id="5" name="正方形/長方形 4"/>
          <p:cNvSpPr/>
          <p:nvPr/>
        </p:nvSpPr>
        <p:spPr>
          <a:xfrm>
            <a:off x="328612" y="4199574"/>
            <a:ext cx="1814512" cy="104298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企業誘致</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2800350" y="5098548"/>
            <a:ext cx="1814512" cy="104298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きっかけ</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づ</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くり</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→認知度向上</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800350" y="3158649"/>
            <a:ext cx="1814512" cy="104298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魅力づくり</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 name="カギ線コネクタ 7"/>
          <p:cNvCxnSpPr>
            <a:stCxn id="5" idx="3"/>
            <a:endCxn id="6" idx="1"/>
          </p:cNvCxnSpPr>
          <p:nvPr/>
        </p:nvCxnSpPr>
        <p:spPr>
          <a:xfrm>
            <a:off x="2143124" y="4721068"/>
            <a:ext cx="657226" cy="898974"/>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9" name="カギ線コネクタ 8"/>
          <p:cNvCxnSpPr>
            <a:stCxn id="5" idx="3"/>
            <a:endCxn id="7" idx="1"/>
          </p:cNvCxnSpPr>
          <p:nvPr/>
        </p:nvCxnSpPr>
        <p:spPr>
          <a:xfrm flipV="1">
            <a:off x="2143124" y="3680143"/>
            <a:ext cx="657226" cy="1040925"/>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5129213" y="1901349"/>
            <a:ext cx="3257550" cy="104298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パートナーとしての魅力</a:t>
            </a:r>
            <a:r>
              <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→共同</a:t>
            </a: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研究・共同開発</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5129213" y="3158649"/>
            <a:ext cx="3257550" cy="104298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立地・設備としての魅力</a:t>
            </a:r>
            <a:endPar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→用地整備等</a:t>
            </a: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受け入れ</a:t>
            </a:r>
            <a:r>
              <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体制</a:t>
            </a: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整備</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5129213" y="4415949"/>
            <a:ext cx="3257550" cy="104298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経済的な魅力</a:t>
            </a:r>
            <a:endPar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→補助金・税制優遇等</a:t>
            </a: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資金</a:t>
            </a: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拠出</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9" name="カギ線コネクタ 18"/>
          <p:cNvCxnSpPr>
            <a:stCxn id="7" idx="3"/>
            <a:endCxn id="11" idx="1"/>
          </p:cNvCxnSpPr>
          <p:nvPr/>
        </p:nvCxnSpPr>
        <p:spPr>
          <a:xfrm flipV="1">
            <a:off x="4614862" y="2422843"/>
            <a:ext cx="514351" cy="1257300"/>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 name="カギ線コネクタ 21"/>
          <p:cNvCxnSpPr>
            <a:stCxn id="7" idx="3"/>
            <a:endCxn id="13" idx="1"/>
          </p:cNvCxnSpPr>
          <p:nvPr/>
        </p:nvCxnSpPr>
        <p:spPr>
          <a:xfrm>
            <a:off x="4614862" y="3680143"/>
            <a:ext cx="514351" cy="1257300"/>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7" idx="3"/>
            <a:endCxn id="12" idx="1"/>
          </p:cNvCxnSpPr>
          <p:nvPr/>
        </p:nvCxnSpPr>
        <p:spPr>
          <a:xfrm>
            <a:off x="4614862" y="3680143"/>
            <a:ext cx="5143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4450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kumimoji="1" lang="en-US" altLang="ja-JP" dirty="0" smtClean="0"/>
              <a:t>Ⅰ</a:t>
            </a:r>
            <a:r>
              <a:rPr kumimoji="1" lang="ja-JP" altLang="en-US" dirty="0" err="1" smtClean="0"/>
              <a:t>ー</a:t>
            </a:r>
            <a:r>
              <a:rPr kumimoji="1" lang="ja-JP" altLang="en-US" dirty="0" smtClean="0"/>
              <a:t>３の考え方</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子育てと</a:t>
            </a:r>
            <a:r>
              <a:rPr lang="ja-JP" altLang="en-US" dirty="0" smtClean="0"/>
              <a:t>両立する</a:t>
            </a:r>
            <a:r>
              <a:rPr lang="ja-JP" altLang="en-US" dirty="0"/>
              <a:t>創業・</a:t>
            </a:r>
            <a:r>
              <a:rPr lang="ja-JP" altLang="en-US" dirty="0" smtClean="0"/>
              <a:t>雇用を促進するために、</a:t>
            </a:r>
            <a:r>
              <a:rPr kumimoji="1" lang="ja-JP" altLang="en-US" dirty="0" smtClean="0"/>
              <a:t>意識啓発と支援実施を行う必要があります。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4</a:t>
            </a:fld>
            <a:endParaRPr lang="ja-JP" altLang="en-US" dirty="0"/>
          </a:p>
        </p:txBody>
      </p:sp>
      <p:sp>
        <p:nvSpPr>
          <p:cNvPr id="10" name="正方形/長方形 9"/>
          <p:cNvSpPr/>
          <p:nvPr/>
        </p:nvSpPr>
        <p:spPr>
          <a:xfrm>
            <a:off x="785813" y="3468707"/>
            <a:ext cx="1814512" cy="79167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子育てと両立</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する創業・雇用</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043238" y="1434532"/>
            <a:ext cx="1814512" cy="72421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意識啓発</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3043238" y="2462219"/>
            <a:ext cx="1814512" cy="72421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本人への支援</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 name="カギ線コネクタ 13"/>
          <p:cNvCxnSpPr>
            <a:stCxn id="10" idx="3"/>
            <a:endCxn id="11" idx="1"/>
          </p:cNvCxnSpPr>
          <p:nvPr/>
        </p:nvCxnSpPr>
        <p:spPr>
          <a:xfrm flipV="1">
            <a:off x="2600325" y="1796640"/>
            <a:ext cx="442913" cy="2067902"/>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5" name="カギ線コネクタ 14"/>
          <p:cNvCxnSpPr>
            <a:stCxn id="10" idx="3"/>
            <a:endCxn id="12" idx="1"/>
          </p:cNvCxnSpPr>
          <p:nvPr/>
        </p:nvCxnSpPr>
        <p:spPr>
          <a:xfrm flipV="1">
            <a:off x="2600325" y="2824327"/>
            <a:ext cx="442913" cy="1040215"/>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3043238" y="4870327"/>
            <a:ext cx="1814512" cy="72421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会社への支援</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カギ線コネクタ 23"/>
          <p:cNvCxnSpPr>
            <a:stCxn id="10" idx="3"/>
            <a:endCxn id="23" idx="1"/>
          </p:cNvCxnSpPr>
          <p:nvPr/>
        </p:nvCxnSpPr>
        <p:spPr>
          <a:xfrm>
            <a:off x="2600325" y="3864542"/>
            <a:ext cx="442913" cy="136789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5743577" y="6060823"/>
            <a:ext cx="1814512" cy="72421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人的</a:t>
            </a: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a:t>
            </a:r>
            <a:r>
              <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（代替要員等）</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5743577" y="2819783"/>
            <a:ext cx="1814512" cy="72421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就業・創業機会の</a:t>
            </a: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提供</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5743577" y="2018499"/>
            <a:ext cx="1814512" cy="72421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職業訓練機会の提供</a:t>
            </a:r>
            <a:endParaRPr kumimoji="1"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4" name="カギ線コネクタ 53"/>
          <p:cNvCxnSpPr>
            <a:stCxn id="12" idx="3"/>
            <a:endCxn id="46" idx="1"/>
          </p:cNvCxnSpPr>
          <p:nvPr/>
        </p:nvCxnSpPr>
        <p:spPr>
          <a:xfrm>
            <a:off x="4857750" y="2824327"/>
            <a:ext cx="885827" cy="35756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7" name="カギ線コネクタ 56"/>
          <p:cNvCxnSpPr>
            <a:stCxn id="12" idx="3"/>
            <a:endCxn id="47" idx="1"/>
          </p:cNvCxnSpPr>
          <p:nvPr/>
        </p:nvCxnSpPr>
        <p:spPr>
          <a:xfrm flipV="1">
            <a:off x="4857750" y="2380607"/>
            <a:ext cx="885827" cy="44372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5743577" y="4467356"/>
            <a:ext cx="1814512" cy="72421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制度的な支援</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（就業規則の変更等）</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4" name="カギ線コネクタ 63"/>
          <p:cNvCxnSpPr>
            <a:stCxn id="23" idx="3"/>
            <a:endCxn id="27" idx="1"/>
          </p:cNvCxnSpPr>
          <p:nvPr/>
        </p:nvCxnSpPr>
        <p:spPr>
          <a:xfrm>
            <a:off x="4857750" y="5232435"/>
            <a:ext cx="885827" cy="1190496"/>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7" name="カギ線コネクタ 66"/>
          <p:cNvCxnSpPr>
            <a:stCxn id="23" idx="3"/>
            <a:endCxn id="62" idx="1"/>
          </p:cNvCxnSpPr>
          <p:nvPr/>
        </p:nvCxnSpPr>
        <p:spPr>
          <a:xfrm flipV="1">
            <a:off x="4857750" y="4829464"/>
            <a:ext cx="885827" cy="40297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5743577" y="3670623"/>
            <a:ext cx="1814512" cy="72421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公的施設・公的機関との連携</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5743577" y="5264089"/>
            <a:ext cx="1814512" cy="72421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方法的</a:t>
            </a:r>
            <a:r>
              <a:rPr lang="ja-JP" altLang="en-US"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テレワーク支援等）</a:t>
            </a:r>
            <a:endParaRPr kumimoji="1"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 name="カギ線コネクタ 25"/>
          <p:cNvCxnSpPr>
            <a:stCxn id="23" idx="3"/>
            <a:endCxn id="21" idx="1"/>
          </p:cNvCxnSpPr>
          <p:nvPr/>
        </p:nvCxnSpPr>
        <p:spPr>
          <a:xfrm flipV="1">
            <a:off x="4857750" y="4032731"/>
            <a:ext cx="885827" cy="119970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3" name="カギ線コネクタ 32"/>
          <p:cNvCxnSpPr>
            <a:stCxn id="23" idx="3"/>
            <a:endCxn id="25" idx="1"/>
          </p:cNvCxnSpPr>
          <p:nvPr/>
        </p:nvCxnSpPr>
        <p:spPr>
          <a:xfrm>
            <a:off x="4857750" y="5232435"/>
            <a:ext cx="885827" cy="39376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1881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kumimoji="1" lang="en-US" altLang="ja-JP" dirty="0" smtClean="0"/>
              <a:t>Ⅱ</a:t>
            </a:r>
            <a:r>
              <a:rPr kumimoji="1" lang="ja-JP" altLang="en-US" dirty="0" smtClean="0"/>
              <a:t>－１と２の考え方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人のながれの創出については、住まいの支援を軸としつつ、様々な関連施策をターゲットに応じて総合的に考える必要があります。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5</a:t>
            </a:fld>
            <a:endParaRPr lang="ja-JP" altLang="en-US" dirty="0"/>
          </a:p>
        </p:txBody>
      </p:sp>
      <p:sp>
        <p:nvSpPr>
          <p:cNvPr id="5" name="正方形/長方形 4"/>
          <p:cNvSpPr/>
          <p:nvPr/>
        </p:nvSpPr>
        <p:spPr>
          <a:xfrm>
            <a:off x="385756" y="3849641"/>
            <a:ext cx="1300161" cy="83536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ひとの</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流れの</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創出</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28841" y="3227874"/>
            <a:ext cx="1371601" cy="58305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住まい</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カギ線コネクタ 8"/>
          <p:cNvCxnSpPr>
            <a:stCxn id="5" idx="3"/>
            <a:endCxn id="7" idx="1"/>
          </p:cNvCxnSpPr>
          <p:nvPr/>
        </p:nvCxnSpPr>
        <p:spPr>
          <a:xfrm flipV="1">
            <a:off x="1685917" y="3519402"/>
            <a:ext cx="442924" cy="74792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2143125" y="5146288"/>
            <a:ext cx="1371601" cy="58305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関連施策</a:t>
            </a:r>
          </a:p>
        </p:txBody>
      </p:sp>
      <p:cxnSp>
        <p:nvCxnSpPr>
          <p:cNvPr id="11" name="カギ線コネクタ 10"/>
          <p:cNvCxnSpPr>
            <a:stCxn id="5" idx="3"/>
            <a:endCxn id="10" idx="1"/>
          </p:cNvCxnSpPr>
          <p:nvPr/>
        </p:nvCxnSpPr>
        <p:spPr>
          <a:xfrm>
            <a:off x="1685917" y="4267324"/>
            <a:ext cx="457208" cy="117049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3886205" y="5739180"/>
            <a:ext cx="1485899" cy="4252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子育て支援</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3886208" y="3569942"/>
            <a:ext cx="1485899" cy="4252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住む場所の</a:t>
            </a:r>
            <a:endPar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確保</a:t>
            </a:r>
          </a:p>
        </p:txBody>
      </p:sp>
      <p:sp>
        <p:nvSpPr>
          <p:cNvPr id="14" name="正方形/長方形 13"/>
          <p:cNvSpPr/>
          <p:nvPr/>
        </p:nvSpPr>
        <p:spPr>
          <a:xfrm>
            <a:off x="3886204" y="3040211"/>
            <a:ext cx="1485899" cy="4252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住む人への</a:t>
            </a:r>
            <a: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働きかけ</a:t>
            </a:r>
          </a:p>
        </p:txBody>
      </p:sp>
      <p:cxnSp>
        <p:nvCxnSpPr>
          <p:cNvPr id="15" name="カギ線コネクタ 14"/>
          <p:cNvCxnSpPr>
            <a:stCxn id="7" idx="3"/>
            <a:endCxn id="13" idx="1"/>
          </p:cNvCxnSpPr>
          <p:nvPr/>
        </p:nvCxnSpPr>
        <p:spPr>
          <a:xfrm>
            <a:off x="3500442" y="3519402"/>
            <a:ext cx="385766" cy="26318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6" name="カギ線コネクタ 15"/>
          <p:cNvCxnSpPr>
            <a:stCxn id="7" idx="3"/>
            <a:endCxn id="14" idx="1"/>
          </p:cNvCxnSpPr>
          <p:nvPr/>
        </p:nvCxnSpPr>
        <p:spPr>
          <a:xfrm flipV="1">
            <a:off x="3500442" y="3252860"/>
            <a:ext cx="385762" cy="26654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886208" y="4124031"/>
            <a:ext cx="1485899" cy="4252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しごと支援</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8" name="カギ線コネクタ 17"/>
          <p:cNvCxnSpPr>
            <a:stCxn id="10" idx="3"/>
            <a:endCxn id="12" idx="1"/>
          </p:cNvCxnSpPr>
          <p:nvPr/>
        </p:nvCxnSpPr>
        <p:spPr>
          <a:xfrm>
            <a:off x="3514726" y="5437816"/>
            <a:ext cx="371479" cy="51401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 name="カギ線コネクタ 18"/>
          <p:cNvCxnSpPr>
            <a:stCxn id="10" idx="3"/>
            <a:endCxn id="17" idx="1"/>
          </p:cNvCxnSpPr>
          <p:nvPr/>
        </p:nvCxnSpPr>
        <p:spPr>
          <a:xfrm flipV="1">
            <a:off x="3514726" y="4336680"/>
            <a:ext cx="371482" cy="1101136"/>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886205" y="6259111"/>
            <a:ext cx="1485899" cy="4252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教育支援</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886205" y="4627680"/>
            <a:ext cx="1485899" cy="51907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コミュニテイ支援</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3900492" y="5223434"/>
            <a:ext cx="1485899" cy="4252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生活環境支援</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9" name="カギ線コネクタ 68"/>
          <p:cNvCxnSpPr>
            <a:stCxn id="10" idx="3"/>
            <a:endCxn id="50" idx="1"/>
          </p:cNvCxnSpPr>
          <p:nvPr/>
        </p:nvCxnSpPr>
        <p:spPr>
          <a:xfrm>
            <a:off x="3514726" y="5437816"/>
            <a:ext cx="371479" cy="103394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2" name="カギ線コネクタ 71"/>
          <p:cNvCxnSpPr>
            <a:stCxn id="10" idx="3"/>
            <a:endCxn id="51" idx="1"/>
          </p:cNvCxnSpPr>
          <p:nvPr/>
        </p:nvCxnSpPr>
        <p:spPr>
          <a:xfrm flipV="1">
            <a:off x="3514726" y="4887216"/>
            <a:ext cx="371479" cy="55060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5" name="カギ線コネクタ 74"/>
          <p:cNvCxnSpPr>
            <a:stCxn id="10" idx="3"/>
            <a:endCxn id="52" idx="1"/>
          </p:cNvCxnSpPr>
          <p:nvPr/>
        </p:nvCxnSpPr>
        <p:spPr>
          <a:xfrm flipV="1">
            <a:off x="3514726" y="5436083"/>
            <a:ext cx="385766" cy="173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3" name="正方形/長方形 82"/>
          <p:cNvSpPr/>
          <p:nvPr/>
        </p:nvSpPr>
        <p:spPr>
          <a:xfrm>
            <a:off x="5829303" y="3286920"/>
            <a:ext cx="1828809" cy="56272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住宅</a:t>
            </a: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取得</a:t>
            </a:r>
            <a:r>
              <a:rPr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改修）支援</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5829303" y="2768436"/>
            <a:ext cx="1828809" cy="4252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家賃等助成</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p:cNvSpPr/>
          <p:nvPr/>
        </p:nvSpPr>
        <p:spPr>
          <a:xfrm>
            <a:off x="5829303" y="4470514"/>
            <a:ext cx="1828809" cy="4252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宅地造成</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正方形/長方形 85"/>
          <p:cNvSpPr/>
          <p:nvPr/>
        </p:nvSpPr>
        <p:spPr>
          <a:xfrm>
            <a:off x="5829303" y="4985085"/>
            <a:ext cx="1828809" cy="4252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市営住宅整備</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35" name="カギ線コネクタ 134"/>
          <p:cNvCxnSpPr>
            <a:stCxn id="14" idx="3"/>
            <a:endCxn id="83" idx="1"/>
          </p:cNvCxnSpPr>
          <p:nvPr/>
        </p:nvCxnSpPr>
        <p:spPr>
          <a:xfrm>
            <a:off x="5372103" y="3252860"/>
            <a:ext cx="457200" cy="31542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38" name="カギ線コネクタ 137"/>
          <p:cNvCxnSpPr>
            <a:stCxn id="14" idx="3"/>
            <a:endCxn id="84" idx="1"/>
          </p:cNvCxnSpPr>
          <p:nvPr/>
        </p:nvCxnSpPr>
        <p:spPr>
          <a:xfrm flipV="1">
            <a:off x="5372103" y="2981085"/>
            <a:ext cx="457200" cy="271775"/>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45" name="正方形/長方形 144"/>
          <p:cNvSpPr/>
          <p:nvPr/>
        </p:nvSpPr>
        <p:spPr>
          <a:xfrm>
            <a:off x="5829303" y="3966865"/>
            <a:ext cx="1828809" cy="4252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空き家活用</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8" name="カギ線コネクタ 147"/>
          <p:cNvCxnSpPr>
            <a:stCxn id="13" idx="3"/>
            <a:endCxn id="86" idx="1"/>
          </p:cNvCxnSpPr>
          <p:nvPr/>
        </p:nvCxnSpPr>
        <p:spPr>
          <a:xfrm>
            <a:off x="5372107" y="3782591"/>
            <a:ext cx="457196" cy="141514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52" name="カギ線コネクタ 151"/>
          <p:cNvCxnSpPr>
            <a:stCxn id="13" idx="3"/>
            <a:endCxn id="145" idx="1"/>
          </p:cNvCxnSpPr>
          <p:nvPr/>
        </p:nvCxnSpPr>
        <p:spPr>
          <a:xfrm>
            <a:off x="5372107" y="3782591"/>
            <a:ext cx="457196" cy="39692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55" name="カギ線コネクタ 154"/>
          <p:cNvCxnSpPr>
            <a:stCxn id="13" idx="3"/>
            <a:endCxn id="85" idx="1"/>
          </p:cNvCxnSpPr>
          <p:nvPr/>
        </p:nvCxnSpPr>
        <p:spPr>
          <a:xfrm>
            <a:off x="5372107" y="3782591"/>
            <a:ext cx="457196" cy="90057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2128841" y="1966415"/>
            <a:ext cx="1371601" cy="58305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きっかけ</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づくり</a:t>
            </a:r>
          </a:p>
        </p:txBody>
      </p:sp>
      <p:cxnSp>
        <p:nvCxnSpPr>
          <p:cNvPr id="65" name="カギ線コネクタ 64"/>
          <p:cNvCxnSpPr>
            <a:stCxn id="5" idx="3"/>
            <a:endCxn id="46" idx="1"/>
          </p:cNvCxnSpPr>
          <p:nvPr/>
        </p:nvCxnSpPr>
        <p:spPr>
          <a:xfrm flipV="1">
            <a:off x="1685917" y="2257943"/>
            <a:ext cx="442924" cy="200938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3886207" y="1581790"/>
            <a:ext cx="1485899" cy="4252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郷土愛育成</a:t>
            </a:r>
            <a:endPar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3886207" y="2038752"/>
            <a:ext cx="1485899" cy="4252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情報提供・</a:t>
            </a:r>
            <a:r>
              <a:rPr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魅力発信</a:t>
            </a:r>
            <a:endPar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4" name="カギ線コネクタ 113"/>
          <p:cNvCxnSpPr>
            <a:stCxn id="46" idx="3"/>
            <a:endCxn id="79" idx="1"/>
          </p:cNvCxnSpPr>
          <p:nvPr/>
        </p:nvCxnSpPr>
        <p:spPr>
          <a:xfrm flipV="1">
            <a:off x="3500442" y="1794439"/>
            <a:ext cx="385765" cy="46350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7" name="カギ線コネクタ 116"/>
          <p:cNvCxnSpPr>
            <a:stCxn id="46" idx="3"/>
            <a:endCxn id="80" idx="1"/>
          </p:cNvCxnSpPr>
          <p:nvPr/>
        </p:nvCxnSpPr>
        <p:spPr>
          <a:xfrm flipV="1">
            <a:off x="3500442" y="2251401"/>
            <a:ext cx="385765" cy="654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1" name="正方形/長方形 120"/>
          <p:cNvSpPr/>
          <p:nvPr/>
        </p:nvSpPr>
        <p:spPr>
          <a:xfrm>
            <a:off x="3886204" y="2511090"/>
            <a:ext cx="1485899" cy="4252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魅力発信</a:t>
            </a:r>
            <a:endPar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2" name="カギ線コネクタ 121"/>
          <p:cNvCxnSpPr>
            <a:stCxn id="46" idx="3"/>
            <a:endCxn id="121" idx="1"/>
          </p:cNvCxnSpPr>
          <p:nvPr/>
        </p:nvCxnSpPr>
        <p:spPr>
          <a:xfrm>
            <a:off x="3500442" y="2257943"/>
            <a:ext cx="385762" cy="465796"/>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1" name="正方形/長方形 130"/>
          <p:cNvSpPr/>
          <p:nvPr/>
        </p:nvSpPr>
        <p:spPr>
          <a:xfrm>
            <a:off x="2143125" y="5912651"/>
            <a:ext cx="1371601" cy="82890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上記の</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一貫した</a:t>
            </a:r>
            <a:r>
              <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32" name="カギ線コネクタ 131"/>
          <p:cNvCxnSpPr>
            <a:stCxn id="5" idx="3"/>
            <a:endCxn id="131" idx="1"/>
          </p:cNvCxnSpPr>
          <p:nvPr/>
        </p:nvCxnSpPr>
        <p:spPr>
          <a:xfrm>
            <a:off x="1685917" y="4267324"/>
            <a:ext cx="457208" cy="205978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5855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kumimoji="1" lang="en-US" altLang="ja-JP" dirty="0" smtClean="0"/>
              <a:t>Ⅱ</a:t>
            </a:r>
            <a:r>
              <a:rPr kumimoji="1" lang="ja-JP" altLang="en-US" dirty="0" smtClean="0"/>
              <a:t>－３の考え方</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氷見らしい交流について、氷見が持っている強みを軸に考える必要があります。</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6</a:t>
            </a:fld>
            <a:endParaRPr lang="ja-JP" altLang="en-US" dirty="0"/>
          </a:p>
        </p:txBody>
      </p:sp>
      <p:sp>
        <p:nvSpPr>
          <p:cNvPr id="5" name="正方形/長方形 4"/>
          <p:cNvSpPr/>
          <p:nvPr/>
        </p:nvSpPr>
        <p:spPr>
          <a:xfrm>
            <a:off x="2171700" y="3437782"/>
            <a:ext cx="1543045" cy="83536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氷見らしい交流</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の実現</a:t>
            </a:r>
          </a:p>
        </p:txBody>
      </p:sp>
      <p:sp>
        <p:nvSpPr>
          <p:cNvPr id="6" name="正方形/長方形 5"/>
          <p:cNvSpPr/>
          <p:nvPr/>
        </p:nvSpPr>
        <p:spPr>
          <a:xfrm>
            <a:off x="4600572" y="2339885"/>
            <a:ext cx="1371601" cy="58305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食文化</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 name="カギ線コネクタ 6"/>
          <p:cNvCxnSpPr>
            <a:stCxn id="5" idx="3"/>
            <a:endCxn id="6" idx="1"/>
          </p:cNvCxnSpPr>
          <p:nvPr/>
        </p:nvCxnSpPr>
        <p:spPr>
          <a:xfrm flipV="1">
            <a:off x="3714745" y="2631413"/>
            <a:ext cx="885827" cy="122405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4600572" y="3296402"/>
            <a:ext cx="1371601" cy="58305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スポーツ</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カギ線コネクタ 8"/>
          <p:cNvCxnSpPr>
            <a:stCxn id="5" idx="3"/>
            <a:endCxn id="8" idx="1"/>
          </p:cNvCxnSpPr>
          <p:nvPr/>
        </p:nvCxnSpPr>
        <p:spPr>
          <a:xfrm flipV="1">
            <a:off x="3714745" y="3587930"/>
            <a:ext cx="885827" cy="267535"/>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3" name="正方形/長方形 82"/>
          <p:cNvSpPr/>
          <p:nvPr/>
        </p:nvSpPr>
        <p:spPr>
          <a:xfrm>
            <a:off x="4600571" y="4252919"/>
            <a:ext cx="1371601" cy="58305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芸術文化</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4600571" y="5209436"/>
            <a:ext cx="1371601" cy="58305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観光</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7" name="カギ線コネクタ 86"/>
          <p:cNvCxnSpPr>
            <a:stCxn id="5" idx="3"/>
            <a:endCxn id="83" idx="1"/>
          </p:cNvCxnSpPr>
          <p:nvPr/>
        </p:nvCxnSpPr>
        <p:spPr>
          <a:xfrm>
            <a:off x="3714745" y="3855465"/>
            <a:ext cx="885826" cy="688982"/>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90" name="カギ線コネクタ 89"/>
          <p:cNvCxnSpPr>
            <a:stCxn id="5" idx="3"/>
            <a:endCxn id="84" idx="1"/>
          </p:cNvCxnSpPr>
          <p:nvPr/>
        </p:nvCxnSpPr>
        <p:spPr>
          <a:xfrm>
            <a:off x="3714745" y="3855465"/>
            <a:ext cx="885826" cy="164549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0043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kumimoji="1" lang="en-US" altLang="ja-JP" dirty="0" smtClean="0"/>
              <a:t>Ⅲ</a:t>
            </a:r>
            <a:r>
              <a:rPr kumimoji="1" lang="ja-JP" altLang="en-US" dirty="0" smtClean="0"/>
              <a:t>－１の考え方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結婚の希望実現について、きっかけづくり→結婚までのフローについて、ターゲット毎に考える必要があります。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7</a:t>
            </a:fld>
            <a:endParaRPr lang="ja-JP" altLang="en-US" dirty="0"/>
          </a:p>
        </p:txBody>
      </p:sp>
      <p:sp>
        <p:nvSpPr>
          <p:cNvPr id="5" name="正方形/長方形 4"/>
          <p:cNvSpPr/>
          <p:nvPr/>
        </p:nvSpPr>
        <p:spPr>
          <a:xfrm>
            <a:off x="1128710" y="3844970"/>
            <a:ext cx="1300161" cy="835365"/>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結婚の</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希望を</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叶える</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814634" y="2711461"/>
            <a:ext cx="1371601" cy="58305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出逢うまで</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カギ線コネクタ 8"/>
          <p:cNvCxnSpPr>
            <a:stCxn id="5" idx="3"/>
            <a:endCxn id="7" idx="1"/>
          </p:cNvCxnSpPr>
          <p:nvPr/>
        </p:nvCxnSpPr>
        <p:spPr>
          <a:xfrm flipV="1">
            <a:off x="2428871" y="3002989"/>
            <a:ext cx="385763" cy="125966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2814635" y="4462846"/>
            <a:ext cx="1371601" cy="91501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出逢ってから付き合うまで</a:t>
            </a:r>
          </a:p>
        </p:txBody>
      </p:sp>
      <p:cxnSp>
        <p:nvCxnSpPr>
          <p:cNvPr id="11" name="カギ線コネクタ 10"/>
          <p:cNvCxnSpPr>
            <a:stCxn id="5" idx="3"/>
            <a:endCxn id="10" idx="1"/>
          </p:cNvCxnSpPr>
          <p:nvPr/>
        </p:nvCxnSpPr>
        <p:spPr>
          <a:xfrm>
            <a:off x="2428871" y="4262653"/>
            <a:ext cx="385764" cy="65769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4579139" y="3191915"/>
            <a:ext cx="2914649"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本人の魅力向上</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4572004" y="2189093"/>
            <a:ext cx="2914649"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機会の提供（１対１を想定）</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4572004" y="1687682"/>
            <a:ext cx="2914649"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場の提供（不特定多数）</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カギ線コネクタ 14"/>
          <p:cNvCxnSpPr>
            <a:stCxn id="7" idx="3"/>
            <a:endCxn id="13" idx="1"/>
          </p:cNvCxnSpPr>
          <p:nvPr/>
        </p:nvCxnSpPr>
        <p:spPr>
          <a:xfrm flipV="1">
            <a:off x="4186235" y="2357420"/>
            <a:ext cx="385769" cy="64556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6" name="カギ線コネクタ 15"/>
          <p:cNvCxnSpPr>
            <a:stCxn id="7" idx="3"/>
            <a:endCxn id="14" idx="1"/>
          </p:cNvCxnSpPr>
          <p:nvPr/>
        </p:nvCxnSpPr>
        <p:spPr>
          <a:xfrm flipV="1">
            <a:off x="4186235" y="1856009"/>
            <a:ext cx="385769" cy="114698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4579139" y="2690504"/>
            <a:ext cx="2914649"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その他きっかけづくり</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8" name="カギ線コネクタ 17"/>
          <p:cNvCxnSpPr>
            <a:stCxn id="7" idx="3"/>
            <a:endCxn id="12" idx="1"/>
          </p:cNvCxnSpPr>
          <p:nvPr/>
        </p:nvCxnSpPr>
        <p:spPr>
          <a:xfrm>
            <a:off x="4186235" y="3002989"/>
            <a:ext cx="392904" cy="35725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9" name="カギ線コネクタ 18"/>
          <p:cNvCxnSpPr>
            <a:stCxn id="7" idx="3"/>
            <a:endCxn id="17" idx="1"/>
          </p:cNvCxnSpPr>
          <p:nvPr/>
        </p:nvCxnSpPr>
        <p:spPr>
          <a:xfrm flipV="1">
            <a:off x="4186235" y="2858831"/>
            <a:ext cx="392904" cy="14415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4579139" y="3693326"/>
            <a:ext cx="2914649"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キャリアプランの明確化</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4579139" y="4194737"/>
            <a:ext cx="2914649"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親の意識の改善</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9" name="カギ線コネクタ 68"/>
          <p:cNvCxnSpPr>
            <a:stCxn id="7" idx="3"/>
            <a:endCxn id="50" idx="1"/>
          </p:cNvCxnSpPr>
          <p:nvPr/>
        </p:nvCxnSpPr>
        <p:spPr>
          <a:xfrm>
            <a:off x="4186235" y="3002989"/>
            <a:ext cx="392904" cy="858664"/>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2" name="カギ線コネクタ 71"/>
          <p:cNvCxnSpPr>
            <a:stCxn id="7" idx="3"/>
            <a:endCxn id="51" idx="1"/>
          </p:cNvCxnSpPr>
          <p:nvPr/>
        </p:nvCxnSpPr>
        <p:spPr>
          <a:xfrm>
            <a:off x="4186235" y="3002989"/>
            <a:ext cx="392904" cy="137575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2814636" y="5635976"/>
            <a:ext cx="1371601" cy="91501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付き合ってから結婚まで</a:t>
            </a:r>
          </a:p>
        </p:txBody>
      </p:sp>
      <p:cxnSp>
        <p:nvCxnSpPr>
          <p:cNvPr id="67" name="カギ線コネクタ 66"/>
          <p:cNvCxnSpPr>
            <a:stCxn id="5" idx="3"/>
            <a:endCxn id="57" idx="1"/>
          </p:cNvCxnSpPr>
          <p:nvPr/>
        </p:nvCxnSpPr>
        <p:spPr>
          <a:xfrm>
            <a:off x="2428871" y="4262653"/>
            <a:ext cx="385765" cy="183082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4572003" y="4727514"/>
            <a:ext cx="2914649"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フォローアップ</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正方形/長方形 101"/>
          <p:cNvSpPr/>
          <p:nvPr/>
        </p:nvSpPr>
        <p:spPr>
          <a:xfrm>
            <a:off x="4572003" y="5374595"/>
            <a:ext cx="2914649"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第三者のフォローアップ</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正方形/長方形 102"/>
          <p:cNvSpPr/>
          <p:nvPr/>
        </p:nvSpPr>
        <p:spPr>
          <a:xfrm>
            <a:off x="4572003" y="5907372"/>
            <a:ext cx="2914649"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親の意識の改善</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正方形/長方形 103"/>
          <p:cNvSpPr/>
          <p:nvPr/>
        </p:nvSpPr>
        <p:spPr>
          <a:xfrm>
            <a:off x="4572002" y="6440151"/>
            <a:ext cx="2914649"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金銭的支援</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2" name="カギ線コネクタ 111"/>
          <p:cNvCxnSpPr>
            <a:stCxn id="57" idx="3"/>
            <a:endCxn id="102" idx="1"/>
          </p:cNvCxnSpPr>
          <p:nvPr/>
        </p:nvCxnSpPr>
        <p:spPr>
          <a:xfrm flipV="1">
            <a:off x="4186237" y="5558605"/>
            <a:ext cx="385766" cy="534876"/>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5" name="カギ線コネクタ 114"/>
          <p:cNvCxnSpPr>
            <a:stCxn id="10" idx="3"/>
            <a:endCxn id="101" idx="1"/>
          </p:cNvCxnSpPr>
          <p:nvPr/>
        </p:nvCxnSpPr>
        <p:spPr>
          <a:xfrm flipV="1">
            <a:off x="4186236" y="4911524"/>
            <a:ext cx="385767" cy="8827"/>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9" name="カギ線コネクタ 118"/>
          <p:cNvCxnSpPr>
            <a:stCxn id="57" idx="3"/>
            <a:endCxn id="103" idx="1"/>
          </p:cNvCxnSpPr>
          <p:nvPr/>
        </p:nvCxnSpPr>
        <p:spPr>
          <a:xfrm flipV="1">
            <a:off x="4186237" y="6091382"/>
            <a:ext cx="385766" cy="209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22" name="カギ線コネクタ 121"/>
          <p:cNvCxnSpPr>
            <a:stCxn id="57" idx="3"/>
            <a:endCxn id="104" idx="1"/>
          </p:cNvCxnSpPr>
          <p:nvPr/>
        </p:nvCxnSpPr>
        <p:spPr>
          <a:xfrm>
            <a:off x="4186237" y="6093481"/>
            <a:ext cx="385765" cy="53068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38448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基本目標</a:t>
            </a:r>
            <a:r>
              <a:rPr kumimoji="1" lang="en-US" altLang="ja-JP" dirty="0" smtClean="0"/>
              <a:t>Ⅲ</a:t>
            </a:r>
            <a:r>
              <a:rPr kumimoji="1" lang="ja-JP" altLang="en-US" dirty="0" smtClean="0"/>
              <a:t>－２の考え方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妊娠の希望実現について、妊娠→出産後のフォローまでのフローを考える必要があります。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2561E9F-1250-4501-B953-B78836680886}" type="slidenum">
              <a:rPr lang="ja-JP" altLang="en-US" smtClean="0"/>
              <a:pPr/>
              <a:t>8</a:t>
            </a:fld>
            <a:endParaRPr lang="ja-JP" altLang="en-US" dirty="0"/>
          </a:p>
        </p:txBody>
      </p:sp>
      <p:sp>
        <p:nvSpPr>
          <p:cNvPr id="5" name="正方形/長方形 4"/>
          <p:cNvSpPr/>
          <p:nvPr/>
        </p:nvSpPr>
        <p:spPr>
          <a:xfrm>
            <a:off x="1135845" y="3969160"/>
            <a:ext cx="1300161" cy="835365"/>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出産</a:t>
            </a: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希望を</a:t>
            </a:r>
            <a:endParaRPr kumimoji="1"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叶える</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814637" y="2325597"/>
            <a:ext cx="1371601" cy="58305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妊娠</a:t>
            </a:r>
          </a:p>
        </p:txBody>
      </p:sp>
      <p:cxnSp>
        <p:nvCxnSpPr>
          <p:cNvPr id="9" name="カギ線コネクタ 8"/>
          <p:cNvCxnSpPr>
            <a:stCxn id="5" idx="3"/>
            <a:endCxn id="7" idx="1"/>
          </p:cNvCxnSpPr>
          <p:nvPr/>
        </p:nvCxnSpPr>
        <p:spPr>
          <a:xfrm flipV="1">
            <a:off x="2436006" y="2617125"/>
            <a:ext cx="378631" cy="176971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2821772" y="4104304"/>
            <a:ext cx="1371601" cy="565079"/>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出産</a:t>
            </a:r>
          </a:p>
        </p:txBody>
      </p:sp>
      <p:cxnSp>
        <p:nvCxnSpPr>
          <p:cNvPr id="11" name="カギ線コネクタ 10"/>
          <p:cNvCxnSpPr>
            <a:stCxn id="5" idx="3"/>
            <a:endCxn id="10" idx="1"/>
          </p:cNvCxnSpPr>
          <p:nvPr/>
        </p:nvCxnSpPr>
        <p:spPr>
          <a:xfrm>
            <a:off x="2436006" y="4386843"/>
            <a:ext cx="385766" cy="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4579139" y="2443960"/>
            <a:ext cx="2914649"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産みたいと思わせる環境整備</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4579139" y="1942549"/>
            <a:ext cx="2914649"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妊娠に関する知識向上</a:t>
            </a:r>
            <a:endParaRPr kumimoji="1"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カギ線コネクタ 14"/>
          <p:cNvCxnSpPr>
            <a:stCxn id="7" idx="3"/>
            <a:endCxn id="13" idx="1"/>
          </p:cNvCxnSpPr>
          <p:nvPr/>
        </p:nvCxnSpPr>
        <p:spPr>
          <a:xfrm flipV="1">
            <a:off x="4186238" y="2612287"/>
            <a:ext cx="392901" cy="4838"/>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6" name="カギ線コネクタ 15"/>
          <p:cNvCxnSpPr>
            <a:stCxn id="7" idx="3"/>
            <a:endCxn id="14" idx="1"/>
          </p:cNvCxnSpPr>
          <p:nvPr/>
        </p:nvCxnSpPr>
        <p:spPr>
          <a:xfrm flipV="1">
            <a:off x="4186238" y="2110876"/>
            <a:ext cx="392901" cy="506249"/>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4586274" y="2945371"/>
            <a:ext cx="2914649"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肉体的に生みやすくする支援</a:t>
            </a:r>
            <a:endParaRPr kumimoji="1" lang="ja-JP" altLang="en-US" sz="11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9" name="カギ線コネクタ 18"/>
          <p:cNvCxnSpPr>
            <a:stCxn id="7" idx="3"/>
            <a:endCxn id="17" idx="1"/>
          </p:cNvCxnSpPr>
          <p:nvPr/>
        </p:nvCxnSpPr>
        <p:spPr>
          <a:xfrm>
            <a:off x="4186238" y="2617125"/>
            <a:ext cx="400036" cy="496573"/>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4579139" y="3693326"/>
            <a:ext cx="2914649" cy="33665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物理的施設の整備</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4579139" y="4194737"/>
            <a:ext cx="2914649"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人的支援体制の整備</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9" name="カギ線コネクタ 68"/>
          <p:cNvCxnSpPr>
            <a:stCxn id="10" idx="3"/>
            <a:endCxn id="50" idx="1"/>
          </p:cNvCxnSpPr>
          <p:nvPr/>
        </p:nvCxnSpPr>
        <p:spPr>
          <a:xfrm flipV="1">
            <a:off x="4193373" y="3861653"/>
            <a:ext cx="385766" cy="52519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2" name="カギ線コネクタ 71"/>
          <p:cNvCxnSpPr>
            <a:stCxn id="10" idx="3"/>
            <a:endCxn id="51" idx="1"/>
          </p:cNvCxnSpPr>
          <p:nvPr/>
        </p:nvCxnSpPr>
        <p:spPr>
          <a:xfrm flipV="1">
            <a:off x="4193373" y="4378747"/>
            <a:ext cx="385766" cy="8097"/>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2814636" y="5635976"/>
            <a:ext cx="1371601" cy="678935"/>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出産後のフォロー</a:t>
            </a:r>
          </a:p>
        </p:txBody>
      </p:sp>
      <p:cxnSp>
        <p:nvCxnSpPr>
          <p:cNvPr id="67" name="カギ線コネクタ 66"/>
          <p:cNvCxnSpPr>
            <a:stCxn id="5" idx="3"/>
            <a:endCxn id="57" idx="1"/>
          </p:cNvCxnSpPr>
          <p:nvPr/>
        </p:nvCxnSpPr>
        <p:spPr>
          <a:xfrm>
            <a:off x="2436006" y="4386843"/>
            <a:ext cx="378630" cy="1588601"/>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4572003" y="4727514"/>
            <a:ext cx="2914649" cy="3680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金銭的支援</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5" name="カギ線コネクタ 114"/>
          <p:cNvCxnSpPr>
            <a:stCxn id="10" idx="3"/>
            <a:endCxn id="101" idx="1"/>
          </p:cNvCxnSpPr>
          <p:nvPr/>
        </p:nvCxnSpPr>
        <p:spPr>
          <a:xfrm>
            <a:off x="4193373" y="4386844"/>
            <a:ext cx="378630" cy="524680"/>
          </a:xfrm>
          <a:prstGeom prst="bent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7678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1025</Words>
  <Application>Microsoft Office PowerPoint</Application>
  <PresentationFormat>画面に合わせる (4:3)</PresentationFormat>
  <Paragraphs>248</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ＭＳ Ｐゴシック</vt:lpstr>
      <vt:lpstr>メイリオ</vt:lpstr>
      <vt:lpstr>Calibri</vt:lpstr>
      <vt:lpstr>Calibri Light</vt:lpstr>
      <vt:lpstr>Wingdings</vt:lpstr>
      <vt:lpstr>Wingdings 2</vt:lpstr>
      <vt:lpstr>HDOfficeLightV0</vt:lpstr>
      <vt:lpstr>PowerPoint プレゼンテーション</vt:lpstr>
      <vt:lpstr>Ⅰ－１．２　到達目標Ⅰ－１と２の考え方</vt:lpstr>
      <vt:lpstr>Ⅰ－１．２ 　事業者への支援</vt:lpstr>
      <vt:lpstr>Ⅰ－１．２ 　企業誘致</vt:lpstr>
      <vt:lpstr>基本目標Ⅰー３の考え方</vt:lpstr>
      <vt:lpstr>基本目標Ⅱ－１と２の考え方</vt:lpstr>
      <vt:lpstr>基本目標Ⅱ－３の考え方</vt:lpstr>
      <vt:lpstr>基本目標Ⅲ－１の考え方</vt:lpstr>
      <vt:lpstr>基本目標Ⅲ－２の考え方</vt:lpstr>
      <vt:lpstr>基本目標Ⅲ－３の考え方</vt:lpstr>
      <vt:lpstr>基本目標Ⅳ－１の考え方</vt:lpstr>
      <vt:lpstr>基本目標Ⅳ－２の考え方</vt:lpstr>
      <vt:lpstr>基本目標Ⅳ－３の考え方</vt:lpstr>
      <vt:lpstr>基本目標Ⅳ－４の考え方</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2015-08-07T09:22:01Z</dcterms:created>
  <dcterms:modified xsi:type="dcterms:W3CDTF">2016-06-21T11:17:50Z</dcterms:modified>
</cp:coreProperties>
</file>