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5.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6.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7.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93" r:id="rId1"/>
    <p:sldMasterId id="2147483805" r:id="rId2"/>
    <p:sldMasterId id="2147483817" r:id="rId3"/>
    <p:sldMasterId id="2147483837" r:id="rId4"/>
    <p:sldMasterId id="2147483849" r:id="rId5"/>
    <p:sldMasterId id="2147483869" r:id="rId6"/>
    <p:sldMasterId id="2147483889" r:id="rId7"/>
    <p:sldMasterId id="2147483909" r:id="rId8"/>
    <p:sldMasterId id="2147483929" r:id="rId9"/>
  </p:sldMasterIdLst>
  <p:notesMasterIdLst>
    <p:notesMasterId r:id="rId19"/>
  </p:notesMasterIdLst>
  <p:handoutMasterIdLst>
    <p:handoutMasterId r:id="rId20"/>
  </p:handoutMasterIdLst>
  <p:sldIdLst>
    <p:sldId id="282" r:id="rId10"/>
    <p:sldId id="283" r:id="rId11"/>
    <p:sldId id="284" r:id="rId12"/>
    <p:sldId id="281" r:id="rId13"/>
    <p:sldId id="285" r:id="rId14"/>
    <p:sldId id="286" r:id="rId15"/>
    <p:sldId id="287" r:id="rId16"/>
    <p:sldId id="288" r:id="rId17"/>
    <p:sldId id="289" r:id="rId18"/>
  </p:sldIdLst>
  <p:sldSz cx="12801600" cy="9601200" type="A3"/>
  <p:notesSz cx="6742113" cy="9872663"/>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7162" autoAdjust="0"/>
  </p:normalViewPr>
  <p:slideViewPr>
    <p:cSldViewPr snapToGrid="0">
      <p:cViewPr varScale="1">
        <p:scale>
          <a:sx n="60" d="100"/>
          <a:sy n="60" d="100"/>
        </p:scale>
        <p:origin x="1080" y="60"/>
      </p:cViewPr>
      <p:guideLst>
        <p:guide orient="horz" pos="3024"/>
        <p:guide pos="4032"/>
      </p:guideLst>
    </p:cSldViewPr>
  </p:slideViewPr>
  <p:notesTextViewPr>
    <p:cViewPr>
      <p:scale>
        <a:sx n="1" d="1"/>
        <a:sy n="1" d="1"/>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21583" cy="495348"/>
          </a:xfrm>
          <a:prstGeom prst="rect">
            <a:avLst/>
          </a:prstGeom>
        </p:spPr>
        <p:txBody>
          <a:bodyPr vert="horz" lIns="91471" tIns="45736" rIns="91471" bIns="4573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8973" y="2"/>
            <a:ext cx="2921583" cy="495348"/>
          </a:xfrm>
          <a:prstGeom prst="rect">
            <a:avLst/>
          </a:prstGeom>
        </p:spPr>
        <p:txBody>
          <a:bodyPr vert="horz" lIns="91471" tIns="45736" rIns="91471" bIns="45736" rtlCol="0"/>
          <a:lstStyle>
            <a:lvl1pPr algn="r">
              <a:defRPr sz="1200"/>
            </a:lvl1pPr>
          </a:lstStyle>
          <a:p>
            <a:fld id="{724DA95C-2250-4015-A97C-52F21F97A861}" type="datetimeFigureOut">
              <a:rPr kumimoji="1" lang="ja-JP" altLang="en-US" smtClean="0"/>
              <a:t>2018/8/24</a:t>
            </a:fld>
            <a:endParaRPr kumimoji="1" lang="ja-JP" altLang="en-US"/>
          </a:p>
        </p:txBody>
      </p:sp>
      <p:sp>
        <p:nvSpPr>
          <p:cNvPr id="4" name="フッター プレースホルダー 3"/>
          <p:cNvSpPr>
            <a:spLocks noGrp="1"/>
          </p:cNvSpPr>
          <p:nvPr>
            <p:ph type="ftr" sz="quarter" idx="2"/>
          </p:nvPr>
        </p:nvSpPr>
        <p:spPr>
          <a:xfrm>
            <a:off x="5" y="9377317"/>
            <a:ext cx="2921583" cy="495347"/>
          </a:xfrm>
          <a:prstGeom prst="rect">
            <a:avLst/>
          </a:prstGeom>
        </p:spPr>
        <p:txBody>
          <a:bodyPr vert="horz" lIns="91471" tIns="45736" rIns="91471" bIns="4573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8973" y="9377317"/>
            <a:ext cx="2921583" cy="495347"/>
          </a:xfrm>
          <a:prstGeom prst="rect">
            <a:avLst/>
          </a:prstGeom>
        </p:spPr>
        <p:txBody>
          <a:bodyPr vert="horz" lIns="91471" tIns="45736" rIns="91471" bIns="45736" rtlCol="0" anchor="b"/>
          <a:lstStyle>
            <a:lvl1pPr algn="r">
              <a:defRPr sz="1200"/>
            </a:lvl1pPr>
          </a:lstStyle>
          <a:p>
            <a:fld id="{EACD10F2-45A5-4C62-8743-95550FBB0AB5}" type="slidenum">
              <a:rPr kumimoji="1" lang="ja-JP" altLang="en-US" smtClean="0"/>
              <a:t>‹#›</a:t>
            </a:fld>
            <a:endParaRPr kumimoji="1" lang="ja-JP" altLang="en-US"/>
          </a:p>
        </p:txBody>
      </p:sp>
    </p:spTree>
    <p:extLst>
      <p:ext uri="{BB962C8B-B14F-4D97-AF65-F5344CB8AC3E}">
        <p14:creationId xmlns:p14="http://schemas.microsoft.com/office/powerpoint/2010/main" val="2099087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22165" cy="495619"/>
          </a:xfrm>
          <a:prstGeom prst="rect">
            <a:avLst/>
          </a:prstGeom>
        </p:spPr>
        <p:txBody>
          <a:bodyPr vert="horz" lIns="91471" tIns="45736" rIns="91471" bIns="4573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8360" y="0"/>
            <a:ext cx="2922164" cy="495619"/>
          </a:xfrm>
          <a:prstGeom prst="rect">
            <a:avLst/>
          </a:prstGeom>
        </p:spPr>
        <p:txBody>
          <a:bodyPr vert="horz" lIns="91471" tIns="45736" rIns="91471" bIns="45736" rtlCol="0"/>
          <a:lstStyle>
            <a:lvl1pPr algn="r">
              <a:defRPr sz="1200"/>
            </a:lvl1pPr>
          </a:lstStyle>
          <a:p>
            <a:fld id="{EEC0E27E-E7A7-466F-A10B-6B8C89DFCE95}" type="datetimeFigureOut">
              <a:rPr kumimoji="1" lang="ja-JP" altLang="en-US" smtClean="0"/>
              <a:t>2018/8/24</a:t>
            </a:fld>
            <a:endParaRPr kumimoji="1" lang="ja-JP" altLang="en-US"/>
          </a:p>
        </p:txBody>
      </p:sp>
      <p:sp>
        <p:nvSpPr>
          <p:cNvPr id="4" name="スライド イメージ プレースホルダー 3"/>
          <p:cNvSpPr>
            <a:spLocks noGrp="1" noRot="1" noChangeAspect="1"/>
          </p:cNvSpPr>
          <p:nvPr>
            <p:ph type="sldImg" idx="2"/>
          </p:nvPr>
        </p:nvSpPr>
        <p:spPr>
          <a:xfrm>
            <a:off x="1150938" y="1235075"/>
            <a:ext cx="4440237" cy="3330575"/>
          </a:xfrm>
          <a:prstGeom prst="rect">
            <a:avLst/>
          </a:prstGeom>
          <a:noFill/>
          <a:ln w="12700">
            <a:solidFill>
              <a:prstClr val="black"/>
            </a:solidFill>
          </a:ln>
        </p:spPr>
        <p:txBody>
          <a:bodyPr vert="horz" lIns="91471" tIns="45736" rIns="91471" bIns="45736" rtlCol="0" anchor="ctr"/>
          <a:lstStyle/>
          <a:p>
            <a:endParaRPr lang="ja-JP" altLang="en-US"/>
          </a:p>
        </p:txBody>
      </p:sp>
      <p:sp>
        <p:nvSpPr>
          <p:cNvPr id="5" name="ノート プレースホルダー 4"/>
          <p:cNvSpPr>
            <a:spLocks noGrp="1"/>
          </p:cNvSpPr>
          <p:nvPr>
            <p:ph type="body" sz="quarter" idx="3"/>
          </p:nvPr>
        </p:nvSpPr>
        <p:spPr>
          <a:xfrm>
            <a:off x="673736" y="4751271"/>
            <a:ext cx="5394644" cy="3887111"/>
          </a:xfrm>
          <a:prstGeom prst="rect">
            <a:avLst/>
          </a:prstGeom>
        </p:spPr>
        <p:txBody>
          <a:bodyPr vert="horz" lIns="91471" tIns="45736" rIns="91471" bIns="457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377046"/>
            <a:ext cx="2922165" cy="495619"/>
          </a:xfrm>
          <a:prstGeom prst="rect">
            <a:avLst/>
          </a:prstGeom>
        </p:spPr>
        <p:txBody>
          <a:bodyPr vert="horz" lIns="91471" tIns="45736" rIns="91471" bIns="4573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360" y="9377046"/>
            <a:ext cx="2922164" cy="495619"/>
          </a:xfrm>
          <a:prstGeom prst="rect">
            <a:avLst/>
          </a:prstGeom>
        </p:spPr>
        <p:txBody>
          <a:bodyPr vert="horz" lIns="91471" tIns="45736" rIns="91471" bIns="45736" rtlCol="0" anchor="b"/>
          <a:lstStyle>
            <a:lvl1pPr algn="r">
              <a:defRPr sz="1200"/>
            </a:lvl1pPr>
          </a:lstStyle>
          <a:p>
            <a:fld id="{1752CB75-944B-447F-B67C-949886BBE253}" type="slidenum">
              <a:rPr kumimoji="1" lang="ja-JP" altLang="en-US" smtClean="0"/>
              <a:t>‹#›</a:t>
            </a:fld>
            <a:endParaRPr kumimoji="1" lang="ja-JP" altLang="en-US"/>
          </a:p>
        </p:txBody>
      </p:sp>
    </p:spTree>
    <p:extLst>
      <p:ext uri="{BB962C8B-B14F-4D97-AF65-F5344CB8AC3E}">
        <p14:creationId xmlns:p14="http://schemas.microsoft.com/office/powerpoint/2010/main" val="164738512"/>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22764CD-F191-40D4-9A65-03A03F112701}"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916648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52CB75-944B-447F-B67C-949886BBE253}" type="slidenum">
              <a:rPr kumimoji="1" lang="ja-JP" altLang="en-US" smtClean="0"/>
              <a:t>3</a:t>
            </a:fld>
            <a:endParaRPr kumimoji="1" lang="ja-JP" altLang="en-US"/>
          </a:p>
        </p:txBody>
      </p:sp>
    </p:spTree>
    <p:extLst>
      <p:ext uri="{BB962C8B-B14F-4D97-AF65-F5344CB8AC3E}">
        <p14:creationId xmlns:p14="http://schemas.microsoft.com/office/powerpoint/2010/main" val="1793465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752CB75-944B-447F-B67C-949886BBE253}"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1682721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9048403" y="8898892"/>
            <a:ext cx="2880360" cy="511175"/>
          </a:xfrm>
        </p:spPr>
        <p:txBody>
          <a:bodyPr/>
          <a:lstStyle>
            <a:lvl1pPr>
              <a:defRPr>
                <a:solidFill>
                  <a:schemeClr val="tx1"/>
                </a:solidFill>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420753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206350105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521054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80112" y="504512"/>
            <a:ext cx="8121015" cy="813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094226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7095070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5873526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60448086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29183090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2669455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56537881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7997807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76104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04507"/>
            <a:ext cx="2760345" cy="8136573"/>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80111" y="504509"/>
            <a:ext cx="8121015" cy="813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426960558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9048403" y="8898895"/>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68425468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400751"/>
            <a:ext cx="12801601" cy="366353"/>
          </a:xfrm>
        </p:spPr>
        <p:txBody>
          <a:bodyPr>
            <a:noAutofit/>
          </a:bodyPr>
          <a:lstStyle>
            <a:lvl1pPr>
              <a:defRPr sz="392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0" y="1410035"/>
            <a:ext cx="12801600" cy="992730"/>
          </a:xfrm>
        </p:spPr>
        <p:txBody>
          <a:bodyPr>
            <a:normAutofit/>
          </a:bodyPr>
          <a:lstStyle>
            <a:lvl1pPr marL="320040" indent="-320040">
              <a:buFont typeface="Wingdings" panose="05000000000000000000" pitchFamily="2" charset="2"/>
              <a:buChar char="n"/>
              <a:defRPr sz="2520">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latin typeface="メイリオ" panose="020B0604030504040204" pitchFamily="50" charset="-128"/>
                <a:ea typeface="メイリオ" panose="020B0604030504040204" pitchFamily="50" charset="-128"/>
                <a:cs typeface="メイリオ" panose="020B0604030504040204" pitchFamily="50" charset="-128"/>
              </a:defRPr>
            </a:lvl2pPr>
            <a:lvl3pPr>
              <a:defRPr sz="1960">
                <a:latin typeface="メイリオ" panose="020B0604030504040204" pitchFamily="50" charset="-128"/>
                <a:ea typeface="メイリオ" panose="020B0604030504040204" pitchFamily="50" charset="-128"/>
                <a:cs typeface="メイリオ" panose="020B0604030504040204" pitchFamily="50" charset="-128"/>
              </a:defRPr>
            </a:lvl3pPr>
            <a:lvl4pPr>
              <a:defRPr sz="1960">
                <a:latin typeface="メイリオ" panose="020B0604030504040204" pitchFamily="50" charset="-128"/>
                <a:ea typeface="メイリオ" panose="020B0604030504040204" pitchFamily="50" charset="-128"/>
                <a:cs typeface="メイリオ" panose="020B0604030504040204" pitchFamily="50" charset="-128"/>
              </a:defRPr>
            </a:lvl4pPr>
            <a:lvl5pPr>
              <a:defRPr sz="196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正方形/長方形 6"/>
          <p:cNvSpPr/>
          <p:nvPr userDrawn="1"/>
        </p:nvSpPr>
        <p:spPr>
          <a:xfrm>
            <a:off x="-1" y="996556"/>
            <a:ext cx="12801601" cy="1783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ja-JP" altLang="en-US" sz="252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804989336"/>
      </p:ext>
    </p:extLst>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84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373691"/>
            <a:ext cx="11041380" cy="2100262"/>
          </a:xfrm>
        </p:spPr>
        <p:txBody>
          <a:bodyPr anchor="t">
            <a:normAutofit/>
          </a:bodyPr>
          <a:lstStyle>
            <a:lvl1pPr marL="0" indent="0">
              <a:buNone/>
              <a:defRPr sz="336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8731961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3965169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7383" y="3510575"/>
            <a:ext cx="5414010"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2"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2" y="3510575"/>
            <a:ext cx="5440681"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4538192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a:xfrm>
            <a:off x="9560467" y="508923"/>
            <a:ext cx="2880360" cy="511175"/>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05037513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a:xfrm>
            <a:off x="9737720" y="390755"/>
            <a:ext cx="2880360" cy="511175"/>
          </a:xfrm>
        </p:spPr>
        <p:txBody>
          <a:bodyPr/>
          <a:lstStyle>
            <a:lvl1pPr>
              <a:defRPr sz="28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244407636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5"/>
            <a:ext cx="4128516" cy="2240276"/>
          </a:xfrm>
        </p:spPr>
        <p:txBody>
          <a:bodyPr anchor="b">
            <a:normAutofit/>
          </a:bodyPr>
          <a:lstStyle>
            <a:lvl1pPr>
              <a:defRPr sz="448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1267964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smtClean="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9983941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48078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a:t>マスター タイトルの書式設定</a:t>
            </a:r>
          </a:p>
        </p:txBody>
      </p:sp>
      <p:sp>
        <p:nvSpPr>
          <p:cNvPr id="9" name="Slide Number Placeholder 5"/>
          <p:cNvSpPr>
            <a:spLocks noGrp="1"/>
          </p:cNvSpPr>
          <p:nvPr>
            <p:ph type="sldNum" sz="quarter" idx="12"/>
          </p:nvPr>
        </p:nvSpPr>
        <p:spPr>
          <a:xfrm>
            <a:off x="9048403" y="8898901"/>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0822370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80112" y="504512"/>
            <a:ext cx="8121015" cy="813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2895091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30934598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9229912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914307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66657279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06173945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21726447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53922833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16624671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9048403" y="8898895"/>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514266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794651"/>
            <a:ext cx="12801601" cy="366353"/>
          </a:xfrm>
        </p:spPr>
        <p:txBody>
          <a:bodyPr>
            <a:noAutofit/>
          </a:bodyPr>
          <a:lstStyle>
            <a:lvl1pPr>
              <a:defRPr sz="392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0" y="1547894"/>
            <a:ext cx="12801600" cy="2430455"/>
          </a:xfrm>
        </p:spPr>
        <p:txBody>
          <a:bodyPr>
            <a:normAutofit/>
          </a:bodyPr>
          <a:lstStyle>
            <a:lvl1pPr marL="320040" indent="-320040">
              <a:buFont typeface="Wingdings" panose="05000000000000000000" pitchFamily="2" charset="2"/>
              <a:buChar char="n"/>
              <a:defRPr sz="252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a:defRPr sz="196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a:defRPr sz="196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a:defRPr sz="196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p:cNvSpPr>
            <a:spLocks noGrp="1"/>
          </p:cNvSpPr>
          <p:nvPr>
            <p:ph type="sldNum" sz="quarter" idx="12"/>
          </p:nvPr>
        </p:nvSpPr>
        <p:spPr>
          <a:xfrm>
            <a:off x="9921240" y="722238"/>
            <a:ext cx="2880360" cy="511175"/>
          </a:xfrm>
        </p:spPr>
        <p:txBody>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cxnSp>
        <p:nvCxnSpPr>
          <p:cNvPr id="5" name="直線コネクタ 4"/>
          <p:cNvCxnSpPr/>
          <p:nvPr userDrawn="1"/>
        </p:nvCxnSpPr>
        <p:spPr>
          <a:xfrm>
            <a:off x="-1" y="1357163"/>
            <a:ext cx="128016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userDrawn="1"/>
        </p:nvCxnSpPr>
        <p:spPr>
          <a:xfrm>
            <a:off x="-731520" y="8753643"/>
            <a:ext cx="56896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12801605" y="8753643"/>
            <a:ext cx="333248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1923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400751"/>
            <a:ext cx="12801601" cy="366353"/>
          </a:xfrm>
        </p:spPr>
        <p:txBody>
          <a:bodyPr>
            <a:noAutofit/>
          </a:bodyPr>
          <a:lstStyle>
            <a:lvl1pPr>
              <a:defRPr sz="392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0" y="1410035"/>
            <a:ext cx="12801600" cy="992730"/>
          </a:xfrm>
        </p:spPr>
        <p:txBody>
          <a:bodyPr>
            <a:normAutofit/>
          </a:bodyPr>
          <a:lstStyle>
            <a:lvl1pPr marL="320040" indent="-320040">
              <a:buFont typeface="Wingdings" panose="05000000000000000000" pitchFamily="2" charset="2"/>
              <a:buChar char="n"/>
              <a:defRPr sz="2520">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latin typeface="メイリオ" panose="020B0604030504040204" pitchFamily="50" charset="-128"/>
                <a:ea typeface="メイリオ" panose="020B0604030504040204" pitchFamily="50" charset="-128"/>
                <a:cs typeface="メイリオ" panose="020B0604030504040204" pitchFamily="50" charset="-128"/>
              </a:defRPr>
            </a:lvl2pPr>
            <a:lvl3pPr>
              <a:defRPr sz="1960">
                <a:latin typeface="メイリオ" panose="020B0604030504040204" pitchFamily="50" charset="-128"/>
                <a:ea typeface="メイリオ" panose="020B0604030504040204" pitchFamily="50" charset="-128"/>
                <a:cs typeface="メイリオ" panose="020B0604030504040204" pitchFamily="50" charset="-128"/>
              </a:defRPr>
            </a:lvl3pPr>
            <a:lvl4pPr>
              <a:defRPr sz="1960">
                <a:latin typeface="メイリオ" panose="020B0604030504040204" pitchFamily="50" charset="-128"/>
                <a:ea typeface="メイリオ" panose="020B0604030504040204" pitchFamily="50" charset="-128"/>
                <a:cs typeface="メイリオ" panose="020B0604030504040204" pitchFamily="50" charset="-128"/>
              </a:defRPr>
            </a:lvl4pPr>
            <a:lvl5pPr>
              <a:defRPr sz="196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正方形/長方形 6"/>
          <p:cNvSpPr/>
          <p:nvPr userDrawn="1"/>
        </p:nvSpPr>
        <p:spPr>
          <a:xfrm>
            <a:off x="-1" y="996556"/>
            <a:ext cx="12801601" cy="1783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ja-JP" altLang="en-US" sz="252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86005032"/>
      </p:ext>
    </p:extLst>
  </p:cSld>
  <p:clrMapOvr>
    <a:masterClrMapping/>
  </p:clrMapOvr>
  <p:timing>
    <p:tnLst>
      <p:par>
        <p:cTn id="1" dur="indefinite" restart="never" nodeType="tmRoot"/>
      </p:par>
    </p:tnLst>
  </p:timing>
</p:sldLayout>
</file>

<file path=ppt/slideLayouts/slideLayout13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84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373691"/>
            <a:ext cx="11041380" cy="2100262"/>
          </a:xfrm>
        </p:spPr>
        <p:txBody>
          <a:bodyPr anchor="t">
            <a:normAutofit/>
          </a:bodyPr>
          <a:lstStyle>
            <a:lvl1pPr marL="0" indent="0">
              <a:buNone/>
              <a:defRPr sz="336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29418964"/>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9812864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7383" y="3510575"/>
            <a:ext cx="5414010"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2"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2" y="3510575"/>
            <a:ext cx="5440681"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43105704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a:xfrm>
            <a:off x="9560467" y="508923"/>
            <a:ext cx="2880360" cy="511175"/>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63210903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a:xfrm>
            <a:off x="9737720" y="390755"/>
            <a:ext cx="2880360" cy="511175"/>
          </a:xfrm>
        </p:spPr>
        <p:txBody>
          <a:bodyPr/>
          <a:lstStyle>
            <a:lvl1pPr>
              <a:defRPr sz="28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1854589088"/>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5"/>
            <a:ext cx="4128516" cy="2240276"/>
          </a:xfrm>
        </p:spPr>
        <p:txBody>
          <a:bodyPr anchor="b">
            <a:normAutofit/>
          </a:bodyPr>
          <a:lstStyle>
            <a:lvl1pPr>
              <a:defRPr sz="448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396966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smtClean="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925043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5948773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80112" y="504512"/>
            <a:ext cx="8121015" cy="813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42022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4451019"/>
            <a:ext cx="11041380" cy="886266"/>
          </a:xfrm>
        </p:spPr>
        <p:txBody>
          <a:bodyPr anchor="b">
            <a:noAutofit/>
          </a:bodyPr>
          <a:lstStyle>
            <a:lvl1pPr algn="ctr">
              <a:defRPr sz="3920"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12823" y="5337283"/>
            <a:ext cx="128016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9921240" y="722238"/>
            <a:ext cx="2880360" cy="511175"/>
          </a:xfrm>
        </p:spPr>
        <p:txBody>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350466365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36729083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73014214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13707996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55230102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8806013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33057389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55290897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565127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56498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7383" y="3510580"/>
            <a:ext cx="5414010"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5"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5" y="3510580"/>
            <a:ext cx="5440681"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782125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58565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80893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90"/>
            <a:ext cx="4128516" cy="2240276"/>
          </a:xfrm>
        </p:spPr>
        <p:txBody>
          <a:bodyPr anchor="b">
            <a:normAutofit/>
          </a:bodyPr>
          <a:lstStyle>
            <a:lvl1pPr>
              <a:defRPr sz="4480" b="0"/>
            </a:lvl1pPr>
          </a:lstStyle>
          <a:p>
            <a:r>
              <a:rPr lang="ja-JP" altLang="en-US"/>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56513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34813" y="400748"/>
            <a:ext cx="12191060" cy="366353"/>
          </a:xfrm>
        </p:spPr>
        <p:txBody>
          <a:bodyPr>
            <a:noAutofit/>
          </a:bodyPr>
          <a:lstStyle>
            <a:lvl1pPr>
              <a:defRPr sz="3920"/>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334813" y="1410032"/>
            <a:ext cx="12191059" cy="7242162"/>
          </a:xfrm>
        </p:spPr>
        <p:txBody>
          <a:bodyPr>
            <a:normAutofit/>
          </a:bodyPr>
          <a:lstStyle>
            <a:lvl1pPr marL="320040" indent="-320040">
              <a:buFont typeface="Wingdings" panose="05000000000000000000" pitchFamily="2" charset="2"/>
              <a:buChar char="n"/>
              <a:defRPr sz="2520"/>
            </a:lvl1pPr>
            <a:lvl2pPr marL="631190" indent="-257810">
              <a:defRPr sz="2240"/>
            </a:lvl2pPr>
            <a:lvl3pPr>
              <a:defRPr sz="1960"/>
            </a:lvl3pPr>
            <a:lvl4pPr>
              <a:defRPr sz="1960"/>
            </a:lvl4pPr>
            <a:lvl5pPr>
              <a:defRPr sz="196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1" name="Slide Number Placeholder 5"/>
          <p:cNvSpPr>
            <a:spLocks noGrp="1"/>
          </p:cNvSpPr>
          <p:nvPr>
            <p:ph type="sldNum" sz="quarter" idx="12"/>
          </p:nvPr>
        </p:nvSpPr>
        <p:spPr>
          <a:xfrm>
            <a:off x="9048403" y="8898892"/>
            <a:ext cx="2880360" cy="511175"/>
          </a:xfrm>
        </p:spPr>
        <p:txBody>
          <a:bodyPr/>
          <a:lstStyle>
            <a:lvl1pPr>
              <a:defRPr>
                <a:solidFill>
                  <a:schemeClr val="tx1"/>
                </a:solidFill>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145035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200784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097146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4" y="504517"/>
            <a:ext cx="8121015" cy="813657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131435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9048403" y="8898901"/>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5628294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400757"/>
            <a:ext cx="12801601" cy="366353"/>
          </a:xfrm>
        </p:spPr>
        <p:txBody>
          <a:bodyPr>
            <a:noAutofit/>
          </a:bodyPr>
          <a:lstStyle>
            <a:lvl1pPr>
              <a:defRPr sz="392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0" y="1410040"/>
            <a:ext cx="12801600" cy="992730"/>
          </a:xfrm>
        </p:spPr>
        <p:txBody>
          <a:bodyPr>
            <a:normAutofit/>
          </a:bodyPr>
          <a:lstStyle>
            <a:lvl1pPr marL="320040" indent="-320040">
              <a:buFont typeface="Wingdings" panose="05000000000000000000" pitchFamily="2" charset="2"/>
              <a:buChar char="n"/>
              <a:defRPr sz="2520">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latin typeface="メイリオ" panose="020B0604030504040204" pitchFamily="50" charset="-128"/>
                <a:ea typeface="メイリオ" panose="020B0604030504040204" pitchFamily="50" charset="-128"/>
                <a:cs typeface="メイリオ" panose="020B0604030504040204" pitchFamily="50" charset="-128"/>
              </a:defRPr>
            </a:lvl2pPr>
            <a:lvl3pPr>
              <a:defRPr sz="1960">
                <a:latin typeface="メイリオ" panose="020B0604030504040204" pitchFamily="50" charset="-128"/>
                <a:ea typeface="メイリオ" panose="020B0604030504040204" pitchFamily="50" charset="-128"/>
                <a:cs typeface="メイリオ" panose="020B0604030504040204" pitchFamily="50" charset="-128"/>
              </a:defRPr>
            </a:lvl3pPr>
            <a:lvl4pPr>
              <a:defRPr sz="1960">
                <a:latin typeface="メイリオ" panose="020B0604030504040204" pitchFamily="50" charset="-128"/>
                <a:ea typeface="メイリオ" panose="020B0604030504040204" pitchFamily="50" charset="-128"/>
                <a:cs typeface="メイリオ" panose="020B0604030504040204" pitchFamily="50" charset="-128"/>
              </a:defRPr>
            </a:lvl4pPr>
            <a:lvl5pPr>
              <a:defRPr sz="196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正方形/長方形 6"/>
          <p:cNvSpPr/>
          <p:nvPr userDrawn="1"/>
        </p:nvSpPr>
        <p:spPr>
          <a:xfrm>
            <a:off x="-1" y="996562"/>
            <a:ext cx="12801601" cy="1783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ja-JP" altLang="en-US" sz="252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69426293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84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373697"/>
            <a:ext cx="11041380" cy="2100262"/>
          </a:xfrm>
        </p:spPr>
        <p:txBody>
          <a:bodyPr anchor="t">
            <a:normAutofit/>
          </a:bodyPr>
          <a:lstStyle>
            <a:lvl1pPr marL="0" indent="0">
              <a:buNone/>
              <a:defRPr sz="336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266115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403827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7383" y="3510580"/>
            <a:ext cx="5414010"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5"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5" y="3510580"/>
            <a:ext cx="5440681"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2787425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a:xfrm>
            <a:off x="9560467" y="508929"/>
            <a:ext cx="2880360" cy="511175"/>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8694541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a:xfrm>
            <a:off x="9737720" y="390757"/>
            <a:ext cx="2880360" cy="511175"/>
          </a:xfrm>
        </p:spPr>
        <p:txBody>
          <a:bodyPr/>
          <a:lstStyle>
            <a:lvl1pPr>
              <a:defRPr sz="28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2605477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84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373688"/>
            <a:ext cx="11041380" cy="2100262"/>
          </a:xfrm>
        </p:spPr>
        <p:txBody>
          <a:bodyPr anchor="t">
            <a:normAutofit/>
          </a:bodyPr>
          <a:lstStyle>
            <a:lvl1pPr marL="0" indent="0">
              <a:buNone/>
              <a:defRPr sz="336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7733122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90"/>
            <a:ext cx="4128516" cy="2240276"/>
          </a:xfrm>
        </p:spPr>
        <p:txBody>
          <a:bodyPr anchor="b">
            <a:normAutofit/>
          </a:bodyPr>
          <a:lstStyle>
            <a:lvl1pPr>
              <a:defRPr sz="448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689305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smtClean="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569587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797855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80114" y="504517"/>
            <a:ext cx="8121015" cy="813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938907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71373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475867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0611548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6247290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765257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055092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7383" y="2560322"/>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60322"/>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39794902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364951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44"/>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7995514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a:t>マスター タイトルの書式設定</a:t>
            </a:r>
          </a:p>
        </p:txBody>
      </p:sp>
      <p:sp>
        <p:nvSpPr>
          <p:cNvPr id="9" name="Slide Number Placeholder 5"/>
          <p:cNvSpPr>
            <a:spLocks noGrp="1"/>
          </p:cNvSpPr>
          <p:nvPr>
            <p:ph type="sldNum" sz="quarter" idx="12"/>
          </p:nvPr>
        </p:nvSpPr>
        <p:spPr>
          <a:xfrm>
            <a:off x="9048403" y="8898901"/>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448956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794651"/>
            <a:ext cx="12801601" cy="366353"/>
          </a:xfrm>
        </p:spPr>
        <p:txBody>
          <a:bodyPr>
            <a:noAutofit/>
          </a:bodyPr>
          <a:lstStyle>
            <a:lvl1pPr>
              <a:defRPr sz="392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0" y="1547894"/>
            <a:ext cx="12801600" cy="2430455"/>
          </a:xfrm>
        </p:spPr>
        <p:txBody>
          <a:bodyPr>
            <a:normAutofit/>
          </a:bodyPr>
          <a:lstStyle>
            <a:lvl1pPr marL="320040" indent="-320040">
              <a:buFont typeface="Wingdings" panose="05000000000000000000" pitchFamily="2" charset="2"/>
              <a:buChar char="n"/>
              <a:defRPr sz="252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a:defRPr sz="196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a:defRPr sz="196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a:defRPr sz="196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p:cNvSpPr>
            <a:spLocks noGrp="1"/>
          </p:cNvSpPr>
          <p:nvPr>
            <p:ph type="sldNum" sz="quarter" idx="12"/>
          </p:nvPr>
        </p:nvSpPr>
        <p:spPr>
          <a:xfrm>
            <a:off x="9921240" y="722238"/>
            <a:ext cx="2880360" cy="511175"/>
          </a:xfrm>
        </p:spPr>
        <p:txBody>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cxnSp>
        <p:nvCxnSpPr>
          <p:cNvPr id="5" name="直線コネクタ 4"/>
          <p:cNvCxnSpPr/>
          <p:nvPr userDrawn="1"/>
        </p:nvCxnSpPr>
        <p:spPr>
          <a:xfrm>
            <a:off x="-1" y="1357163"/>
            <a:ext cx="128016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userDrawn="1"/>
        </p:nvCxnSpPr>
        <p:spPr>
          <a:xfrm>
            <a:off x="-731520" y="8753643"/>
            <a:ext cx="56896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12801605" y="8753643"/>
            <a:ext cx="333248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5858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4451019"/>
            <a:ext cx="11041380" cy="886266"/>
          </a:xfrm>
        </p:spPr>
        <p:txBody>
          <a:bodyPr anchor="b">
            <a:noAutofit/>
          </a:bodyPr>
          <a:lstStyle>
            <a:lvl1pPr algn="ctr">
              <a:defRPr sz="3920"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12823" y="5337283"/>
            <a:ext cx="128016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9921240" y="722238"/>
            <a:ext cx="2880360" cy="511175"/>
          </a:xfrm>
        </p:spPr>
        <p:txBody>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25614122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902322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7383" y="3510580"/>
            <a:ext cx="5414010"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5"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5" y="3510580"/>
            <a:ext cx="5440681"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1647231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9720205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154599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90"/>
            <a:ext cx="4128516" cy="2240276"/>
          </a:xfrm>
        </p:spPr>
        <p:txBody>
          <a:bodyPr anchor="b">
            <a:normAutofit/>
          </a:bodyPr>
          <a:lstStyle>
            <a:lvl1pPr>
              <a:defRPr sz="4480" b="0"/>
            </a:lvl1pPr>
          </a:lstStyle>
          <a:p>
            <a:r>
              <a:rPr lang="ja-JP" altLang="en-US"/>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79811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2"/>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7383" y="3510572"/>
            <a:ext cx="5414010"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10572"/>
            <a:ext cx="5440681"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6259826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2020165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6178781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4" y="504517"/>
            <a:ext cx="8121015" cy="813657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624170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9048403" y="8898895"/>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01876020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400751"/>
            <a:ext cx="12801601" cy="366353"/>
          </a:xfrm>
        </p:spPr>
        <p:txBody>
          <a:bodyPr>
            <a:noAutofit/>
          </a:bodyPr>
          <a:lstStyle>
            <a:lvl1pPr>
              <a:defRPr sz="392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0" y="1410035"/>
            <a:ext cx="12801600" cy="992730"/>
          </a:xfrm>
        </p:spPr>
        <p:txBody>
          <a:bodyPr>
            <a:normAutofit/>
          </a:bodyPr>
          <a:lstStyle>
            <a:lvl1pPr marL="320040" indent="-320040">
              <a:buFont typeface="Wingdings" panose="05000000000000000000" pitchFamily="2" charset="2"/>
              <a:buChar char="n"/>
              <a:defRPr sz="2520">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latin typeface="メイリオ" panose="020B0604030504040204" pitchFamily="50" charset="-128"/>
                <a:ea typeface="メイリオ" panose="020B0604030504040204" pitchFamily="50" charset="-128"/>
                <a:cs typeface="メイリオ" panose="020B0604030504040204" pitchFamily="50" charset="-128"/>
              </a:defRPr>
            </a:lvl2pPr>
            <a:lvl3pPr>
              <a:defRPr sz="1960">
                <a:latin typeface="メイリオ" panose="020B0604030504040204" pitchFamily="50" charset="-128"/>
                <a:ea typeface="メイリオ" panose="020B0604030504040204" pitchFamily="50" charset="-128"/>
                <a:cs typeface="メイリオ" panose="020B0604030504040204" pitchFamily="50" charset="-128"/>
              </a:defRPr>
            </a:lvl3pPr>
            <a:lvl4pPr>
              <a:defRPr sz="1960">
                <a:latin typeface="メイリオ" panose="020B0604030504040204" pitchFamily="50" charset="-128"/>
                <a:ea typeface="メイリオ" panose="020B0604030504040204" pitchFamily="50" charset="-128"/>
                <a:cs typeface="メイリオ" panose="020B0604030504040204" pitchFamily="50" charset="-128"/>
              </a:defRPr>
            </a:lvl4pPr>
            <a:lvl5pPr>
              <a:defRPr sz="196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正方形/長方形 6"/>
          <p:cNvSpPr/>
          <p:nvPr userDrawn="1"/>
        </p:nvSpPr>
        <p:spPr>
          <a:xfrm>
            <a:off x="-1" y="996556"/>
            <a:ext cx="12801601" cy="1783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ja-JP" altLang="en-US" sz="252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564367673"/>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84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373691"/>
            <a:ext cx="11041380" cy="2100262"/>
          </a:xfrm>
        </p:spPr>
        <p:txBody>
          <a:bodyPr anchor="t">
            <a:normAutofit/>
          </a:bodyPr>
          <a:lstStyle>
            <a:lvl1pPr marL="0" indent="0">
              <a:buNone/>
              <a:defRPr sz="336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9745857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481864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7383" y="3510575"/>
            <a:ext cx="5414010"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2"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2" y="3510575"/>
            <a:ext cx="5440681"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44767542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a:xfrm>
            <a:off x="9560467" y="508923"/>
            <a:ext cx="2880360" cy="511175"/>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46386921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a:xfrm>
            <a:off x="9737720" y="390755"/>
            <a:ext cx="2880360" cy="511175"/>
          </a:xfrm>
        </p:spPr>
        <p:txBody>
          <a:bodyPr/>
          <a:lstStyle>
            <a:lvl1pPr>
              <a:defRPr sz="28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295617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201789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5"/>
            <a:ext cx="4128516" cy="2240276"/>
          </a:xfrm>
        </p:spPr>
        <p:txBody>
          <a:bodyPr anchor="b">
            <a:normAutofit/>
          </a:bodyPr>
          <a:lstStyle>
            <a:lvl1pPr>
              <a:defRPr sz="448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077274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smtClean="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718431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8385531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80112" y="504512"/>
            <a:ext cx="8121015" cy="813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9486328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07475900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6615518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8524675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01996714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02867168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003453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42881072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2194542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54088253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9048403" y="8898895"/>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4426021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400751"/>
            <a:ext cx="12801601" cy="366353"/>
          </a:xfrm>
        </p:spPr>
        <p:txBody>
          <a:bodyPr>
            <a:noAutofit/>
          </a:bodyPr>
          <a:lstStyle>
            <a:lvl1pPr>
              <a:defRPr sz="392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0" y="1410035"/>
            <a:ext cx="12801600" cy="992730"/>
          </a:xfrm>
        </p:spPr>
        <p:txBody>
          <a:bodyPr>
            <a:normAutofit/>
          </a:bodyPr>
          <a:lstStyle>
            <a:lvl1pPr marL="320040" indent="-320040">
              <a:buFont typeface="Wingdings" panose="05000000000000000000" pitchFamily="2" charset="2"/>
              <a:buChar char="n"/>
              <a:defRPr sz="2520">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latin typeface="メイリオ" panose="020B0604030504040204" pitchFamily="50" charset="-128"/>
                <a:ea typeface="メイリオ" panose="020B0604030504040204" pitchFamily="50" charset="-128"/>
                <a:cs typeface="メイリオ" panose="020B0604030504040204" pitchFamily="50" charset="-128"/>
              </a:defRPr>
            </a:lvl2pPr>
            <a:lvl3pPr>
              <a:defRPr sz="1960">
                <a:latin typeface="メイリオ" panose="020B0604030504040204" pitchFamily="50" charset="-128"/>
                <a:ea typeface="メイリオ" panose="020B0604030504040204" pitchFamily="50" charset="-128"/>
                <a:cs typeface="メイリオ" panose="020B0604030504040204" pitchFamily="50" charset="-128"/>
              </a:defRPr>
            </a:lvl3pPr>
            <a:lvl4pPr>
              <a:defRPr sz="1960">
                <a:latin typeface="メイリオ" panose="020B0604030504040204" pitchFamily="50" charset="-128"/>
                <a:ea typeface="メイリオ" panose="020B0604030504040204" pitchFamily="50" charset="-128"/>
                <a:cs typeface="メイリオ" panose="020B0604030504040204" pitchFamily="50" charset="-128"/>
              </a:defRPr>
            </a:lvl4pPr>
            <a:lvl5pPr>
              <a:defRPr sz="196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正方形/長方形 6"/>
          <p:cNvSpPr/>
          <p:nvPr userDrawn="1"/>
        </p:nvSpPr>
        <p:spPr>
          <a:xfrm>
            <a:off x="-1" y="996556"/>
            <a:ext cx="12801601" cy="1783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ja-JP" altLang="en-US" sz="252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649420254"/>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84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373691"/>
            <a:ext cx="11041380" cy="2100262"/>
          </a:xfrm>
        </p:spPr>
        <p:txBody>
          <a:bodyPr anchor="t">
            <a:normAutofit/>
          </a:bodyPr>
          <a:lstStyle>
            <a:lvl1pPr marL="0" indent="0">
              <a:buNone/>
              <a:defRPr sz="336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7003258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4438308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7383" y="3510575"/>
            <a:ext cx="5414010"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2"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2" y="3510575"/>
            <a:ext cx="5440681"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4232087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a:xfrm>
            <a:off x="9560467" y="508923"/>
            <a:ext cx="2880360" cy="511175"/>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99989359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a:xfrm>
            <a:off x="9737720" y="390755"/>
            <a:ext cx="2880360" cy="511175"/>
          </a:xfrm>
        </p:spPr>
        <p:txBody>
          <a:bodyPr/>
          <a:lstStyle>
            <a:lvl1pPr>
              <a:defRPr sz="28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63252041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5"/>
            <a:ext cx="4128516" cy="2240276"/>
          </a:xfrm>
        </p:spPr>
        <p:txBody>
          <a:bodyPr anchor="b">
            <a:normAutofit/>
          </a:bodyPr>
          <a:lstStyle>
            <a:lvl1pPr>
              <a:defRPr sz="448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46509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2"/>
            <a:ext cx="4128516" cy="2240276"/>
          </a:xfrm>
        </p:spPr>
        <p:txBody>
          <a:bodyPr anchor="b">
            <a:normAutofit/>
          </a:bodyPr>
          <a:lstStyle>
            <a:lvl1pPr>
              <a:defRPr sz="448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81068819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smtClean="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0369573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9377978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04507"/>
            <a:ext cx="2760345" cy="8136573"/>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80112" y="504512"/>
            <a:ext cx="8121015" cy="813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6860037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802196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9469228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68472107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50108789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28030066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00223385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877451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383319432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5996287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3360">
                <a:solidFill>
                  <a:schemeClr val="tx1">
                    <a:lumMod val="75000"/>
                    <a:lumOff val="25000"/>
                  </a:schemeClr>
                </a:solidFill>
              </a:defRPr>
            </a:lvl1pPr>
            <a:lvl2pPr marL="640080" indent="0" algn="ctr">
              <a:buNone/>
              <a:defRPr sz="3920"/>
            </a:lvl2pPr>
            <a:lvl3pPr marL="1280160" indent="0" algn="ctr">
              <a:buNone/>
              <a:defRPr sz="3360"/>
            </a:lvl3pPr>
            <a:lvl4pPr marL="1920240" indent="0" algn="ctr">
              <a:buNone/>
              <a:defRPr sz="2800"/>
            </a:lvl4pPr>
            <a:lvl5pPr marL="2560320" indent="0" algn="ctr">
              <a:buNone/>
              <a:defRPr sz="2800"/>
            </a:lvl5pPr>
            <a:lvl6pPr marL="3200400" indent="0" algn="ctr">
              <a:buNone/>
              <a:defRPr sz="2800"/>
            </a:lvl6pPr>
            <a:lvl7pPr marL="3840480" indent="0" algn="ctr">
              <a:buNone/>
              <a:defRPr sz="2800"/>
            </a:lvl7pPr>
            <a:lvl8pPr marL="4480560" indent="0" algn="ctr">
              <a:buNone/>
              <a:defRPr sz="2800"/>
            </a:lvl8pPr>
            <a:lvl9pPr marL="5120640" indent="0" algn="ctr">
              <a:buNone/>
              <a:defRPr sz="28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9048403" y="8898895"/>
            <a:ext cx="2880360" cy="51117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0838113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400751"/>
            <a:ext cx="12801601" cy="366353"/>
          </a:xfrm>
        </p:spPr>
        <p:txBody>
          <a:bodyPr>
            <a:noAutofit/>
          </a:bodyPr>
          <a:lstStyle>
            <a:lvl1pPr>
              <a:defRPr sz="392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0" y="1410035"/>
            <a:ext cx="12801600" cy="992730"/>
          </a:xfrm>
        </p:spPr>
        <p:txBody>
          <a:bodyPr>
            <a:normAutofit/>
          </a:bodyPr>
          <a:lstStyle>
            <a:lvl1pPr marL="320040" indent="-320040">
              <a:buFont typeface="Wingdings" panose="05000000000000000000" pitchFamily="2" charset="2"/>
              <a:buChar char="n"/>
              <a:defRPr sz="2520">
                <a:latin typeface="メイリオ" panose="020B0604030504040204" pitchFamily="50" charset="-128"/>
                <a:ea typeface="メイリオ" panose="020B0604030504040204" pitchFamily="50" charset="-128"/>
                <a:cs typeface="メイリオ" panose="020B0604030504040204" pitchFamily="50" charset="-128"/>
              </a:defRPr>
            </a:lvl1pPr>
            <a:lvl2pPr marL="631190" indent="-257810">
              <a:defRPr sz="2240">
                <a:latin typeface="メイリオ" panose="020B0604030504040204" pitchFamily="50" charset="-128"/>
                <a:ea typeface="メイリオ" panose="020B0604030504040204" pitchFamily="50" charset="-128"/>
                <a:cs typeface="メイリオ" panose="020B0604030504040204" pitchFamily="50" charset="-128"/>
              </a:defRPr>
            </a:lvl2pPr>
            <a:lvl3pPr>
              <a:defRPr sz="1960">
                <a:latin typeface="メイリオ" panose="020B0604030504040204" pitchFamily="50" charset="-128"/>
                <a:ea typeface="メイリオ" panose="020B0604030504040204" pitchFamily="50" charset="-128"/>
                <a:cs typeface="メイリオ" panose="020B0604030504040204" pitchFamily="50" charset="-128"/>
              </a:defRPr>
            </a:lvl3pPr>
            <a:lvl4pPr>
              <a:defRPr sz="1960">
                <a:latin typeface="メイリオ" panose="020B0604030504040204" pitchFamily="50" charset="-128"/>
                <a:ea typeface="メイリオ" panose="020B0604030504040204" pitchFamily="50" charset="-128"/>
                <a:cs typeface="メイリオ" panose="020B0604030504040204" pitchFamily="50" charset="-128"/>
              </a:defRPr>
            </a:lvl4pPr>
            <a:lvl5pPr>
              <a:defRPr sz="196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正方形/長方形 6"/>
          <p:cNvSpPr/>
          <p:nvPr userDrawn="1"/>
        </p:nvSpPr>
        <p:spPr>
          <a:xfrm>
            <a:off x="-1" y="996556"/>
            <a:ext cx="12801601" cy="1783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ja-JP" altLang="en-US" sz="252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Slide Number Placeholder 5"/>
          <p:cNvSpPr>
            <a:spLocks noGrp="1"/>
          </p:cNvSpPr>
          <p:nvPr>
            <p:ph type="sldNum" sz="quarter" idx="12"/>
          </p:nvPr>
        </p:nvSpPr>
        <p:spPr>
          <a:xfrm>
            <a:off x="9921240" y="328339"/>
            <a:ext cx="2880360" cy="511175"/>
          </a:xfrm>
        </p:spPr>
        <p:txBody>
          <a:bodyPr/>
          <a:lstStyle>
            <a:lvl1pPr>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32912246"/>
      </p:ext>
    </p:extLst>
  </p:cSld>
  <p:clrMapOvr>
    <a:masterClrMapping/>
  </p:clrMapOvr>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84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373691"/>
            <a:ext cx="11041380" cy="2100262"/>
          </a:xfrm>
        </p:spPr>
        <p:txBody>
          <a:bodyPr anchor="t">
            <a:normAutofit/>
          </a:bodyPr>
          <a:lstStyle>
            <a:lvl1pPr marL="0" indent="0">
              <a:buNone/>
              <a:defRPr sz="336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8378499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7383"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60325"/>
            <a:ext cx="5440680" cy="60918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1848756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7383" y="3510575"/>
            <a:ext cx="5414010"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2" y="2354592"/>
            <a:ext cx="5440681" cy="1155977"/>
          </a:xfrm>
        </p:spPr>
        <p:txBody>
          <a:bodyPr anchor="b"/>
          <a:lstStyle>
            <a:lvl1pPr marL="0" indent="0">
              <a:spcBef>
                <a:spcPts val="0"/>
              </a:spcBef>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2" y="3510575"/>
            <a:ext cx="5440681" cy="515273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820622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a:xfrm>
            <a:off x="9560467" y="508923"/>
            <a:ext cx="2880360" cy="511175"/>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53723121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a:xfrm>
            <a:off x="9737720" y="390755"/>
            <a:ext cx="2880360" cy="511175"/>
          </a:xfrm>
        </p:spPr>
        <p:txBody>
          <a:bodyPr/>
          <a:lstStyle>
            <a:lvl1pPr>
              <a:defRPr sz="28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201347591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5"/>
            <a:ext cx="4128516" cy="2240276"/>
          </a:xfrm>
        </p:spPr>
        <p:txBody>
          <a:bodyPr anchor="b">
            <a:normAutofit/>
          </a:bodyPr>
          <a:lstStyle>
            <a:lvl1pPr>
              <a:defRPr sz="448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9953397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448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smtClean="0"/>
              <a:t>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5620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18" Type="http://schemas.openxmlformats.org/officeDocument/2006/relationships/slideLayout" Target="../slideLayouts/slideLayout70.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17" Type="http://schemas.openxmlformats.org/officeDocument/2006/relationships/slideLayout" Target="../slideLayouts/slideLayout69.xml"/><Relationship Id="rId2" Type="http://schemas.openxmlformats.org/officeDocument/2006/relationships/slideLayout" Target="../slideLayouts/slideLayout54.xml"/><Relationship Id="rId16" Type="http://schemas.openxmlformats.org/officeDocument/2006/relationships/slideLayout" Target="../slideLayouts/slideLayout68.xml"/><Relationship Id="rId20" Type="http://schemas.openxmlformats.org/officeDocument/2006/relationships/theme" Target="../theme/theme5.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slideLayout" Target="../slideLayouts/slideLayout67.xml"/><Relationship Id="rId10" Type="http://schemas.openxmlformats.org/officeDocument/2006/relationships/slideLayout" Target="../slideLayouts/slideLayout62.xml"/><Relationship Id="rId19" Type="http://schemas.openxmlformats.org/officeDocument/2006/relationships/slideLayout" Target="../slideLayouts/slideLayout71.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slideLayout" Target="../slideLayouts/slideLayout6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18" Type="http://schemas.openxmlformats.org/officeDocument/2006/relationships/slideLayout" Target="../slideLayouts/slideLayout89.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17" Type="http://schemas.openxmlformats.org/officeDocument/2006/relationships/slideLayout" Target="../slideLayouts/slideLayout88.xml"/><Relationship Id="rId2" Type="http://schemas.openxmlformats.org/officeDocument/2006/relationships/slideLayout" Target="../slideLayouts/slideLayout73.xml"/><Relationship Id="rId16" Type="http://schemas.openxmlformats.org/officeDocument/2006/relationships/slideLayout" Target="../slideLayouts/slideLayout87.xml"/><Relationship Id="rId20" Type="http://schemas.openxmlformats.org/officeDocument/2006/relationships/theme" Target="../theme/theme6.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19" Type="http://schemas.openxmlformats.org/officeDocument/2006/relationships/slideLayout" Target="../slideLayouts/slideLayout90.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slideLayout" Target="../slideLayouts/slideLayout103.xml"/><Relationship Id="rId18" Type="http://schemas.openxmlformats.org/officeDocument/2006/relationships/slideLayout" Target="../slideLayouts/slideLayout10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slideLayout" Target="../slideLayouts/slideLayout102.xml"/><Relationship Id="rId17" Type="http://schemas.openxmlformats.org/officeDocument/2006/relationships/slideLayout" Target="../slideLayouts/slideLayout107.xml"/><Relationship Id="rId2" Type="http://schemas.openxmlformats.org/officeDocument/2006/relationships/slideLayout" Target="../slideLayouts/slideLayout92.xml"/><Relationship Id="rId16" Type="http://schemas.openxmlformats.org/officeDocument/2006/relationships/slideLayout" Target="../slideLayouts/slideLayout106.xml"/><Relationship Id="rId20" Type="http://schemas.openxmlformats.org/officeDocument/2006/relationships/theme" Target="../theme/theme7.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5" Type="http://schemas.openxmlformats.org/officeDocument/2006/relationships/slideLayout" Target="../slideLayouts/slideLayout105.xml"/><Relationship Id="rId10" Type="http://schemas.openxmlformats.org/officeDocument/2006/relationships/slideLayout" Target="../slideLayouts/slideLayout100.xml"/><Relationship Id="rId19" Type="http://schemas.openxmlformats.org/officeDocument/2006/relationships/slideLayout" Target="../slideLayouts/slideLayout109.xml"/><Relationship Id="rId4" Type="http://schemas.openxmlformats.org/officeDocument/2006/relationships/slideLayout" Target="../slideLayouts/slideLayout94.xml"/><Relationship Id="rId9" Type="http://schemas.openxmlformats.org/officeDocument/2006/relationships/slideLayout" Target="../slideLayouts/slideLayout99.xml"/><Relationship Id="rId14" Type="http://schemas.openxmlformats.org/officeDocument/2006/relationships/slideLayout" Target="../slideLayouts/slideLayout104.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slideLayout" Target="../slideLayouts/slideLayout122.xml"/><Relationship Id="rId18" Type="http://schemas.openxmlformats.org/officeDocument/2006/relationships/slideLayout" Target="../slideLayouts/slideLayout127.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slideLayout" Target="../slideLayouts/slideLayout121.xml"/><Relationship Id="rId17" Type="http://schemas.openxmlformats.org/officeDocument/2006/relationships/slideLayout" Target="../slideLayouts/slideLayout126.xml"/><Relationship Id="rId2" Type="http://schemas.openxmlformats.org/officeDocument/2006/relationships/slideLayout" Target="../slideLayouts/slideLayout111.xml"/><Relationship Id="rId16" Type="http://schemas.openxmlformats.org/officeDocument/2006/relationships/slideLayout" Target="../slideLayouts/slideLayout125.xml"/><Relationship Id="rId20" Type="http://schemas.openxmlformats.org/officeDocument/2006/relationships/theme" Target="../theme/theme8.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5" Type="http://schemas.openxmlformats.org/officeDocument/2006/relationships/slideLayout" Target="../slideLayouts/slideLayout124.xml"/><Relationship Id="rId10" Type="http://schemas.openxmlformats.org/officeDocument/2006/relationships/slideLayout" Target="../slideLayouts/slideLayout119.xml"/><Relationship Id="rId19" Type="http://schemas.openxmlformats.org/officeDocument/2006/relationships/slideLayout" Target="../slideLayouts/slideLayout128.xml"/><Relationship Id="rId4" Type="http://schemas.openxmlformats.org/officeDocument/2006/relationships/slideLayout" Target="../slideLayouts/slideLayout113.xml"/><Relationship Id="rId9" Type="http://schemas.openxmlformats.org/officeDocument/2006/relationships/slideLayout" Target="../slideLayouts/slideLayout118.xml"/><Relationship Id="rId14" Type="http://schemas.openxmlformats.org/officeDocument/2006/relationships/slideLayout" Target="../slideLayouts/slideLayout123.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36.xml"/><Relationship Id="rId13" Type="http://schemas.openxmlformats.org/officeDocument/2006/relationships/slideLayout" Target="../slideLayouts/slideLayout141.xml"/><Relationship Id="rId18" Type="http://schemas.openxmlformats.org/officeDocument/2006/relationships/slideLayout" Target="../slideLayouts/slideLayout146.xml"/><Relationship Id="rId3" Type="http://schemas.openxmlformats.org/officeDocument/2006/relationships/slideLayout" Target="../slideLayouts/slideLayout131.xml"/><Relationship Id="rId7" Type="http://schemas.openxmlformats.org/officeDocument/2006/relationships/slideLayout" Target="../slideLayouts/slideLayout135.xml"/><Relationship Id="rId12" Type="http://schemas.openxmlformats.org/officeDocument/2006/relationships/slideLayout" Target="../slideLayouts/slideLayout140.xml"/><Relationship Id="rId17" Type="http://schemas.openxmlformats.org/officeDocument/2006/relationships/slideLayout" Target="../slideLayouts/slideLayout145.xml"/><Relationship Id="rId2" Type="http://schemas.openxmlformats.org/officeDocument/2006/relationships/slideLayout" Target="../slideLayouts/slideLayout130.xml"/><Relationship Id="rId16" Type="http://schemas.openxmlformats.org/officeDocument/2006/relationships/slideLayout" Target="../slideLayouts/slideLayout144.xml"/><Relationship Id="rId20" Type="http://schemas.openxmlformats.org/officeDocument/2006/relationships/theme" Target="../theme/theme9.xml"/><Relationship Id="rId1" Type="http://schemas.openxmlformats.org/officeDocument/2006/relationships/slideLayout" Target="../slideLayouts/slideLayout129.xml"/><Relationship Id="rId6" Type="http://schemas.openxmlformats.org/officeDocument/2006/relationships/slideLayout" Target="../slideLayouts/slideLayout134.xml"/><Relationship Id="rId11" Type="http://schemas.openxmlformats.org/officeDocument/2006/relationships/slideLayout" Target="../slideLayouts/slideLayout139.xml"/><Relationship Id="rId5" Type="http://schemas.openxmlformats.org/officeDocument/2006/relationships/slideLayout" Target="../slideLayouts/slideLayout133.xml"/><Relationship Id="rId15" Type="http://schemas.openxmlformats.org/officeDocument/2006/relationships/slideLayout" Target="../slideLayouts/slideLayout143.xml"/><Relationship Id="rId10" Type="http://schemas.openxmlformats.org/officeDocument/2006/relationships/slideLayout" Target="../slideLayouts/slideLayout138.xml"/><Relationship Id="rId19" Type="http://schemas.openxmlformats.org/officeDocument/2006/relationships/slideLayout" Target="../slideLayouts/slideLayout147.xml"/><Relationship Id="rId4" Type="http://schemas.openxmlformats.org/officeDocument/2006/relationships/slideLayout" Target="../slideLayouts/slideLayout132.xml"/><Relationship Id="rId9" Type="http://schemas.openxmlformats.org/officeDocument/2006/relationships/slideLayout" Target="../slideLayouts/slideLayout137.xml"/><Relationship Id="rId14" Type="http://schemas.openxmlformats.org/officeDocument/2006/relationships/slideLayout" Target="../slideLayouts/slideLayout1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383" y="2560322"/>
            <a:ext cx="11041380" cy="609187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9048403" y="8898892"/>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1439213127"/>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901"/>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901"/>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901"/>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6968819"/>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901"/>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901"/>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901"/>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65111697"/>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 id="2147483831" r:id="rId14"/>
    <p:sldLayoutId id="2147483832" r:id="rId15"/>
    <p:sldLayoutId id="2147483833" r:id="rId16"/>
    <p:sldLayoutId id="2147483834" r:id="rId17"/>
    <p:sldLayoutId id="2147483835" r:id="rId18"/>
    <p:sldLayoutId id="2147483836" r:id="rId19"/>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901"/>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901"/>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901"/>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08098389"/>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5"/>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895"/>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895"/>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2239985"/>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 id="2147483865" r:id="rId16"/>
    <p:sldLayoutId id="2147483866" r:id="rId17"/>
    <p:sldLayoutId id="2147483867" r:id="rId18"/>
    <p:sldLayoutId id="2147483868" r:id="rId19"/>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5"/>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895"/>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895"/>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84668947"/>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 id="2147483886" r:id="rId17"/>
    <p:sldLayoutId id="2147483887" r:id="rId18"/>
    <p:sldLayoutId id="2147483888" r:id="rId19"/>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5"/>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895"/>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895"/>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7333968"/>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 id="2147483903" r:id="rId14"/>
    <p:sldLayoutId id="2147483904" r:id="rId15"/>
    <p:sldLayoutId id="2147483905" r:id="rId16"/>
    <p:sldLayoutId id="2147483906" r:id="rId17"/>
    <p:sldLayoutId id="2147483907" r:id="rId18"/>
    <p:sldLayoutId id="2147483908" r:id="rId19"/>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5"/>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895"/>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895"/>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53699886"/>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 id="2147483921" r:id="rId12"/>
    <p:sldLayoutId id="2147483922" r:id="rId13"/>
    <p:sldLayoutId id="2147483923" r:id="rId14"/>
    <p:sldLayoutId id="2147483924" r:id="rId15"/>
    <p:sldLayoutId id="2147483925" r:id="rId16"/>
    <p:sldLayoutId id="2147483926" r:id="rId17"/>
    <p:sldLayoutId id="2147483927" r:id="rId18"/>
    <p:sldLayoutId id="2147483928" r:id="rId19"/>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383" y="2560325"/>
            <a:ext cx="11041380" cy="609187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5"/>
            <a:ext cx="2880360" cy="511175"/>
          </a:xfrm>
          <a:prstGeom prst="rect">
            <a:avLst/>
          </a:prstGeom>
        </p:spPr>
        <p:txBody>
          <a:bodyPr vert="horz" lIns="91440" tIns="45720" rIns="91440" bIns="45720" rtlCol="0" anchor="ctr"/>
          <a:lstStyle>
            <a:lvl1pPr algn="l">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4240530" y="8898895"/>
            <a:ext cx="4320540" cy="511175"/>
          </a:xfrm>
          <a:prstGeom prst="rect">
            <a:avLst/>
          </a:prstGeom>
        </p:spPr>
        <p:txBody>
          <a:bodyPr vert="horz" lIns="91440" tIns="45720" rIns="91440" bIns="45720" rtlCol="0" anchor="ctr"/>
          <a:lstStyle>
            <a:lvl1pPr algn="ctr">
              <a:defRPr sz="154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9048403" y="8898895"/>
            <a:ext cx="2880360" cy="511175"/>
          </a:xfrm>
          <a:prstGeom prst="rect">
            <a:avLst/>
          </a:prstGeom>
        </p:spPr>
        <p:txBody>
          <a:bodyPr vert="horz" lIns="91440" tIns="45720" rIns="91440" bIns="45720" rtlCol="0" anchor="ctr"/>
          <a:lstStyle>
            <a:lvl1pPr algn="r">
              <a:defRPr sz="154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48878061"/>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 id="2147483943" r:id="rId14"/>
    <p:sldLayoutId id="2147483944" r:id="rId15"/>
    <p:sldLayoutId id="2147483945" r:id="rId16"/>
    <p:sldLayoutId id="2147483946" r:id="rId17"/>
    <p:sldLayoutId id="2147483947" r:id="rId18"/>
    <p:sldLayoutId id="2147483948" r:id="rId19"/>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Wingdings 2" pitchFamily="18" charset="2"/>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Wingdings 2" pitchFamily="18" charset="2"/>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Wingdings 2" pitchFamily="18" charset="2"/>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Wingdings 2" pitchFamily="18" charset="2"/>
        <a:buChar char=""/>
        <a:defRPr kumimoji="1" sz="2520" kern="1200">
          <a:solidFill>
            <a:schemeClr val="tx1"/>
          </a:solidFill>
          <a:latin typeface="+mn-lt"/>
          <a:ea typeface="+mn-ea"/>
          <a:cs typeface="+mn-cs"/>
        </a:defRPr>
      </a:lvl5pPr>
      <a:lvl6pPr marL="352044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6pPr>
      <a:lvl7pPr marL="416052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7pPr>
      <a:lvl8pPr marL="480060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8pPr>
      <a:lvl9pPr marL="5440680" indent="-320040" algn="l" defTabSz="1280160" rtl="0" eaLnBrk="1" latinLnBrk="0" hangingPunct="1">
        <a:spcBef>
          <a:spcPct val="20000"/>
        </a:spcBef>
        <a:buFont typeface="Wingdings 2" pitchFamily="18" charset="2"/>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507880" y="274285"/>
            <a:ext cx="2026920" cy="490728"/>
          </a:xfrm>
          <a:prstGeom prst="rect">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参考資料</a:t>
            </a:r>
          </a:p>
        </p:txBody>
      </p:sp>
      <p:sp>
        <p:nvSpPr>
          <p:cNvPr id="6" name="タイトル 1"/>
          <p:cNvSpPr>
            <a:spLocks noGrp="1"/>
          </p:cNvSpPr>
          <p:nvPr>
            <p:ph type="title"/>
          </p:nvPr>
        </p:nvSpPr>
        <p:spPr>
          <a:xfrm>
            <a:off x="873443" y="4451022"/>
            <a:ext cx="11041380" cy="886266"/>
          </a:xfrm>
        </p:spPr>
        <p:txBody>
          <a:bodyPr/>
          <a:lstStyle/>
          <a:p>
            <a:r>
              <a:rPr lang="ja-JP" altLang="en-US" sz="3200" dirty="0" smtClean="0"/>
              <a:t>氷見市人口ビジョン及び</a:t>
            </a:r>
            <a:r>
              <a:rPr lang="en-US" altLang="ja-JP" sz="3200" dirty="0" smtClean="0"/>
              <a:t/>
            </a:r>
            <a:br>
              <a:rPr lang="en-US" altLang="ja-JP" sz="3200" dirty="0" smtClean="0"/>
            </a:br>
            <a:r>
              <a:rPr lang="ja-JP" altLang="en-US" sz="3200" dirty="0" smtClean="0"/>
              <a:t>氷見市</a:t>
            </a:r>
            <a:r>
              <a:rPr lang="ja-JP" altLang="en-US" sz="3200" dirty="0"/>
              <a:t>まち・ひと・しごと創生総合戦略</a:t>
            </a:r>
            <a:r>
              <a:rPr lang="ja-JP" altLang="en-US" sz="3200" dirty="0" smtClean="0"/>
              <a:t>の概要</a:t>
            </a:r>
            <a:endParaRPr kumimoji="1" lang="ja-JP" altLang="en-US" sz="3200" dirty="0"/>
          </a:p>
        </p:txBody>
      </p:sp>
    </p:spTree>
    <p:extLst>
      <p:ext uri="{BB962C8B-B14F-4D97-AF65-F5344CB8AC3E}">
        <p14:creationId xmlns:p14="http://schemas.microsoft.com/office/powerpoint/2010/main" val="1553783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930497" y="2057866"/>
            <a:ext cx="366443" cy="450502"/>
          </a:xfrm>
          <a:prstGeom prst="rect">
            <a:avLst/>
          </a:prstGeom>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住居</a:t>
            </a:r>
          </a:p>
        </p:txBody>
      </p:sp>
      <p:sp>
        <p:nvSpPr>
          <p:cNvPr id="70" name="正方形/長方形 69"/>
          <p:cNvSpPr/>
          <p:nvPr/>
        </p:nvSpPr>
        <p:spPr>
          <a:xfrm>
            <a:off x="1409846" y="2057868"/>
            <a:ext cx="366443" cy="450502"/>
          </a:xfrm>
          <a:prstGeom prst="rect">
            <a:avLst/>
          </a:prstGeom>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　通学</a:t>
            </a:r>
          </a:p>
        </p:txBody>
      </p:sp>
      <p:cxnSp>
        <p:nvCxnSpPr>
          <p:cNvPr id="7" name="直線コネクタ 6"/>
          <p:cNvCxnSpPr/>
          <p:nvPr/>
        </p:nvCxnSpPr>
        <p:spPr>
          <a:xfrm>
            <a:off x="1765159" y="5634929"/>
            <a:ext cx="10414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930493" y="4503013"/>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a:t>
            </a:r>
          </a:p>
        </p:txBody>
      </p:sp>
      <p:sp>
        <p:nvSpPr>
          <p:cNvPr id="9" name="正方形/長方形 8"/>
          <p:cNvSpPr/>
          <p:nvPr/>
        </p:nvSpPr>
        <p:spPr>
          <a:xfrm>
            <a:off x="1398769" y="4503013"/>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a:t>
            </a:r>
          </a:p>
        </p:txBody>
      </p:sp>
      <p:sp>
        <p:nvSpPr>
          <p:cNvPr id="10" name="正方形/長方形 9"/>
          <p:cNvSpPr/>
          <p:nvPr/>
        </p:nvSpPr>
        <p:spPr>
          <a:xfrm>
            <a:off x="930493" y="3469218"/>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a:t>
            </a:r>
          </a:p>
        </p:txBody>
      </p:sp>
      <p:sp>
        <p:nvSpPr>
          <p:cNvPr id="11" name="正方形/長方形 10"/>
          <p:cNvSpPr/>
          <p:nvPr/>
        </p:nvSpPr>
        <p:spPr>
          <a:xfrm>
            <a:off x="1398769" y="3469218"/>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p>
        </p:txBody>
      </p:sp>
      <p:sp>
        <p:nvSpPr>
          <p:cNvPr id="12" name="正方形/長方形 11"/>
          <p:cNvSpPr/>
          <p:nvPr/>
        </p:nvSpPr>
        <p:spPr>
          <a:xfrm>
            <a:off x="1398769" y="2435423"/>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p>
        </p:txBody>
      </p:sp>
      <p:sp>
        <p:nvSpPr>
          <p:cNvPr id="13" name="正方形/長方形 12"/>
          <p:cNvSpPr/>
          <p:nvPr/>
        </p:nvSpPr>
        <p:spPr>
          <a:xfrm>
            <a:off x="930493" y="2435423"/>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p>
        </p:txBody>
      </p:sp>
      <p:sp>
        <p:nvSpPr>
          <p:cNvPr id="17" name="テキスト ボックス 16"/>
          <p:cNvSpPr txBox="1"/>
          <p:nvPr/>
        </p:nvSpPr>
        <p:spPr>
          <a:xfrm>
            <a:off x="1957135" y="5641134"/>
            <a:ext cx="434734"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19" name="テキスト ボックス 18"/>
          <p:cNvSpPr txBox="1"/>
          <p:nvPr/>
        </p:nvSpPr>
        <p:spPr>
          <a:xfrm>
            <a:off x="3328736" y="5641134"/>
            <a:ext cx="530915"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20" name="正方形/長方形 19"/>
          <p:cNvSpPr/>
          <p:nvPr/>
        </p:nvSpPr>
        <p:spPr>
          <a:xfrm>
            <a:off x="1906030" y="4797169"/>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3057249" y="4800042"/>
            <a:ext cx="536945" cy="447013"/>
          </a:xfrm>
          <a:prstGeom prst="rect">
            <a:avLst/>
          </a:prstGeom>
          <a:solidFill>
            <a:schemeClr val="accent2">
              <a:lumMod val="60000"/>
              <a:lumOff val="40000"/>
            </a:schemeClr>
          </a:solidFill>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224085" y="5626291"/>
            <a:ext cx="530915"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26" name="正方形/長方形 25"/>
          <p:cNvSpPr/>
          <p:nvPr/>
        </p:nvSpPr>
        <p:spPr>
          <a:xfrm>
            <a:off x="3993002" y="4800042"/>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4960718" y="4800042"/>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5245750" y="5626291"/>
            <a:ext cx="684803"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歳頃</a:t>
            </a:r>
          </a:p>
        </p:txBody>
      </p:sp>
      <p:sp>
        <p:nvSpPr>
          <p:cNvPr id="30" name="正方形/長方形 29"/>
          <p:cNvSpPr/>
          <p:nvPr/>
        </p:nvSpPr>
        <p:spPr>
          <a:xfrm>
            <a:off x="3993002" y="3920326"/>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6639897" y="5626291"/>
            <a:ext cx="684803"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歳頃</a:t>
            </a:r>
          </a:p>
        </p:txBody>
      </p:sp>
      <p:sp>
        <p:nvSpPr>
          <p:cNvPr id="33" name="正方形/長方形 32"/>
          <p:cNvSpPr/>
          <p:nvPr/>
        </p:nvSpPr>
        <p:spPr>
          <a:xfrm>
            <a:off x="4960717" y="3925734"/>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170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4977995" y="2685138"/>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240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6284872" y="4800042"/>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155</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6284872" y="3920326"/>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125</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6284872" y="2685138"/>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170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7610947" y="5626291"/>
            <a:ext cx="684803"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歳頃</a:t>
            </a:r>
          </a:p>
        </p:txBody>
      </p:sp>
      <p:sp>
        <p:nvSpPr>
          <p:cNvPr id="40" name="正方形/長方形 39"/>
          <p:cNvSpPr/>
          <p:nvPr/>
        </p:nvSpPr>
        <p:spPr>
          <a:xfrm>
            <a:off x="7416395" y="4800042"/>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155</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7416394" y="3920326"/>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7416394" y="2685138"/>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195</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8924899" y="5626291"/>
            <a:ext cx="684803"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歳頃</a:t>
            </a:r>
          </a:p>
        </p:txBody>
      </p:sp>
      <p:sp>
        <p:nvSpPr>
          <p:cNvPr id="45" name="正方形/長方形 44"/>
          <p:cNvSpPr/>
          <p:nvPr/>
        </p:nvSpPr>
        <p:spPr>
          <a:xfrm>
            <a:off x="8980266" y="4800042"/>
            <a:ext cx="53694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255</a:t>
            </a:r>
            <a:endPar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9896447" y="5613606"/>
            <a:ext cx="684803"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歳頃</a:t>
            </a:r>
          </a:p>
        </p:txBody>
      </p:sp>
      <p:sp>
        <p:nvSpPr>
          <p:cNvPr id="48" name="テキスト ボックス 47"/>
          <p:cNvSpPr txBox="1"/>
          <p:nvPr/>
        </p:nvSpPr>
        <p:spPr>
          <a:xfrm>
            <a:off x="10867996" y="5613606"/>
            <a:ext cx="684803" cy="276999"/>
          </a:xfrm>
          <a:prstGeom prst="rect">
            <a:avLst/>
          </a:prstGeom>
          <a:noFill/>
        </p:spPr>
        <p:txBody>
          <a:bodyPr wrap="none" rtlCol="0">
            <a:spAutoFit/>
          </a:bodyPr>
          <a:lstStyle/>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歳頃</a:t>
            </a:r>
          </a:p>
        </p:txBody>
      </p:sp>
      <p:sp>
        <p:nvSpPr>
          <p:cNvPr id="50" name="正方形/長方形 49"/>
          <p:cNvSpPr/>
          <p:nvPr/>
        </p:nvSpPr>
        <p:spPr>
          <a:xfrm>
            <a:off x="9861735" y="4800041"/>
            <a:ext cx="787557"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215</a:t>
            </a:r>
            <a:b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185</a:t>
            </a:r>
            <a:r>
              <a:rPr lang="ja-JP" altLang="en-US" sz="9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1" name="正方形/長方形 50"/>
          <p:cNvSpPr/>
          <p:nvPr/>
        </p:nvSpPr>
        <p:spPr>
          <a:xfrm>
            <a:off x="10911897" y="4800041"/>
            <a:ext cx="762215" cy="44701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160</a:t>
            </a:r>
            <a:b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cxnSp>
        <p:nvCxnSpPr>
          <p:cNvPr id="53" name="直線矢印コネクタ 52"/>
          <p:cNvCxnSpPr>
            <a:stCxn id="23" idx="3"/>
          </p:cNvCxnSpPr>
          <p:nvPr/>
        </p:nvCxnSpPr>
        <p:spPr>
          <a:xfrm flipV="1">
            <a:off x="3594201" y="4143821"/>
            <a:ext cx="398808" cy="8797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23" idx="3"/>
            <a:endCxn id="26" idx="1"/>
          </p:cNvCxnSpPr>
          <p:nvPr/>
        </p:nvCxnSpPr>
        <p:spPr>
          <a:xfrm>
            <a:off x="3594201" y="5023539"/>
            <a:ext cx="3988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stCxn id="20" idx="3"/>
            <a:endCxn id="23" idx="1"/>
          </p:cNvCxnSpPr>
          <p:nvPr/>
        </p:nvCxnSpPr>
        <p:spPr>
          <a:xfrm>
            <a:off x="2442975" y="5020667"/>
            <a:ext cx="614272" cy="28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30" idx="3"/>
            <a:endCxn id="34" idx="1"/>
          </p:cNvCxnSpPr>
          <p:nvPr/>
        </p:nvCxnSpPr>
        <p:spPr>
          <a:xfrm flipV="1">
            <a:off x="4529956" y="2908636"/>
            <a:ext cx="448049" cy="1235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26" idx="3"/>
            <a:endCxn id="33" idx="1"/>
          </p:cNvCxnSpPr>
          <p:nvPr/>
        </p:nvCxnSpPr>
        <p:spPr>
          <a:xfrm flipV="1">
            <a:off x="4529946" y="4149232"/>
            <a:ext cx="430772" cy="8743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26" idx="3"/>
            <a:endCxn id="27" idx="1"/>
          </p:cNvCxnSpPr>
          <p:nvPr/>
        </p:nvCxnSpPr>
        <p:spPr>
          <a:xfrm>
            <a:off x="4529946" y="5023539"/>
            <a:ext cx="43077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stCxn id="30" idx="3"/>
          </p:cNvCxnSpPr>
          <p:nvPr/>
        </p:nvCxnSpPr>
        <p:spPr>
          <a:xfrm>
            <a:off x="4529946" y="4143832"/>
            <a:ext cx="430772" cy="80607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a:stCxn id="34" idx="3"/>
            <a:endCxn id="36" idx="1"/>
          </p:cNvCxnSpPr>
          <p:nvPr/>
        </p:nvCxnSpPr>
        <p:spPr>
          <a:xfrm>
            <a:off x="5514950" y="2908645"/>
            <a:ext cx="769931" cy="123518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34" idx="3"/>
            <a:endCxn id="35" idx="1"/>
          </p:cNvCxnSpPr>
          <p:nvPr/>
        </p:nvCxnSpPr>
        <p:spPr>
          <a:xfrm>
            <a:off x="5514950" y="2908636"/>
            <a:ext cx="769931" cy="211490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33" idx="3"/>
            <a:endCxn id="35" idx="1"/>
          </p:cNvCxnSpPr>
          <p:nvPr/>
        </p:nvCxnSpPr>
        <p:spPr>
          <a:xfrm>
            <a:off x="5497671" y="4149232"/>
            <a:ext cx="787210" cy="8743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36" idx="3"/>
            <a:endCxn id="42" idx="1"/>
          </p:cNvCxnSpPr>
          <p:nvPr/>
        </p:nvCxnSpPr>
        <p:spPr>
          <a:xfrm flipV="1">
            <a:off x="6821824" y="2908645"/>
            <a:ext cx="594579" cy="123518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stCxn id="40" idx="3"/>
            <a:endCxn id="45" idx="1"/>
          </p:cNvCxnSpPr>
          <p:nvPr/>
        </p:nvCxnSpPr>
        <p:spPr>
          <a:xfrm>
            <a:off x="7953349" y="5023539"/>
            <a:ext cx="102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a:stCxn id="45" idx="3"/>
            <a:endCxn id="50" idx="1"/>
          </p:cNvCxnSpPr>
          <p:nvPr/>
        </p:nvCxnSpPr>
        <p:spPr>
          <a:xfrm flipV="1">
            <a:off x="9517211" y="5023548"/>
            <a:ext cx="344515"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50" idx="3"/>
            <a:endCxn id="51" idx="1"/>
          </p:cNvCxnSpPr>
          <p:nvPr/>
        </p:nvCxnSpPr>
        <p:spPr>
          <a:xfrm flipV="1">
            <a:off x="10649293" y="5023547"/>
            <a:ext cx="262605"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4" name="正方形/長方形 103"/>
          <p:cNvSpPr/>
          <p:nvPr/>
        </p:nvSpPr>
        <p:spPr>
          <a:xfrm>
            <a:off x="1832833" y="3846985"/>
            <a:ext cx="676731" cy="447013"/>
          </a:xfrm>
          <a:prstGeom prst="rect">
            <a:avLst/>
          </a:prstGeom>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の子ども</a:t>
            </a:r>
          </a:p>
        </p:txBody>
      </p:sp>
      <p:cxnSp>
        <p:nvCxnSpPr>
          <p:cNvPr id="108" name="直線矢印コネクタ 107"/>
          <p:cNvCxnSpPr>
            <a:stCxn id="26" idx="3"/>
          </p:cNvCxnSpPr>
          <p:nvPr/>
        </p:nvCxnSpPr>
        <p:spPr>
          <a:xfrm flipV="1">
            <a:off x="4529946" y="3085685"/>
            <a:ext cx="430772" cy="19378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3" name="正方形/長方形 112"/>
          <p:cNvSpPr/>
          <p:nvPr/>
        </p:nvSpPr>
        <p:spPr>
          <a:xfrm>
            <a:off x="6162952" y="3727271"/>
            <a:ext cx="852326" cy="171139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prstClr val="white"/>
              </a:solidFill>
            </a:endParaRPr>
          </a:p>
        </p:txBody>
      </p:sp>
      <p:cxnSp>
        <p:nvCxnSpPr>
          <p:cNvPr id="115" name="カギ線コネクタ 114"/>
          <p:cNvCxnSpPr>
            <a:stCxn id="113" idx="0"/>
            <a:endCxn id="104" idx="0"/>
          </p:cNvCxnSpPr>
          <p:nvPr/>
        </p:nvCxnSpPr>
        <p:spPr>
          <a:xfrm rot="16200000" flipH="1" flipV="1">
            <a:off x="4320300" y="1578169"/>
            <a:ext cx="119706" cy="4417925"/>
          </a:xfrm>
          <a:prstGeom prst="bentConnector3">
            <a:avLst>
              <a:gd name="adj1" fmla="val -267356"/>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20" name="正方形/長方形 119"/>
          <p:cNvSpPr/>
          <p:nvPr/>
        </p:nvSpPr>
        <p:spPr>
          <a:xfrm>
            <a:off x="10528633" y="4497900"/>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⑧</a:t>
            </a:r>
          </a:p>
        </p:txBody>
      </p:sp>
      <p:sp>
        <p:nvSpPr>
          <p:cNvPr id="67" name="正方形/長方形 66"/>
          <p:cNvSpPr/>
          <p:nvPr/>
        </p:nvSpPr>
        <p:spPr>
          <a:xfrm>
            <a:off x="440951" y="2435423"/>
            <a:ext cx="311892" cy="300325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Ｕターン</a:t>
            </a:r>
          </a:p>
        </p:txBody>
      </p:sp>
      <p:cxnSp>
        <p:nvCxnSpPr>
          <p:cNvPr id="87" name="直線矢印コネクタ 86"/>
          <p:cNvCxnSpPr>
            <a:stCxn id="41" idx="3"/>
          </p:cNvCxnSpPr>
          <p:nvPr/>
        </p:nvCxnSpPr>
        <p:spPr>
          <a:xfrm>
            <a:off x="7953347" y="4143833"/>
            <a:ext cx="1041064" cy="6692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444503" y="5857163"/>
            <a:ext cx="308349" cy="1961319"/>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Ｉターン</a:t>
            </a:r>
          </a:p>
        </p:txBody>
      </p:sp>
      <p:sp>
        <p:nvSpPr>
          <p:cNvPr id="73" name="正方形/長方形 72"/>
          <p:cNvSpPr/>
          <p:nvPr/>
        </p:nvSpPr>
        <p:spPr>
          <a:xfrm>
            <a:off x="941627" y="5857174"/>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p>
        </p:txBody>
      </p:sp>
      <p:sp>
        <p:nvSpPr>
          <p:cNvPr id="74" name="正方形/長方形 73"/>
          <p:cNvSpPr/>
          <p:nvPr/>
        </p:nvSpPr>
        <p:spPr>
          <a:xfrm>
            <a:off x="1409905" y="5857174"/>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a:t>
            </a:r>
          </a:p>
        </p:txBody>
      </p:sp>
      <p:sp>
        <p:nvSpPr>
          <p:cNvPr id="76" name="正方形/長方形 75"/>
          <p:cNvSpPr/>
          <p:nvPr/>
        </p:nvSpPr>
        <p:spPr>
          <a:xfrm>
            <a:off x="941627" y="6882826"/>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p>
        </p:txBody>
      </p:sp>
      <p:sp>
        <p:nvSpPr>
          <p:cNvPr id="77" name="正方形/長方形 76"/>
          <p:cNvSpPr/>
          <p:nvPr/>
        </p:nvSpPr>
        <p:spPr>
          <a:xfrm>
            <a:off x="1409905" y="6882826"/>
            <a:ext cx="366380" cy="935666"/>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p>
        </p:txBody>
      </p:sp>
      <p:sp>
        <p:nvSpPr>
          <p:cNvPr id="79" name="正方形/長方形 78"/>
          <p:cNvSpPr/>
          <p:nvPr/>
        </p:nvSpPr>
        <p:spPr>
          <a:xfrm>
            <a:off x="6790015" y="6269131"/>
            <a:ext cx="820924" cy="382025"/>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XXX</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284879" y="7250461"/>
            <a:ext cx="2310749" cy="408954"/>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XXX</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a:stCxn id="82" idx="0"/>
            <a:endCxn id="45" idx="2"/>
          </p:cNvCxnSpPr>
          <p:nvPr/>
        </p:nvCxnSpPr>
        <p:spPr>
          <a:xfrm flipH="1" flipV="1">
            <a:off x="9248748" y="5247046"/>
            <a:ext cx="2043" cy="20034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8908388" y="7250463"/>
            <a:ext cx="684803" cy="408960"/>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XXX</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正方形/長方形 82"/>
          <p:cNvSpPr/>
          <p:nvPr/>
        </p:nvSpPr>
        <p:spPr>
          <a:xfrm>
            <a:off x="6009681" y="6225981"/>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⑨⑩</a:t>
            </a:r>
          </a:p>
        </p:txBody>
      </p:sp>
      <p:sp>
        <p:nvSpPr>
          <p:cNvPr id="84" name="正方形/長方形 83"/>
          <p:cNvSpPr/>
          <p:nvPr/>
        </p:nvSpPr>
        <p:spPr>
          <a:xfrm>
            <a:off x="9238146" y="6498437"/>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⑫</a:t>
            </a:r>
          </a:p>
        </p:txBody>
      </p:sp>
      <p:sp>
        <p:nvSpPr>
          <p:cNvPr id="85" name="正方形/長方形 84"/>
          <p:cNvSpPr/>
          <p:nvPr/>
        </p:nvSpPr>
        <p:spPr>
          <a:xfrm>
            <a:off x="1496649" y="7887587"/>
            <a:ext cx="4918103" cy="159678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しごと</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氷見市に高卒新卒者が就きたい仕事を増やす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他地域からの氷見高校入学者を増やす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しごと</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の方</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が就きたい仕事を増やす</a:t>
            </a: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④</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氷見市から</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の転居を減らす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しごと</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のために、</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氷見市に子育てと両立する</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⑥</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子育て</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子育ての魅力で氷見市に引っ越す方を増やす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⑦</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正方形/長方形 85"/>
          <p:cNvSpPr/>
          <p:nvPr/>
        </p:nvSpPr>
        <p:spPr>
          <a:xfrm>
            <a:off x="6789696" y="7887587"/>
            <a:ext cx="4918103" cy="1596783"/>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⑧</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安心な暮らし</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長生きをする＆</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健康寿命を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伸ばす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⑨</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⑩</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しごと</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ターン者が就きたい仕事を増やす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⑪</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他地域から氷見市内</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⑫</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結婚</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婚姻数を増やす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⑭</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出産</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出生数を増やす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ひとの流れ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未就学児の親子で氷見市に引っ越す方を増やす</a:t>
            </a:r>
          </a:p>
        </p:txBody>
      </p:sp>
      <p:cxnSp>
        <p:nvCxnSpPr>
          <p:cNvPr id="90" name="直線矢印コネクタ 89"/>
          <p:cNvCxnSpPr>
            <a:endCxn id="35" idx="2"/>
          </p:cNvCxnSpPr>
          <p:nvPr/>
        </p:nvCxnSpPr>
        <p:spPr>
          <a:xfrm flipV="1">
            <a:off x="6553344" y="5247055"/>
            <a:ext cx="0" cy="20034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V="1">
            <a:off x="8381817" y="5157178"/>
            <a:ext cx="0" cy="20932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stCxn id="79" idx="0"/>
            <a:endCxn id="40" idx="2"/>
          </p:cNvCxnSpPr>
          <p:nvPr/>
        </p:nvCxnSpPr>
        <p:spPr>
          <a:xfrm flipV="1">
            <a:off x="7200486" y="5247046"/>
            <a:ext cx="484390" cy="102207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2831006" y="3062224"/>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⑬⑭</a:t>
            </a:r>
          </a:p>
        </p:txBody>
      </p:sp>
      <p:sp>
        <p:nvSpPr>
          <p:cNvPr id="98" name="正方形/長方形 97"/>
          <p:cNvSpPr/>
          <p:nvPr/>
        </p:nvSpPr>
        <p:spPr>
          <a:xfrm>
            <a:off x="5669996" y="3568448"/>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a:t>
            </a:r>
          </a:p>
        </p:txBody>
      </p:sp>
      <p:sp>
        <p:nvSpPr>
          <p:cNvPr id="100" name="正方形/長方形 99"/>
          <p:cNvSpPr/>
          <p:nvPr/>
        </p:nvSpPr>
        <p:spPr>
          <a:xfrm>
            <a:off x="6544164" y="3414541"/>
            <a:ext cx="667479"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④</a:t>
            </a:r>
          </a:p>
        </p:txBody>
      </p:sp>
      <p:sp>
        <p:nvSpPr>
          <p:cNvPr id="101" name="正方形/長方形 100"/>
          <p:cNvSpPr/>
          <p:nvPr/>
        </p:nvSpPr>
        <p:spPr>
          <a:xfrm>
            <a:off x="7127782" y="5290711"/>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⑪</a:t>
            </a:r>
          </a:p>
        </p:txBody>
      </p:sp>
      <p:sp>
        <p:nvSpPr>
          <p:cNvPr id="102" name="正方形/長方形 101"/>
          <p:cNvSpPr/>
          <p:nvPr/>
        </p:nvSpPr>
        <p:spPr>
          <a:xfrm>
            <a:off x="4509756" y="4713843"/>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a:t>
            </a:r>
          </a:p>
        </p:txBody>
      </p:sp>
      <p:cxnSp>
        <p:nvCxnSpPr>
          <p:cNvPr id="103" name="直線矢印コネクタ 102"/>
          <p:cNvCxnSpPr>
            <a:stCxn id="42" idx="3"/>
            <a:endCxn id="45" idx="0"/>
          </p:cNvCxnSpPr>
          <p:nvPr/>
        </p:nvCxnSpPr>
        <p:spPr>
          <a:xfrm>
            <a:off x="7953339" y="2908636"/>
            <a:ext cx="1295400" cy="189139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5" name="正方形/長方形 104"/>
          <p:cNvSpPr/>
          <p:nvPr/>
        </p:nvSpPr>
        <p:spPr>
          <a:xfrm>
            <a:off x="8429966" y="3461295"/>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⑦</a:t>
            </a:r>
          </a:p>
        </p:txBody>
      </p:sp>
      <p:cxnSp>
        <p:nvCxnSpPr>
          <p:cNvPr id="106" name="直線矢印コネクタ 105"/>
          <p:cNvCxnSpPr>
            <a:stCxn id="36" idx="2"/>
          </p:cNvCxnSpPr>
          <p:nvPr/>
        </p:nvCxnSpPr>
        <p:spPr>
          <a:xfrm>
            <a:off x="6553344" y="4367330"/>
            <a:ext cx="847778" cy="44323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6459442" y="4363563"/>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⑤</a:t>
            </a:r>
          </a:p>
        </p:txBody>
      </p:sp>
      <p:cxnSp>
        <p:nvCxnSpPr>
          <p:cNvPr id="95" name="直線矢印コネクタ 94"/>
          <p:cNvCxnSpPr>
            <a:stCxn id="34" idx="3"/>
            <a:endCxn id="37" idx="1"/>
          </p:cNvCxnSpPr>
          <p:nvPr/>
        </p:nvCxnSpPr>
        <p:spPr>
          <a:xfrm>
            <a:off x="5514950" y="2908636"/>
            <a:ext cx="7699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stCxn id="37" idx="3"/>
            <a:endCxn id="42" idx="1"/>
          </p:cNvCxnSpPr>
          <p:nvPr/>
        </p:nvCxnSpPr>
        <p:spPr>
          <a:xfrm>
            <a:off x="6821824" y="2908636"/>
            <a:ext cx="5945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a:stCxn id="36" idx="3"/>
            <a:endCxn id="41" idx="1"/>
          </p:cNvCxnSpPr>
          <p:nvPr/>
        </p:nvCxnSpPr>
        <p:spPr>
          <a:xfrm>
            <a:off x="6821824" y="4143824"/>
            <a:ext cx="5945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a:stCxn id="33" idx="3"/>
            <a:endCxn id="36" idx="1"/>
          </p:cNvCxnSpPr>
          <p:nvPr/>
        </p:nvCxnSpPr>
        <p:spPr>
          <a:xfrm flipV="1">
            <a:off x="5497663" y="4143833"/>
            <a:ext cx="787209" cy="54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a:stCxn id="30" idx="3"/>
            <a:endCxn id="33" idx="1"/>
          </p:cNvCxnSpPr>
          <p:nvPr/>
        </p:nvCxnSpPr>
        <p:spPr>
          <a:xfrm>
            <a:off x="4529946" y="4143822"/>
            <a:ext cx="430772" cy="54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a:stCxn id="27" idx="3"/>
            <a:endCxn id="35" idx="1"/>
          </p:cNvCxnSpPr>
          <p:nvPr/>
        </p:nvCxnSpPr>
        <p:spPr>
          <a:xfrm>
            <a:off x="5497663" y="5023539"/>
            <a:ext cx="7872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6" name="正方形/長方形 115"/>
          <p:cNvSpPr/>
          <p:nvPr/>
        </p:nvSpPr>
        <p:spPr>
          <a:xfrm>
            <a:off x="8924889" y="2707723"/>
            <a:ext cx="2749214" cy="445291"/>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（記載省略）</a:t>
            </a:r>
          </a:p>
        </p:txBody>
      </p:sp>
      <p:cxnSp>
        <p:nvCxnSpPr>
          <p:cNvPr id="117" name="直線矢印コネクタ 116"/>
          <p:cNvCxnSpPr>
            <a:endCxn id="116" idx="1"/>
          </p:cNvCxnSpPr>
          <p:nvPr/>
        </p:nvCxnSpPr>
        <p:spPr>
          <a:xfrm flipV="1">
            <a:off x="7953338" y="2930369"/>
            <a:ext cx="971550" cy="8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9" name="テキスト ボックス 118"/>
          <p:cNvSpPr txBox="1"/>
          <p:nvPr/>
        </p:nvSpPr>
        <p:spPr>
          <a:xfrm>
            <a:off x="9812402" y="5345874"/>
            <a:ext cx="2877711" cy="246221"/>
          </a:xfrm>
          <a:prstGeom prst="rect">
            <a:avLst/>
          </a:prstGeom>
          <a:noFill/>
        </p:spPr>
        <p:txBody>
          <a:bodyPr wrap="none" rtlCol="0">
            <a:spAutoFit/>
          </a:bodyPr>
          <a:lstStyle/>
          <a:p>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　）は、要支援・要介護状態でない人の数</a:t>
            </a:r>
          </a:p>
        </p:txBody>
      </p:sp>
      <p:sp>
        <p:nvSpPr>
          <p:cNvPr id="118" name="正方形/長方形 117"/>
          <p:cNvSpPr/>
          <p:nvPr/>
        </p:nvSpPr>
        <p:spPr>
          <a:xfrm>
            <a:off x="3000567" y="5267480"/>
            <a:ext cx="2111698" cy="42602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↑この人数を基準としている</a:t>
            </a:r>
          </a:p>
        </p:txBody>
      </p:sp>
      <p:sp>
        <p:nvSpPr>
          <p:cNvPr id="122" name="正方形/長方形 121"/>
          <p:cNvSpPr/>
          <p:nvPr/>
        </p:nvSpPr>
        <p:spPr>
          <a:xfrm>
            <a:off x="5683754" y="4179837"/>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a:t>
            </a:r>
          </a:p>
        </p:txBody>
      </p:sp>
      <p:cxnSp>
        <p:nvCxnSpPr>
          <p:cNvPr id="123" name="直線矢印コネクタ 122"/>
          <p:cNvCxnSpPr>
            <a:stCxn id="37" idx="3"/>
          </p:cNvCxnSpPr>
          <p:nvPr/>
        </p:nvCxnSpPr>
        <p:spPr>
          <a:xfrm>
            <a:off x="6821824" y="2908645"/>
            <a:ext cx="594579" cy="99584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4" name="正方形/長方形 123"/>
          <p:cNvSpPr/>
          <p:nvPr/>
        </p:nvSpPr>
        <p:spPr>
          <a:xfrm>
            <a:off x="6959603" y="3543030"/>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⑥</a:t>
            </a:r>
          </a:p>
        </p:txBody>
      </p:sp>
      <p:sp>
        <p:nvSpPr>
          <p:cNvPr id="125" name="正方形/長方形 124"/>
          <p:cNvSpPr/>
          <p:nvPr/>
        </p:nvSpPr>
        <p:spPr>
          <a:xfrm>
            <a:off x="2455323" y="4545742"/>
            <a:ext cx="536945" cy="44701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⑮</a:t>
            </a:r>
          </a:p>
        </p:txBody>
      </p:sp>
      <p:sp>
        <p:nvSpPr>
          <p:cNvPr id="3" name="タイトル 2"/>
          <p:cNvSpPr>
            <a:spLocks noGrp="1"/>
          </p:cNvSpPr>
          <p:nvPr>
            <p:ph type="title"/>
          </p:nvPr>
        </p:nvSpPr>
        <p:spPr/>
        <p:txBody>
          <a:bodyPr/>
          <a:lstStyle/>
          <a:p>
            <a:r>
              <a:rPr lang="ja-JP" altLang="en-US" sz="3360" dirty="0">
                <a:solidFill>
                  <a:prstClr val="black">
                    <a:lumMod val="75000"/>
                    <a:lumOff val="25000"/>
                  </a:prstClr>
                </a:solidFill>
              </a:rPr>
              <a:t>氷見市人口ビジョン</a:t>
            </a:r>
            <a:endParaRPr lang="ja-JP" altLang="en-US" sz="1960" dirty="0"/>
          </a:p>
        </p:txBody>
      </p:sp>
      <p:sp>
        <p:nvSpPr>
          <p:cNvPr id="126" name="正方形/長方形 125"/>
          <p:cNvSpPr/>
          <p:nvPr/>
        </p:nvSpPr>
        <p:spPr>
          <a:xfrm>
            <a:off x="3904367" y="6257235"/>
            <a:ext cx="820924" cy="382025"/>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XXX</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7" name="直線矢印コネクタ 126"/>
          <p:cNvCxnSpPr>
            <a:stCxn id="126" idx="0"/>
          </p:cNvCxnSpPr>
          <p:nvPr/>
        </p:nvCxnSpPr>
        <p:spPr>
          <a:xfrm flipV="1">
            <a:off x="4314830" y="5076899"/>
            <a:ext cx="623193" cy="11803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1849016" y="3419532"/>
            <a:ext cx="993687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1849016" y="4488887"/>
            <a:ext cx="993687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1849016" y="2403517"/>
            <a:ext cx="993687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1868261" y="6882817"/>
            <a:ext cx="993687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1" name="直線矢印コネクタ 130"/>
          <p:cNvCxnSpPr/>
          <p:nvPr/>
        </p:nvCxnSpPr>
        <p:spPr>
          <a:xfrm>
            <a:off x="6841543" y="5060377"/>
            <a:ext cx="5945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2" name="正方形/長方形 131"/>
          <p:cNvSpPr/>
          <p:nvPr/>
        </p:nvSpPr>
        <p:spPr>
          <a:xfrm>
            <a:off x="3009514" y="7277400"/>
            <a:ext cx="820924" cy="382025"/>
          </a:xfrm>
          <a:prstGeom prst="rect">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XXX</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3" name="直線矢印コネクタ 132"/>
          <p:cNvCxnSpPr>
            <a:stCxn id="132" idx="0"/>
            <a:endCxn id="126" idx="2"/>
          </p:cNvCxnSpPr>
          <p:nvPr/>
        </p:nvCxnSpPr>
        <p:spPr>
          <a:xfrm flipV="1">
            <a:off x="3419985" y="6639251"/>
            <a:ext cx="894853" cy="6381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4" name="正方形/長方形 133"/>
          <p:cNvSpPr/>
          <p:nvPr/>
        </p:nvSpPr>
        <p:spPr>
          <a:xfrm>
            <a:off x="3723514" y="6846053"/>
            <a:ext cx="768478" cy="47740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12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20" dirty="0" err="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ー</a:t>
            </a:r>
            <a:r>
              <a:rPr lang="en-US" altLang="ja-JP" sz="112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12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5" name="直線矢印コネクタ 134"/>
          <p:cNvCxnSpPr>
            <a:stCxn id="37" idx="3"/>
          </p:cNvCxnSpPr>
          <p:nvPr/>
        </p:nvCxnSpPr>
        <p:spPr>
          <a:xfrm>
            <a:off x="6821816" y="2908645"/>
            <a:ext cx="623812" cy="190786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6" name="コンテンツ プレースホルダー 2"/>
          <p:cNvSpPr txBox="1">
            <a:spLocks/>
          </p:cNvSpPr>
          <p:nvPr/>
        </p:nvSpPr>
        <p:spPr>
          <a:xfrm>
            <a:off x="-1" y="1285130"/>
            <a:ext cx="12757245" cy="952991"/>
          </a:xfrm>
          <a:prstGeom prst="rect">
            <a:avLst/>
          </a:prstGeom>
        </p:spPr>
        <p:txBody>
          <a:bodyPr vert="horz" lIns="128016" tIns="64008" rIns="128016" bIns="64008"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kumimoji="1" sz="18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lgn="l" defTabSz="914400" rtl="0" eaLnBrk="1" latinLnBrk="0" hangingPunct="1">
              <a:lnSpc>
                <a:spcPct val="90000"/>
              </a:lnSpc>
              <a:spcBef>
                <a:spcPts val="500"/>
              </a:spcBef>
              <a:buFont typeface="Wingdings 2" pitchFamily="18" charset="2"/>
              <a:buChar char=""/>
              <a:defRPr kumimoji="1" sz="16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r>
              <a:rPr lang="ja-JP" altLang="en-US" sz="1960" dirty="0">
                <a:solidFill>
                  <a:prstClr val="black">
                    <a:lumMod val="75000"/>
                    <a:lumOff val="25000"/>
                  </a:prstClr>
                </a:solidFill>
              </a:rPr>
              <a:t>氷見市は「希望をかなえる」「持続可能な社会を実現する」ことを重視します。</a:t>
            </a:r>
            <a:r>
              <a:rPr lang="en-US" altLang="ja-JP" sz="1960" dirty="0">
                <a:solidFill>
                  <a:prstClr val="black">
                    <a:lumMod val="75000"/>
                    <a:lumOff val="25000"/>
                  </a:prstClr>
                </a:solidFill>
              </a:rPr>
              <a:t/>
            </a:r>
            <a:br>
              <a:rPr lang="en-US" altLang="ja-JP" sz="1960" dirty="0">
                <a:solidFill>
                  <a:prstClr val="black">
                    <a:lumMod val="75000"/>
                    <a:lumOff val="25000"/>
                  </a:prstClr>
                </a:solidFill>
              </a:rPr>
            </a:br>
            <a:r>
              <a:rPr lang="ja-JP" altLang="en-US" sz="1960" dirty="0">
                <a:solidFill>
                  <a:prstClr val="black">
                    <a:lumMod val="75000"/>
                    <a:lumOff val="25000"/>
                  </a:prstClr>
                </a:solidFill>
              </a:rPr>
              <a:t>人口ビジョンにおいて、現状の「ライフステージごとの人口移動」を確認し、希望をかなえ、持続可能な社会にするための「氷見市</a:t>
            </a:r>
            <a:r>
              <a:rPr lang="en-US" altLang="ja-JP" sz="1960" dirty="0">
                <a:solidFill>
                  <a:prstClr val="black">
                    <a:lumMod val="75000"/>
                    <a:lumOff val="25000"/>
                  </a:prstClr>
                </a:solidFill>
              </a:rPr>
              <a:t>15</a:t>
            </a:r>
            <a:r>
              <a:rPr lang="ja-JP" altLang="en-US" sz="1960" dirty="0">
                <a:solidFill>
                  <a:prstClr val="black">
                    <a:lumMod val="75000"/>
                    <a:lumOff val="25000"/>
                  </a:prstClr>
                </a:solidFill>
              </a:rPr>
              <a:t>の観点」を設定しました。</a:t>
            </a:r>
            <a:endParaRPr lang="en-US" altLang="ja-JP" sz="1960" dirty="0">
              <a:solidFill>
                <a:prstClr val="black">
                  <a:lumMod val="75000"/>
                  <a:lumOff val="25000"/>
                </a:prstClr>
              </a:solidFill>
            </a:endParaRPr>
          </a:p>
        </p:txBody>
      </p:sp>
      <p:sp>
        <p:nvSpPr>
          <p:cNvPr id="137" name="スライド番号プレースホルダー 3"/>
          <p:cNvSpPr>
            <a:spLocks noGrp="1"/>
          </p:cNvSpPr>
          <p:nvPr>
            <p:ph type="sldNum" sz="quarter" idx="12"/>
          </p:nvPr>
        </p:nvSpPr>
        <p:spPr>
          <a:xfrm>
            <a:off x="9921240" y="328339"/>
            <a:ext cx="2880360" cy="511175"/>
          </a:xfrm>
        </p:spPr>
        <p:txBody>
          <a:bodyPr/>
          <a:lstStyle/>
          <a:p>
            <a:r>
              <a:rPr lang="en-US" altLang="ja-JP" dirty="0" smtClean="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4252771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360" dirty="0"/>
              <a:t>氷見市まち・ひと・しごと創生総合戦略</a:t>
            </a:r>
          </a:p>
        </p:txBody>
      </p:sp>
      <p:sp>
        <p:nvSpPr>
          <p:cNvPr id="3" name="コンテンツ プレースホルダー 2"/>
          <p:cNvSpPr>
            <a:spLocks noGrp="1"/>
          </p:cNvSpPr>
          <p:nvPr>
            <p:ph idx="1"/>
          </p:nvPr>
        </p:nvSpPr>
        <p:spPr>
          <a:xfrm>
            <a:off x="0" y="1547893"/>
            <a:ext cx="12801600" cy="924815"/>
          </a:xfrm>
        </p:spPr>
        <p:txBody>
          <a:bodyPr>
            <a:normAutofit/>
          </a:bodyPr>
          <a:lstStyle/>
          <a:p>
            <a:r>
              <a:rPr kumimoji="1" lang="ja-JP" altLang="en-US" dirty="0" smtClean="0"/>
              <a:t>氷見市まち・ひと・しごと創生総合戦略においては、氷見市人口ビジョンで設定した「氷見市１５の観点」の実現を目指し、４つの基本目標を設定しました。　　　　　　　　　　　　　　　　　</a:t>
            </a:r>
            <a:endParaRPr kumimoji="1" lang="ja-JP" altLang="en-US" dirty="0"/>
          </a:p>
        </p:txBody>
      </p:sp>
      <p:sp>
        <p:nvSpPr>
          <p:cNvPr id="5" name="正方形/長方形 4"/>
          <p:cNvSpPr/>
          <p:nvPr/>
        </p:nvSpPr>
        <p:spPr>
          <a:xfrm>
            <a:off x="1721628" y="2614706"/>
            <a:ext cx="4580043" cy="310110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Ⅰ</a:t>
            </a:r>
          </a:p>
          <a:p>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安定した雇用を創出する</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氷見市の特色を活かし、時代の流れに</a:t>
            </a:r>
            <a: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対応しながら魅力的な雇用を増やす</a:t>
            </a:r>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7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氷見市に高卒新卒者が就きたい仕事を増やす</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7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 </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の方</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が就きたい仕事を増やす</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7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⑤ </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の転居を減らすために</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氷見市に子育てと両立する</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仕事を増やす</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7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⑩ </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ターン者が就きたい仕事を増やす</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721628" y="5857809"/>
            <a:ext cx="4580043" cy="35269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Ⅱ</a:t>
            </a:r>
          </a:p>
          <a:p>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新しいひとの流れをつくる</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「回遊する人材を定置網のように受け止めるまち氷見」を実現する</a:t>
            </a:r>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2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④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氷見市から</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の転居を減らす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⑦  </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⑨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⑪  </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他地域から氷見市内</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⑫  </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⑮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未就学児の親子で氷見市に引っ越す方を増やす</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400" dirty="0">
              <a:solidFill>
                <a:prstClr val="black"/>
              </a:solidFill>
              <a:latin typeface="メイリオ" panose="020B0604030504040204" pitchFamily="50" charset="-128"/>
              <a:ea typeface="メイリオ" panose="020B0604030504040204" pitchFamily="50" charset="-128"/>
            </a:endParaRPr>
          </a:p>
          <a:p>
            <a:endParaRPr lang="ja-JP"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6445196" y="2614706"/>
            <a:ext cx="4580043" cy="310110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Ⅲ</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結婚・出産・子育ての希望をかなえる</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氷見での結婚・出産・子育てを楽しみ、</a:t>
            </a:r>
            <a: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子どもの笑顔で満ちあふれた家庭を増やす</a:t>
            </a:r>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7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⑥ </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子育ての魅力で氷見市に引っ越す方を増やす</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7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⑬ </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婚姻数を増やす</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7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⑭ </a:t>
            </a:r>
            <a:r>
              <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出生数を増やす</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6445196" y="5857807"/>
            <a:ext cx="4580043" cy="351500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Ⅳ</a:t>
            </a:r>
          </a:p>
          <a:p>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時代に合った地域をつくり、安心な</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暮らしを守るとともに、地域と地域を</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連携する</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暮らし続けられるまちを実現し、</a:t>
            </a:r>
            <a: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地域資源を効果的に活用した魅力的な</a:t>
            </a:r>
            <a: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地域社会を実現する</a:t>
            </a:r>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⑧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長生きをする＆</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健康寿命を</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伸ばす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氷見市の地方創生を実現する基盤を構築する</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3"/>
          <p:cNvSpPr>
            <a:spLocks noGrp="1"/>
          </p:cNvSpPr>
          <p:nvPr>
            <p:ph type="sldNum" sz="quarter" idx="12"/>
          </p:nvPr>
        </p:nvSpPr>
        <p:spPr>
          <a:xfrm>
            <a:off x="9921240" y="328339"/>
            <a:ext cx="2880360" cy="511175"/>
          </a:xfrm>
        </p:spPr>
        <p:txBody>
          <a:bodyPr/>
          <a:lstStyle/>
          <a:p>
            <a:r>
              <a:rPr lang="en-US" altLang="ja-JP" dirty="0" smtClean="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587727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105" y="36977"/>
            <a:ext cx="12742785" cy="338554"/>
          </a:xfrm>
          <a:prstGeom prst="rect">
            <a:avLst/>
          </a:prstGeom>
          <a:noFill/>
          <a:ln>
            <a:noFill/>
          </a:ln>
        </p:spPr>
        <p:txBody>
          <a:bodyPr wrap="square" rtlCol="0">
            <a:spAutoFit/>
          </a:bodyPr>
          <a:lstStyle/>
          <a:p>
            <a:pPr algn="ctr"/>
            <a:r>
              <a:rPr lang="ja-JP" altLang="en-US"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氷見市まち・ひと・しごと創生総合戦略</a:t>
            </a:r>
            <a:r>
              <a:rPr lang="ja-JP" altLang="en-US" sz="12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2015</a:t>
            </a:r>
            <a:r>
              <a:rPr lang="ja-JP" altLang="en-US" sz="12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年度～</a:t>
            </a:r>
            <a:r>
              <a:rPr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2019</a:t>
            </a:r>
            <a:r>
              <a:rPr lang="ja-JP" altLang="en-US" sz="12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年度）</a:t>
            </a:r>
            <a:r>
              <a:rPr lang="ja-JP" altLang="en-US" sz="1600" b="1" dirty="0">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6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全体像：５年間で成し遂げたいこと</a:t>
            </a:r>
            <a:endParaRPr kumimoji="1" lang="ja-JP" altLang="en-US" sz="16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5" name="正方形/長方形 14"/>
          <p:cNvSpPr/>
          <p:nvPr/>
        </p:nvSpPr>
        <p:spPr>
          <a:xfrm>
            <a:off x="13395" y="4872982"/>
            <a:ext cx="3094480" cy="157778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基本目標</a:t>
            </a:r>
            <a: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Ⅲ</a:t>
            </a:r>
            <a:b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結婚・出産・子育ての希望をかなえる</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a:t>
            </a:r>
            <a:r>
              <a:rPr lang="ja-JP" altLang="en-US" sz="12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での結婚・出産・子育て</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を楽しみ、</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子ども</a:t>
            </a:r>
            <a:r>
              <a:rPr lang="ja-JP" altLang="en-US" sz="12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の笑顔</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で満ち</a:t>
            </a:r>
            <a:r>
              <a:rPr lang="ja-JP" altLang="en-US" sz="12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あふれた家庭を</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⑥</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育ての魅力で氷見市</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に引っ越す</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方を</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⑬</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婚姻数</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⑭</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出生数</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r>
              <a:rPr lang="en-US" altLang="ja-JP" sz="8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8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endPar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6" name="正方形/長方形 15"/>
          <p:cNvSpPr/>
          <p:nvPr/>
        </p:nvSpPr>
        <p:spPr>
          <a:xfrm>
            <a:off x="13395" y="6492648"/>
            <a:ext cx="3094480" cy="2393918"/>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基本目標</a:t>
            </a:r>
            <a: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Ⅳ</a:t>
            </a:r>
            <a:b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時代に合った地域をつくり、安心な暮らしを守るとともに、地域と地域を連携する</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暮らし続けられるまちを実現し、</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地域資源を効果的に活用した</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魅力的な地域社会を実現する</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⑧</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長</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生きをする＆</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健康</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寿命を</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伸ばす</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★氷見市の地方創生を実現する基盤を構築する</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2" name="正方形/長方形 21"/>
          <p:cNvSpPr/>
          <p:nvPr/>
        </p:nvSpPr>
        <p:spPr>
          <a:xfrm>
            <a:off x="13395" y="317048"/>
            <a:ext cx="3091483"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＜基本目標＞</a:t>
            </a:r>
            <a:endParaRPr kumimoji="1" lang="ja-JP" altLang="en-US" sz="1400" b="1"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3" name="正方形/長方形 22"/>
          <p:cNvSpPr/>
          <p:nvPr/>
        </p:nvSpPr>
        <p:spPr>
          <a:xfrm>
            <a:off x="3212676" y="317048"/>
            <a:ext cx="27940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＜到達</a:t>
            </a:r>
            <a:r>
              <a:rPr kumimoji="1" lang="ja-JP" altLang="en-US" sz="14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目標＞</a:t>
            </a:r>
            <a:endParaRPr kumimoji="1" lang="en-US" altLang="ja-JP" sz="14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5" name="正方形/長方形 24"/>
          <p:cNvSpPr/>
          <p:nvPr/>
        </p:nvSpPr>
        <p:spPr>
          <a:xfrm>
            <a:off x="8660324" y="355148"/>
            <a:ext cx="3546004"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14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　　＜施策</a:t>
            </a:r>
            <a:r>
              <a:rPr kumimoji="1" lang="ja-JP" altLang="en-US" sz="11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（達成目標）</a:t>
            </a:r>
            <a:r>
              <a:rPr kumimoji="1" lang="ja-JP" altLang="en-US" sz="12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ja-JP" altLang="en-US" sz="1200" b="1"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1" name="正方形/長方形 50"/>
          <p:cNvSpPr/>
          <p:nvPr/>
        </p:nvSpPr>
        <p:spPr>
          <a:xfrm>
            <a:off x="8838123" y="4874996"/>
            <a:ext cx="3544185" cy="46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①出逢いの場の創出による２０代における婚姻率の向上</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②地域の応援・支援による未婚率の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低減</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③人生設計を考える機会の増加</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3" name="正方形/長方形 52"/>
          <p:cNvSpPr/>
          <p:nvPr/>
        </p:nvSpPr>
        <p:spPr>
          <a:xfrm>
            <a:off x="8838123" y="6492649"/>
            <a:ext cx="3544185" cy="557998"/>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①各種検査、検診の充実による早期発見</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②高齢世代の活動充実と生きがいの創出</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③未病（病気ではないが、健康でもない状態）対策</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5" name="正方形/長方形 54"/>
          <p:cNvSpPr/>
          <p:nvPr/>
        </p:nvSpPr>
        <p:spPr>
          <a:xfrm>
            <a:off x="8838123" y="8238565"/>
            <a:ext cx="3544185" cy="64800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①対話と共創</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※8</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による地域づくり</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②数値等の根拠に基づく政策の実施と検証体制の構築</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③自治体連携の推進（広域連携・テーマ連携など）</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④ぶり</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回遊・出世</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型の地域人材育成</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⑤企業・大学等との共有価値の創造</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(CSV</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※10</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7" name="正方形/長方形 56"/>
          <p:cNvSpPr/>
          <p:nvPr/>
        </p:nvSpPr>
        <p:spPr>
          <a:xfrm>
            <a:off x="8838123" y="5896950"/>
            <a:ext cx="3544185" cy="55381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子育てや教育に関わる経済的・精神的負担の軽減</a:t>
            </a:r>
            <a:endPar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②子どもの生きる力を育成する魅力</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のある保育・教育の充実</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③子育てと両立するワークライフバランス</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（仕事と私生活の調和）</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推進</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④子ども</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が安心して遊び・学ぶことができる環境の整備</a:t>
            </a:r>
            <a:endPar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3" name="正方形/長方形 12"/>
          <p:cNvSpPr/>
          <p:nvPr/>
        </p:nvSpPr>
        <p:spPr>
          <a:xfrm>
            <a:off x="13395" y="562252"/>
            <a:ext cx="3094480" cy="233212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基本目標</a:t>
            </a:r>
            <a: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Ⅰ</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安定した雇用を創出する</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氷見市の特色を活かし、時代の流れに</a:t>
            </a:r>
            <a:r>
              <a:rPr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対応しながら魅力的な雇用を増やす</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めざす成果（</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15</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の観点）</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lvl="0" defTabSz="914400"/>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に高卒新卒者が</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就きたい仕事</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の方</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が</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就きたい仕事</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defTabSz="914400"/>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他</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通勤</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する方</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の転居を</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減らすために</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defTabSz="914400"/>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氷見市</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に子育て</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と両立</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する</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仕事を</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⑩</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40</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代の</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IJ</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者が就きたい</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仕事</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r>
              <a:rPr lang="en-US" altLang="ja-JP"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endParaRPr lang="ja-JP" altLang="ja-JP" sz="105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defTabSz="914400"/>
            <a:endPar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0" name="正方形/長方形 19"/>
          <p:cNvSpPr/>
          <p:nvPr/>
        </p:nvSpPr>
        <p:spPr>
          <a:xfrm>
            <a:off x="8838123" y="1491596"/>
            <a:ext cx="3544185" cy="71422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①大規模</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工場・大企業の</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雇用の維持・増加</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②既存商店・会社の事業承継</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の支援</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コミュニティビジネス</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の創業支援</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④市内異業種の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連携</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⑤地域内</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消費</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（地産地消など）</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の促進</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4" name="正方形/長方形 23"/>
          <p:cNvSpPr/>
          <p:nvPr/>
        </p:nvSpPr>
        <p:spPr>
          <a:xfrm>
            <a:off x="8838123" y="562254"/>
            <a:ext cx="3544185" cy="88767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食文化</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女性の感性」による新産業</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創出</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②氷見</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産品を加工した製品開発と販売網</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拡充</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③地域</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の強み（一次産業、宿泊業）を核と</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した新業態の形成</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④地域の困りごとのビジネス化</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IT</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関連の創業</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・企業における</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IT</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利用の促進</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⑥副業者</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の増加による地場産業の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多様化</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4" name="正方形/長方形 13"/>
          <p:cNvSpPr/>
          <p:nvPr/>
        </p:nvSpPr>
        <p:spPr>
          <a:xfrm>
            <a:off x="13395" y="2931679"/>
            <a:ext cx="3094480" cy="189990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基本目標</a:t>
            </a:r>
            <a: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Ⅱ</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新しいひとの流れをつくる</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「回遊する人材を定置網のように受け止めるまち氷見」を</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実現する</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5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代の</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U</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ターンを増やす</a:t>
            </a:r>
            <a:endPar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から</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他地域</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通勤</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する</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方</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の転居を</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減らす</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⑦</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定年</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後</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U</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ターンを増やす</a:t>
            </a:r>
            <a:endPar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⑨</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40</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代の</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IJ</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を増やす</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⑪</a:t>
            </a:r>
            <a:r>
              <a:rPr lang="ja-JP" altLang="ja-JP" sz="9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他</a:t>
            </a:r>
            <a:r>
              <a:rPr lang="ja-JP" altLang="ja-JP" sz="9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地域から氷見市内</a:t>
            </a:r>
            <a:r>
              <a:rPr lang="ja-JP" altLang="en-US" sz="9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ja-JP" sz="9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通勤</a:t>
            </a:r>
            <a:r>
              <a:rPr lang="ja-JP" altLang="en-US" sz="9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する方</a:t>
            </a:r>
            <a:r>
              <a:rPr lang="ja-JP" altLang="ja-JP" sz="9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の転居を</a:t>
            </a:r>
            <a:r>
              <a:rPr lang="ja-JP" altLang="ja-JP" sz="9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endParaRPr lang="en-US" altLang="ja-JP" sz="9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⑫</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定年</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後</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en-US"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IJ</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未就学児</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の親子で氷見市</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に引っ越す</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方を</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増やす</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3" name="正方形/長方形 32"/>
          <p:cNvSpPr/>
          <p:nvPr/>
        </p:nvSpPr>
        <p:spPr>
          <a:xfrm>
            <a:off x="8838123" y="2931680"/>
            <a:ext cx="3544185" cy="63433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①氷見市の郷土愛</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育成</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②親子での氷見への転入促進・転出防止の支援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③氷見出身者の就学・活躍と</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U</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ターンの支援（</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代など）</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④若い</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女性の</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U</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ターンの支援</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⑤定年後</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U</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ターンの支援</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4" name="正方形/長方形 33"/>
          <p:cNvSpPr/>
          <p:nvPr/>
        </p:nvSpPr>
        <p:spPr>
          <a:xfrm>
            <a:off x="8838123" y="4264141"/>
            <a:ext cx="3544185" cy="56744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①日本の魚食文化を牽引する施策の展開</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②未来</a:t>
            </a:r>
            <a:r>
              <a:rPr kumimoji="1"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を共創</a:t>
            </a:r>
            <a:r>
              <a:rPr lang="en-US" altLang="ja-JP" sz="60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※8</a:t>
            </a:r>
            <a:r>
              <a:rPr kumimoji="1"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できる</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まちづくりの推進</a:t>
            </a:r>
            <a:endPar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③スポーツ・文化等による人口交流増加</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5" name="正方形/長方形 34"/>
          <p:cNvSpPr/>
          <p:nvPr/>
        </p:nvSpPr>
        <p:spPr>
          <a:xfrm>
            <a:off x="8838123" y="3611232"/>
            <a:ext cx="3544185" cy="60938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lang="en-US" altLang="ja-JP"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40</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代の転入者が氷見に来やすく、なじみやすい体制の</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整備</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氷見に住居を構え他地域に通勤する移住者への支援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③大都市居住者に氷見での生活の価値を伝える活動推進</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④クリエイティブ</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人材</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※5</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移住・定住の支援</a:t>
            </a:r>
            <a:endPar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⑤氷見版</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CCRC</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※6</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の推進</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83" name="正方形/長方形 82"/>
          <p:cNvSpPr/>
          <p:nvPr/>
        </p:nvSpPr>
        <p:spPr>
          <a:xfrm>
            <a:off x="8838123" y="7566515"/>
            <a:ext cx="3546004" cy="632841"/>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①市の公共施設・空き家の有効活用</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②集落</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における拠点施設（コミュニティ施設）の整備</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③地域</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包括</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ケアシステム</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※9</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の構築</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④地域づくり協議会の構築と支援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集落構造に</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応じた交通手段の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開発と支援</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8" name="正方形/長方形 97"/>
          <p:cNvSpPr/>
          <p:nvPr/>
        </p:nvSpPr>
        <p:spPr>
          <a:xfrm>
            <a:off x="8838123" y="7090614"/>
            <a:ext cx="3540487" cy="436806"/>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①個々人の夢や希望の支援</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②考え、行動</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する自治会の支援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③各種業界・団体の地方創生支援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9" name="正方形/長方形 28"/>
          <p:cNvSpPr/>
          <p:nvPr/>
        </p:nvSpPr>
        <p:spPr>
          <a:xfrm>
            <a:off x="12423932" y="569537"/>
            <a:ext cx="327696" cy="831703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事業の実施（</a:t>
            </a:r>
            <a:r>
              <a:rPr lang="en-US" altLang="ja-JP" sz="1050" b="1"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b="1"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協議会・分科会の検討、様々なトーク、市職員の実感等によって得られた約２０００のつぶやきをヒントに）</a:t>
            </a:r>
            <a:endParaRPr kumimoji="1" lang="ja-JP" altLang="en-US" sz="1050" b="1"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 name="テキスト ボックス 1"/>
          <p:cNvSpPr txBox="1"/>
          <p:nvPr/>
        </p:nvSpPr>
        <p:spPr>
          <a:xfrm>
            <a:off x="7951" y="8840890"/>
            <a:ext cx="4183049" cy="784830"/>
          </a:xfrm>
          <a:prstGeom prst="rect">
            <a:avLst/>
          </a:prstGeom>
          <a:noFill/>
        </p:spPr>
        <p:txBody>
          <a:bodyPr wrap="square" rtlCol="0">
            <a:spAutoFit/>
          </a:bodyPr>
          <a:lstStyle/>
          <a:p>
            <a:pPr>
              <a:lnSpc>
                <a:spcPts val="900"/>
              </a:lnSpc>
            </a:pPr>
            <a:r>
              <a:rPr lang="en-US" altLang="ja-JP" sz="800" dirty="0" smtClean="0">
                <a:solidFill>
                  <a:srgbClr val="FF0000"/>
                </a:solidFill>
                <a:latin typeface="HG丸ｺﾞｼｯｸM-PRO" panose="020F0600000000000000" pitchFamily="50" charset="-128"/>
                <a:ea typeface="HG丸ｺﾞｼｯｸM-PRO" panose="020F0600000000000000" pitchFamily="50" charset="-128"/>
              </a:rPr>
              <a:t>※1</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800" dirty="0" smtClean="0">
                <a:latin typeface="HG丸ｺﾞｼｯｸM-PRO" panose="020F0600000000000000" pitchFamily="50" charset="-128"/>
                <a:ea typeface="HG丸ｺﾞｼｯｸM-PRO" panose="020F0600000000000000" pitchFamily="50" charset="-128"/>
              </a:rPr>
              <a:t>I</a:t>
            </a:r>
            <a:r>
              <a:rPr lang="ja-JP" altLang="en-US" sz="800" dirty="0" smtClean="0">
                <a:latin typeface="HG丸ｺﾞｼｯｸM-PRO" panose="020F0600000000000000" pitchFamily="50" charset="-128"/>
                <a:ea typeface="HG丸ｺﾞｼｯｸM-PRO" panose="020F0600000000000000" pitchFamily="50" charset="-128"/>
              </a:rPr>
              <a:t>ターンとは、氷見市以外の出身者が氷見市へ来る人口移動であり、</a:t>
            </a:r>
            <a:r>
              <a:rPr lang="en-US" altLang="ja-JP" sz="800" dirty="0" smtClean="0">
                <a:latin typeface="HG丸ｺﾞｼｯｸM-PRO" panose="020F0600000000000000" pitchFamily="50" charset="-128"/>
                <a:ea typeface="HG丸ｺﾞｼｯｸM-PRO" panose="020F0600000000000000" pitchFamily="50" charset="-128"/>
              </a:rPr>
              <a:t>J</a:t>
            </a:r>
            <a:r>
              <a:rPr lang="ja-JP" altLang="en-US" sz="800" dirty="0" smtClean="0">
                <a:latin typeface="HG丸ｺﾞｼｯｸM-PRO" panose="020F0600000000000000" pitchFamily="50" charset="-128"/>
                <a:ea typeface="HG丸ｺﾞｼｯｸM-PRO" panose="020F0600000000000000" pitchFamily="50" charset="-128"/>
              </a:rPr>
              <a:t>ターンとは、　</a:t>
            </a:r>
            <a:r>
              <a:rPr lang="en-US" altLang="ja-JP" sz="800" dirty="0" smtClean="0">
                <a:latin typeface="HG丸ｺﾞｼｯｸM-PRO" panose="020F0600000000000000" pitchFamily="50" charset="-128"/>
                <a:ea typeface="HG丸ｺﾞｼｯｸM-PRO" panose="020F0600000000000000" pitchFamily="50" charset="-128"/>
              </a:rPr>
              <a:t/>
            </a:r>
            <a:br>
              <a:rPr lang="en-US" altLang="ja-JP" sz="800" dirty="0" smtClean="0">
                <a:latin typeface="HG丸ｺﾞｼｯｸM-PRO" panose="020F0600000000000000" pitchFamily="50" charset="-128"/>
                <a:ea typeface="HG丸ｺﾞｼｯｸM-PRO" panose="020F0600000000000000" pitchFamily="50" charset="-128"/>
              </a:rPr>
            </a:br>
            <a:r>
              <a:rPr lang="ja-JP" altLang="en-US" sz="800" dirty="0" smtClean="0">
                <a:latin typeface="HG丸ｺﾞｼｯｸM-PRO" panose="020F0600000000000000" pitchFamily="50" charset="-128"/>
                <a:ea typeface="HG丸ｺﾞｼｯｸM-PRO" panose="020F0600000000000000" pitchFamily="50" charset="-128"/>
              </a:rPr>
              <a:t>　　　氷見市付近の市町村出身者が一旦東京等へ出ていった後に氷見市へ来る人口移動</a:t>
            </a:r>
            <a:r>
              <a:rPr lang="en-US" altLang="ja-JP" sz="800" dirty="0" smtClean="0">
                <a:latin typeface="HG丸ｺﾞｼｯｸM-PRO" panose="020F0600000000000000" pitchFamily="50" charset="-128"/>
                <a:ea typeface="HG丸ｺﾞｼｯｸM-PRO" panose="020F0600000000000000" pitchFamily="50" charset="-128"/>
              </a:rPr>
              <a:t/>
            </a:r>
            <a:br>
              <a:rPr lang="en-US" altLang="ja-JP" sz="800" dirty="0" smtClean="0">
                <a:latin typeface="HG丸ｺﾞｼｯｸM-PRO" panose="020F0600000000000000" pitchFamily="50" charset="-128"/>
                <a:ea typeface="HG丸ｺﾞｼｯｸM-PRO" panose="020F0600000000000000" pitchFamily="50" charset="-128"/>
              </a:rPr>
            </a:br>
            <a:r>
              <a:rPr lang="en-US" altLang="ja-JP" sz="800" dirty="0" smtClean="0">
                <a:solidFill>
                  <a:srgbClr val="FF0000"/>
                </a:solidFill>
                <a:latin typeface="HG丸ｺﾞｼｯｸM-PRO" panose="020F0600000000000000" pitchFamily="50" charset="-128"/>
                <a:ea typeface="HG丸ｺﾞｼｯｸM-PRO" panose="020F0600000000000000" pitchFamily="50" charset="-128"/>
              </a:rPr>
              <a:t>※2</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情報通信技術を活用した場所や時間にとらわれない柔軟な働き方</a:t>
            </a:r>
            <a:r>
              <a:rPr lang="en-US" altLang="ja-JP" sz="800" dirty="0" smtClean="0">
                <a:latin typeface="HG丸ｺﾞｼｯｸM-PRO" panose="020F0600000000000000" pitchFamily="50" charset="-128"/>
                <a:ea typeface="HG丸ｺﾞｼｯｸM-PRO" panose="020F0600000000000000" pitchFamily="50" charset="-128"/>
              </a:rPr>
              <a:t/>
            </a:r>
            <a:br>
              <a:rPr lang="en-US" altLang="ja-JP" sz="800" dirty="0" smtClean="0">
                <a:latin typeface="HG丸ｺﾞｼｯｸM-PRO" panose="020F0600000000000000" pitchFamily="50" charset="-128"/>
                <a:ea typeface="HG丸ｺﾞｼｯｸM-PRO" panose="020F0600000000000000" pitchFamily="50" charset="-128"/>
              </a:rPr>
            </a:br>
            <a:r>
              <a:rPr lang="en-US" altLang="ja-JP" sz="800" dirty="0" smtClean="0">
                <a:solidFill>
                  <a:srgbClr val="FF0000"/>
                </a:solidFill>
                <a:latin typeface="HG丸ｺﾞｼｯｸM-PRO" panose="020F0600000000000000" pitchFamily="50" charset="-128"/>
                <a:ea typeface="HG丸ｺﾞｼｯｸM-PRO" panose="020F0600000000000000" pitchFamily="50" charset="-128"/>
              </a:rPr>
              <a:t>※3</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インターネット等を利用した業務発注等を行う手法</a:t>
            </a:r>
            <a:r>
              <a:rPr lang="en-US" altLang="ja-JP" sz="800" dirty="0" smtClean="0">
                <a:latin typeface="HG丸ｺﾞｼｯｸM-PRO" panose="020F0600000000000000" pitchFamily="50" charset="-128"/>
                <a:ea typeface="HG丸ｺﾞｼｯｸM-PRO" panose="020F0600000000000000" pitchFamily="50" charset="-128"/>
              </a:rPr>
              <a:t/>
            </a:r>
            <a:br>
              <a:rPr lang="en-US" altLang="ja-JP" sz="800" dirty="0" smtClean="0">
                <a:latin typeface="HG丸ｺﾞｼｯｸM-PRO" panose="020F0600000000000000" pitchFamily="50" charset="-128"/>
                <a:ea typeface="HG丸ｺﾞｼｯｸM-PRO" panose="020F0600000000000000" pitchFamily="50" charset="-128"/>
              </a:rPr>
            </a:br>
            <a:r>
              <a:rPr lang="en-US" altLang="ja-JP" sz="800" dirty="0" smtClean="0">
                <a:solidFill>
                  <a:srgbClr val="FF0000"/>
                </a:solidFill>
                <a:latin typeface="HG丸ｺﾞｼｯｸM-PRO" panose="020F0600000000000000" pitchFamily="50" charset="-128"/>
                <a:ea typeface="HG丸ｺﾞｼｯｸM-PRO" panose="020F0600000000000000" pitchFamily="50" charset="-128"/>
              </a:rPr>
              <a:t>※4</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地域資源を活かしながら地域課題の解決をビジネスの手法で取り組むこと</a:t>
            </a:r>
            <a:r>
              <a:rPr lang="en-US" altLang="ja-JP" sz="800" dirty="0" smtClean="0">
                <a:latin typeface="HG丸ｺﾞｼｯｸM-PRO" panose="020F0600000000000000" pitchFamily="50" charset="-128"/>
                <a:ea typeface="HG丸ｺﾞｼｯｸM-PRO" panose="020F0600000000000000" pitchFamily="50" charset="-128"/>
              </a:rPr>
              <a:t/>
            </a:r>
            <a:br>
              <a:rPr lang="en-US" altLang="ja-JP" sz="800" dirty="0" smtClean="0">
                <a:latin typeface="HG丸ｺﾞｼｯｸM-PRO" panose="020F0600000000000000" pitchFamily="50" charset="-128"/>
                <a:ea typeface="HG丸ｺﾞｼｯｸM-PRO" panose="020F0600000000000000" pitchFamily="50" charset="-128"/>
              </a:rPr>
            </a:br>
            <a:r>
              <a:rPr lang="en-US" altLang="ja-JP" sz="800" dirty="0" smtClean="0">
                <a:solidFill>
                  <a:srgbClr val="FF0000"/>
                </a:solidFill>
                <a:latin typeface="HG丸ｺﾞｼｯｸM-PRO" panose="020F0600000000000000" pitchFamily="50" charset="-128"/>
                <a:ea typeface="HG丸ｺﾞｼｯｸM-PRO" panose="020F0600000000000000" pitchFamily="50" charset="-128"/>
              </a:rPr>
              <a:t>※5</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専門</a:t>
            </a:r>
            <a:r>
              <a:rPr lang="ja-JP" altLang="en-US" sz="800" dirty="0">
                <a:latin typeface="HG丸ｺﾞｼｯｸM-PRO" panose="020F0600000000000000" pitchFamily="50" charset="-128"/>
                <a:ea typeface="HG丸ｺﾞｼｯｸM-PRO" panose="020F0600000000000000" pitchFamily="50" charset="-128"/>
              </a:rPr>
              <a:t>分野において、高い感性と創造性に裏付けされた技能を</a:t>
            </a:r>
            <a:r>
              <a:rPr lang="ja-JP" altLang="en-US" sz="800" dirty="0" smtClean="0">
                <a:latin typeface="HG丸ｺﾞｼｯｸM-PRO" panose="020F0600000000000000" pitchFamily="50" charset="-128"/>
                <a:ea typeface="HG丸ｺﾞｼｯｸM-PRO" panose="020F0600000000000000" pitchFamily="50" charset="-128"/>
              </a:rPr>
              <a:t>発揮できる人材</a:t>
            </a:r>
            <a:endParaRPr kumimoji="1" lang="ja-JP" altLang="en-US" sz="800" dirty="0">
              <a:latin typeface="HG丸ｺﾞｼｯｸM-PRO" panose="020F0600000000000000" pitchFamily="50" charset="-128"/>
              <a:ea typeface="HG丸ｺﾞｼｯｸM-PRO" panose="020F0600000000000000" pitchFamily="50" charset="-128"/>
            </a:endParaRPr>
          </a:p>
        </p:txBody>
      </p:sp>
      <p:sp>
        <p:nvSpPr>
          <p:cNvPr id="86" name="テキスト ボックス 85"/>
          <p:cNvSpPr txBox="1"/>
          <p:nvPr/>
        </p:nvSpPr>
        <p:spPr>
          <a:xfrm>
            <a:off x="4165528" y="8848510"/>
            <a:ext cx="4183049" cy="707886"/>
          </a:xfrm>
          <a:prstGeom prst="rect">
            <a:avLst/>
          </a:prstGeom>
          <a:noFill/>
        </p:spPr>
        <p:txBody>
          <a:bodyPr wrap="square" rtlCol="0">
            <a:spAutoFit/>
          </a:bodyPr>
          <a:lstStyle/>
          <a:p>
            <a:r>
              <a:rPr kumimoji="1" lang="en-US" altLang="ja-JP" sz="800"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800" dirty="0" smtClean="0">
                <a:solidFill>
                  <a:srgbClr val="FF0000"/>
                </a:solidFill>
                <a:latin typeface="HG丸ｺﾞｼｯｸM-PRO" panose="020F0600000000000000" pitchFamily="50" charset="-128"/>
                <a:ea typeface="HG丸ｺﾞｼｯｸM-PRO" panose="020F0600000000000000" pitchFamily="50" charset="-128"/>
              </a:rPr>
              <a:t>6</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800" dirty="0" smtClean="0">
                <a:latin typeface="HG丸ｺﾞｼｯｸM-PRO" panose="020F0600000000000000" pitchFamily="50" charset="-128"/>
                <a:ea typeface="HG丸ｺﾞｼｯｸM-PRO" panose="020F0600000000000000" pitchFamily="50" charset="-128"/>
              </a:rPr>
              <a:t>Continuing Care Retirement Community</a:t>
            </a:r>
            <a:r>
              <a:rPr lang="ja-JP" altLang="en-US" sz="800" dirty="0" err="1" smtClean="0">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他地域の高齢者が、自らの希望で　</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氷見市に移り住み、健康でアクティブな生活を送るとともに、医療介護が必要な</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時には継続的なケアを受けることができるような地域づくり</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７：</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日常的</a:t>
            </a:r>
            <a:r>
              <a:rPr lang="ja-JP" altLang="en-US" sz="800">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en-US" sz="800" smtClean="0">
                <a:latin typeface="HG丸ｺﾞｼｯｸM-PRO" panose="020F0600000000000000" pitchFamily="50" charset="-128"/>
                <a:ea typeface="HG丸ｺﾞｼｯｸM-PRO" panose="020F0600000000000000" pitchFamily="50" charset="-128"/>
                <a:cs typeface="メイリオ" panose="020B0604030504040204" pitchFamily="50" charset="-128"/>
              </a:rPr>
              <a:t>介護等を</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必要としないで、自立した生活ができる生存期間</a:t>
            </a:r>
          </a:p>
          <a:p>
            <a:r>
              <a:rPr lang="en-US" altLang="ja-JP"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８：</a:t>
            </a:r>
            <a:r>
              <a:rPr lang="ja-JP" altLang="en-US" sz="800" dirty="0" smtClean="0">
                <a:latin typeface="HG丸ｺﾞｼｯｸM-PRO" panose="020F0600000000000000" pitchFamily="50" charset="-128"/>
                <a:ea typeface="HG丸ｺﾞｼｯｸM-PRO" panose="020F0600000000000000" pitchFamily="50" charset="-128"/>
              </a:rPr>
              <a:t>市役所・住民・団体・企業などが協働して共に価値を創造すること</a:t>
            </a:r>
            <a:endParaRPr kumimoji="1" lang="ja-JP" altLang="en-US" sz="800" dirty="0">
              <a:latin typeface="HG丸ｺﾞｼｯｸM-PRO" panose="020F0600000000000000" pitchFamily="50" charset="-128"/>
              <a:ea typeface="HG丸ｺﾞｼｯｸM-PRO" panose="020F0600000000000000" pitchFamily="50" charset="-128"/>
            </a:endParaRPr>
          </a:p>
        </p:txBody>
      </p:sp>
      <p:sp>
        <p:nvSpPr>
          <p:cNvPr id="89" name="テキスト ボックス 88"/>
          <p:cNvSpPr txBox="1"/>
          <p:nvPr/>
        </p:nvSpPr>
        <p:spPr>
          <a:xfrm>
            <a:off x="8323106" y="8848510"/>
            <a:ext cx="4183049" cy="707886"/>
          </a:xfrm>
          <a:prstGeom prst="rect">
            <a:avLst/>
          </a:prstGeom>
          <a:noFill/>
        </p:spPr>
        <p:txBody>
          <a:bodyPr wrap="square" rtlCol="0">
            <a:spAutoFit/>
          </a:bodyPr>
          <a:lstStyle/>
          <a:p>
            <a:r>
              <a:rPr lang="en-US" altLang="ja-JP"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９：</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重度な要介護状態となっても住み慣れた地域で自分らしい暮らしを人生を続け</a:t>
            </a:r>
            <a:r>
              <a:rPr lang="ja-JP" altLang="en-US" sz="800" dirty="0" err="1" smtClean="0">
                <a:latin typeface="HG丸ｺﾞｼｯｸM-PRO" panose="020F0600000000000000" pitchFamily="50" charset="-128"/>
                <a:ea typeface="HG丸ｺﾞｼｯｸM-PRO" panose="020F0600000000000000" pitchFamily="50" charset="-128"/>
                <a:cs typeface="メイリオ" panose="020B0604030504040204" pitchFamily="50" charset="-128"/>
              </a:rPr>
              <a:t>ら</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れるよう、住まい・医療・介護・予防・生活支援が一体的に提供されるシステム</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800" dirty="0" smtClean="0">
                <a:solidFill>
                  <a:srgbClr val="FF0000"/>
                </a:solidFill>
                <a:latin typeface="HG丸ｺﾞｼｯｸM-PRO" panose="020F0600000000000000" pitchFamily="50" charset="-128"/>
                <a:ea typeface="HG丸ｺﾞｼｯｸM-PRO" panose="020F0600000000000000" pitchFamily="50" charset="-128"/>
              </a:rPr>
              <a:t>※10</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800" dirty="0" smtClean="0">
                <a:latin typeface="HG丸ｺﾞｼｯｸM-PRO" panose="020F0600000000000000" pitchFamily="50" charset="-128"/>
                <a:ea typeface="HG丸ｺﾞｼｯｸM-PRO" panose="020F0600000000000000" pitchFamily="50" charset="-128"/>
              </a:rPr>
              <a:t>Creating Shared Value</a:t>
            </a:r>
            <a:r>
              <a:rPr lang="ja-JP" altLang="en-US" sz="800" dirty="0" smtClean="0">
                <a:latin typeface="HG丸ｺﾞｼｯｸM-PRO" panose="020F0600000000000000" pitchFamily="50" charset="-128"/>
                <a:ea typeface="HG丸ｺﾞｼｯｸM-PRO" panose="020F0600000000000000" pitchFamily="50" charset="-128"/>
              </a:rPr>
              <a:t>（共有価値の創造）。社会的な価値と企業にとって</a:t>
            </a:r>
            <a:r>
              <a:rPr lang="en-US" altLang="ja-JP" sz="800" dirty="0" smtClean="0">
                <a:latin typeface="HG丸ｺﾞｼｯｸM-PRO" panose="020F0600000000000000" pitchFamily="50" charset="-128"/>
                <a:ea typeface="HG丸ｺﾞｼｯｸM-PRO" panose="020F0600000000000000" pitchFamily="50" charset="-128"/>
              </a:rPr>
              <a:t/>
            </a:r>
            <a:br>
              <a:rPr lang="en-US" altLang="ja-JP" sz="800" dirty="0" smtClean="0">
                <a:latin typeface="HG丸ｺﾞｼｯｸM-PRO" panose="020F0600000000000000" pitchFamily="50" charset="-128"/>
                <a:ea typeface="HG丸ｺﾞｼｯｸM-PRO" panose="020F0600000000000000" pitchFamily="50" charset="-128"/>
              </a:rPr>
            </a:br>
            <a:r>
              <a:rPr lang="ja-JP" altLang="en-US" sz="800" dirty="0" smtClean="0">
                <a:latin typeface="HG丸ｺﾞｼｯｸM-PRO" panose="020F0600000000000000" pitchFamily="50" charset="-128"/>
                <a:ea typeface="HG丸ｺﾞｼｯｸM-PRO" panose="020F0600000000000000" pitchFamily="50" charset="-128"/>
              </a:rPr>
              <a:t>　　　の価値を両立させて、企業の事業活動を通じて社会的な課題を解決していくこと</a:t>
            </a:r>
            <a:endParaRPr lang="en-US" altLang="ja-JP" sz="800" dirty="0" smtClean="0">
              <a:latin typeface="HG丸ｺﾞｼｯｸM-PRO" panose="020F0600000000000000" pitchFamily="50" charset="-128"/>
              <a:ea typeface="HG丸ｺﾞｼｯｸM-PRO" panose="020F0600000000000000" pitchFamily="50" charset="-128"/>
            </a:endParaRPr>
          </a:p>
          <a:p>
            <a:endParaRPr kumimoji="1" lang="ja-JP" altLang="en-US" sz="8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8838123" y="2250770"/>
            <a:ext cx="3544185" cy="64360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①育児</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行う女性が</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就業・創業準備時間を確保するため</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の機会や施設の提供</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職場と</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子育て支援施設の連携</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8900" indent="-88900">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③柔軟な時間選択による多様な働き方の増加</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8900" indent="-88900">
              <a:lnSpc>
                <a:spcPts val="900"/>
              </a:lnSpc>
            </a:pP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④在宅ワーク（テレワーク</a:t>
            </a:r>
            <a:r>
              <a:rPr kumimoji="1"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6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kumimoji="1" lang="ja-JP" altLang="en-US" sz="900" dirty="0" err="1"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クラウドソーシング</a:t>
            </a:r>
            <a:r>
              <a:rPr kumimoji="1"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6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3</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等）</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の普及</a:t>
            </a:r>
            <a:endParaRPr kumimoji="1" lang="ja-JP" altLang="en-US"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2" name="正方形/長方形 51"/>
          <p:cNvSpPr/>
          <p:nvPr/>
        </p:nvSpPr>
        <p:spPr>
          <a:xfrm>
            <a:off x="8838123" y="5387202"/>
            <a:ext cx="3544185" cy="46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①安心して出産できる環境の整備</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②家族が望む出産につながる不妊治療等に</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対する経済的・精神的負担の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軽減</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③妊娠・出産・子育ての切れ目無い支援の推進</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2" name="正方形/長方形 91"/>
          <p:cNvSpPr/>
          <p:nvPr/>
        </p:nvSpPr>
        <p:spPr>
          <a:xfrm>
            <a:off x="5822723" y="561229"/>
            <a:ext cx="2962060" cy="89228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①食文化</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女性の創業支援数</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氷見産品を加工した製品開発件数</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宿泊施設独自の体験プログラムや献立・お土産を核としたプラン数</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地域の困りごとのビジネス化</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IT</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関連の事業の増加</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⑥副業（小さな創業）の支援数</a:t>
            </a:r>
          </a:p>
        </p:txBody>
      </p:sp>
      <p:sp>
        <p:nvSpPr>
          <p:cNvPr id="108" name="正方形/長方形 107"/>
          <p:cNvSpPr/>
          <p:nvPr/>
        </p:nvSpPr>
        <p:spPr>
          <a:xfrm>
            <a:off x="5822723" y="1494102"/>
            <a:ext cx="2962060" cy="71102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①市内の大規模工場・大企業の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雇用者数</a:t>
            </a: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②事業承継実施</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a:t>
            </a: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③コミュニティビジネス創業</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a:t>
            </a: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④異業種交流事業を経て生じた連携の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地域内の産品を積極的に買っていると回答した</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消費者</a:t>
            </a:r>
            <a:endPar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09" name="正方形/長方形 108"/>
          <p:cNvSpPr/>
          <p:nvPr/>
        </p:nvSpPr>
        <p:spPr>
          <a:xfrm>
            <a:off x="5822723" y="2250216"/>
            <a:ext cx="2962060" cy="64348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①女性の就業・創業支援数</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保育所・こども園の延長保育の充実、全小学校区での学童保育の</a:t>
            </a:r>
            <a:r>
              <a:rPr lang="ja-JP" altLang="en-US" sz="9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開設</a:t>
            </a:r>
            <a:endPar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フレックスタイム導入</a:t>
            </a:r>
            <a:r>
              <a:rPr lang="ja-JP" altLang="en-US" sz="9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企業数</a:t>
            </a:r>
            <a:endPar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④テレワーク（クラウドソーシング等）</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利用者数</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12" name="正方形/長方形 111"/>
          <p:cNvSpPr/>
          <p:nvPr/>
        </p:nvSpPr>
        <p:spPr>
          <a:xfrm>
            <a:off x="5822722" y="2930996"/>
            <a:ext cx="2962060" cy="63433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①氷見市</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に愛着を感じて</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いる人の割合</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子育て世帯に対する住居選択支援制度の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利用者数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③氷見出身者を対象とする移住支援制度利用者数</a:t>
            </a:r>
            <a:endParaRPr lang="ja-JP" altLang="en-US" sz="7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④氷見出身</a:t>
            </a:r>
            <a:r>
              <a:rPr lang="en-US" altLang="ja-JP"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代女性を対象とする移住支援制度</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利用者数</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⑤定年後世代の移住体験申込者数</a:t>
            </a:r>
          </a:p>
        </p:txBody>
      </p:sp>
      <p:sp>
        <p:nvSpPr>
          <p:cNvPr id="113" name="正方形/長方形 112"/>
          <p:cNvSpPr/>
          <p:nvPr/>
        </p:nvSpPr>
        <p:spPr>
          <a:xfrm>
            <a:off x="5822722" y="3612194"/>
            <a:ext cx="2962060" cy="61006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40</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代の移住体験申込者数</a:t>
            </a:r>
          </a:p>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zh-CN"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市内居住促進制度利用者数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③氷見市の</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ブランドランキング</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ブランド</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調査</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順位</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④クリエイティブ人材に対する移住支援制度利用者数</a:t>
            </a: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⑤氷見版</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CCRC</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受入者数</a:t>
            </a:r>
          </a:p>
        </p:txBody>
      </p:sp>
      <p:sp>
        <p:nvSpPr>
          <p:cNvPr id="114" name="正方形/長方形 113"/>
          <p:cNvSpPr/>
          <p:nvPr/>
        </p:nvSpPr>
        <p:spPr>
          <a:xfrm>
            <a:off x="5822722" y="4263458"/>
            <a:ext cx="2962060" cy="56642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①海産物</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食べる目的での訪問者数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②リノベーション施設来訪者数（市庁舎、魚々座等</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15" name="正方形/長方形 114"/>
          <p:cNvSpPr/>
          <p:nvPr/>
        </p:nvSpPr>
        <p:spPr>
          <a:xfrm>
            <a:off x="5822723" y="4876217"/>
            <a:ext cx="2962060" cy="4723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代男女の婚姻率</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男女の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未婚率</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③人生設計を考える講座の参加者数</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16" name="正方形/長方形 115"/>
          <p:cNvSpPr/>
          <p:nvPr/>
        </p:nvSpPr>
        <p:spPr>
          <a:xfrm>
            <a:off x="5822723" y="5387752"/>
            <a:ext cx="2962060" cy="46894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市内分娩施設の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確保</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②不妊治療助成の利用</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件数、不妊</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治療についての相談</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出産前後の相談</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件数</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17" name="正方形/長方形 116"/>
          <p:cNvSpPr/>
          <p:nvPr/>
        </p:nvSpPr>
        <p:spPr>
          <a:xfrm>
            <a:off x="5822723" y="5895592"/>
            <a:ext cx="2962060" cy="55448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①希望</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する子どもの数をかなえられた人の</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割合</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②全国学力・</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学習状況調査、児童生徒質問紙調査、学校</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教育に対するアンケート（保護者）の評価</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結果</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③男性の家事時間</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④「子どもが安心して遊べる・学べる環境」の実現度</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18" name="正方形/長方形 117"/>
          <p:cNvSpPr/>
          <p:nvPr/>
        </p:nvSpPr>
        <p:spPr>
          <a:xfrm>
            <a:off x="5824006" y="6491154"/>
            <a:ext cx="2940468" cy="557998"/>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①検査</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・検診の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受診率</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②市民アンケートで高齢者の社会参加率の回答</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③メタボリックシンドローム</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に関する検査値が正常な人の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割合</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19" name="正方形/長方形 118"/>
          <p:cNvSpPr/>
          <p:nvPr/>
        </p:nvSpPr>
        <p:spPr>
          <a:xfrm>
            <a:off x="5824006" y="7097551"/>
            <a:ext cx="2940468" cy="424521"/>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①ドリームプラン・プレゼンテーション等による創業件数</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dirty="0" err="1"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おらっちゃ</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創生や</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クリエイト・マイ・タウン事業などの市民提案型事業を実施する</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自治会等の</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数</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900" dirty="0" err="1"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おらっちゃ</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創生に</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取り組む団体数</a:t>
            </a:r>
          </a:p>
        </p:txBody>
      </p:sp>
      <p:sp>
        <p:nvSpPr>
          <p:cNvPr id="120" name="正方形/長方形 119"/>
          <p:cNvSpPr/>
          <p:nvPr/>
        </p:nvSpPr>
        <p:spPr>
          <a:xfrm>
            <a:off x="5824006" y="7565978"/>
            <a:ext cx="2940468" cy="633378"/>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①空き家</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バンク</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登録数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r>
              <a:rPr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在宅</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医療・在宅介護</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利用者数</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地域づくり</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協議会</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設置数</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21" name="正方形/長方形 120"/>
          <p:cNvSpPr/>
          <p:nvPr/>
        </p:nvSpPr>
        <p:spPr>
          <a:xfrm>
            <a:off x="5824006" y="8239786"/>
            <a:ext cx="2940468" cy="647872"/>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①対話と</a:t>
            </a:r>
            <a:r>
              <a:rPr lang="ja-JP" altLang="en-US" sz="90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共</a:t>
            </a:r>
            <a:r>
              <a:rPr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a:t>
            </a:r>
            <a:r>
              <a:rPr lang="en-US" altLang="ja-JP" sz="60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※8</a:t>
            </a:r>
            <a:r>
              <a:rPr lang="ja-JP" altLang="en-US" sz="90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場の参加者数</a:t>
            </a: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②市の計画や予算における</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KPI</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設定件数</a:t>
            </a: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③他の自治体との連携件数</a:t>
            </a:r>
          </a:p>
          <a:p>
            <a:pPr marL="87313" indent="-87313">
              <a:lnSpc>
                <a:spcPts val="900"/>
              </a:lnSpc>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④他組織との職員</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交流数</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民間</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による実施や長期研修も</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含む</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⑤企業・大学等との連携プロジェクト実施件数</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22" name="正方形/長方形 121"/>
          <p:cNvSpPr/>
          <p:nvPr/>
        </p:nvSpPr>
        <p:spPr>
          <a:xfrm>
            <a:off x="5998703" y="354464"/>
            <a:ext cx="293820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en-US" altLang="ja-JP" sz="12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KPI</a:t>
            </a:r>
            <a:r>
              <a:rPr kumimoji="1" lang="ja-JP" altLang="en-US" sz="1100" b="1" dirty="0" smtClean="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（主な重要業績評価指標）</a:t>
            </a:r>
            <a:endParaRPr kumimoji="1" lang="ja-JP" altLang="en-US" sz="1200" b="1"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5" name="右矢印 74"/>
          <p:cNvSpPr/>
          <p:nvPr/>
        </p:nvSpPr>
        <p:spPr>
          <a:xfrm flipH="1">
            <a:off x="8654951" y="4947455"/>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77" name="右矢印 76"/>
          <p:cNvSpPr/>
          <p:nvPr/>
        </p:nvSpPr>
        <p:spPr>
          <a:xfrm flipH="1">
            <a:off x="8654951" y="6028138"/>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87" name="右矢印 86"/>
          <p:cNvSpPr/>
          <p:nvPr/>
        </p:nvSpPr>
        <p:spPr>
          <a:xfrm flipH="1">
            <a:off x="8654951" y="8377157"/>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70" name="右矢印 69"/>
          <p:cNvSpPr/>
          <p:nvPr/>
        </p:nvSpPr>
        <p:spPr>
          <a:xfrm flipH="1">
            <a:off x="8654951" y="3708054"/>
            <a:ext cx="252000" cy="38117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71" name="右矢印 70"/>
          <p:cNvSpPr/>
          <p:nvPr/>
        </p:nvSpPr>
        <p:spPr>
          <a:xfrm flipH="1">
            <a:off x="8654951" y="4374746"/>
            <a:ext cx="252000" cy="38117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85" name="右矢印 84"/>
          <p:cNvSpPr/>
          <p:nvPr/>
        </p:nvSpPr>
        <p:spPr>
          <a:xfrm flipH="1">
            <a:off x="8654951" y="6554427"/>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10" name="右矢印 109"/>
          <p:cNvSpPr/>
          <p:nvPr/>
        </p:nvSpPr>
        <p:spPr>
          <a:xfrm flipH="1">
            <a:off x="8654951" y="7689315"/>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11" name="右矢印 110"/>
          <p:cNvSpPr/>
          <p:nvPr/>
        </p:nvSpPr>
        <p:spPr>
          <a:xfrm flipH="1">
            <a:off x="8654951" y="7157216"/>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65" name="右矢印 64"/>
          <p:cNvSpPr/>
          <p:nvPr/>
        </p:nvSpPr>
        <p:spPr>
          <a:xfrm flipH="1">
            <a:off x="8654951" y="727315"/>
            <a:ext cx="252000" cy="40397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66" name="右矢印 65"/>
          <p:cNvSpPr/>
          <p:nvPr/>
        </p:nvSpPr>
        <p:spPr>
          <a:xfrm flipH="1">
            <a:off x="8654951" y="1699054"/>
            <a:ext cx="252000" cy="40397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68" name="右矢印 67"/>
          <p:cNvSpPr/>
          <p:nvPr/>
        </p:nvSpPr>
        <p:spPr>
          <a:xfrm flipH="1">
            <a:off x="8654951" y="2387943"/>
            <a:ext cx="252000" cy="40397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69" name="右矢印 68"/>
          <p:cNvSpPr/>
          <p:nvPr/>
        </p:nvSpPr>
        <p:spPr>
          <a:xfrm flipH="1">
            <a:off x="8654951" y="3046479"/>
            <a:ext cx="252000" cy="38117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76" name="右矢印 75"/>
          <p:cNvSpPr/>
          <p:nvPr/>
        </p:nvSpPr>
        <p:spPr>
          <a:xfrm flipH="1">
            <a:off x="8654951" y="5454959"/>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23" name="右矢印 122"/>
          <p:cNvSpPr/>
          <p:nvPr/>
        </p:nvSpPr>
        <p:spPr>
          <a:xfrm flipH="1">
            <a:off x="12213491" y="4955075"/>
            <a:ext cx="252000" cy="360567"/>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24" name="右矢印 123"/>
          <p:cNvSpPr/>
          <p:nvPr/>
        </p:nvSpPr>
        <p:spPr>
          <a:xfrm flipH="1">
            <a:off x="12213491" y="6035758"/>
            <a:ext cx="252000" cy="360567"/>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25" name="右矢印 124"/>
          <p:cNvSpPr/>
          <p:nvPr/>
        </p:nvSpPr>
        <p:spPr>
          <a:xfrm flipH="1">
            <a:off x="12213491" y="8312207"/>
            <a:ext cx="252000" cy="360567"/>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26" name="右矢印 125"/>
          <p:cNvSpPr/>
          <p:nvPr/>
        </p:nvSpPr>
        <p:spPr>
          <a:xfrm flipH="1">
            <a:off x="12213491" y="3715674"/>
            <a:ext cx="252000" cy="381171"/>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27" name="右矢印 126"/>
          <p:cNvSpPr/>
          <p:nvPr/>
        </p:nvSpPr>
        <p:spPr>
          <a:xfrm flipH="1">
            <a:off x="12213491" y="4382366"/>
            <a:ext cx="252000" cy="381171"/>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28" name="右矢印 127"/>
          <p:cNvSpPr/>
          <p:nvPr/>
        </p:nvSpPr>
        <p:spPr>
          <a:xfrm flipH="1">
            <a:off x="12213491" y="6562047"/>
            <a:ext cx="252000" cy="360567"/>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29" name="右矢印 128"/>
          <p:cNvSpPr/>
          <p:nvPr/>
        </p:nvSpPr>
        <p:spPr>
          <a:xfrm flipH="1">
            <a:off x="12213491" y="7682421"/>
            <a:ext cx="252000" cy="360567"/>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30" name="右矢印 129"/>
          <p:cNvSpPr/>
          <p:nvPr/>
        </p:nvSpPr>
        <p:spPr>
          <a:xfrm flipH="1">
            <a:off x="12213491" y="7135808"/>
            <a:ext cx="252000" cy="360567"/>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31" name="右矢印 130"/>
          <p:cNvSpPr/>
          <p:nvPr/>
        </p:nvSpPr>
        <p:spPr>
          <a:xfrm flipH="1">
            <a:off x="12213491" y="734935"/>
            <a:ext cx="252000" cy="403978"/>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32" name="右矢印 131"/>
          <p:cNvSpPr/>
          <p:nvPr/>
        </p:nvSpPr>
        <p:spPr>
          <a:xfrm flipH="1">
            <a:off x="12213491" y="1706674"/>
            <a:ext cx="252000" cy="403978"/>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33" name="右矢印 132"/>
          <p:cNvSpPr/>
          <p:nvPr/>
        </p:nvSpPr>
        <p:spPr>
          <a:xfrm flipH="1">
            <a:off x="12213491" y="2395563"/>
            <a:ext cx="252000" cy="403978"/>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34" name="右矢印 133"/>
          <p:cNvSpPr/>
          <p:nvPr/>
        </p:nvSpPr>
        <p:spPr>
          <a:xfrm flipH="1">
            <a:off x="12213491" y="3054099"/>
            <a:ext cx="252000" cy="381171"/>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35" name="右矢印 134"/>
          <p:cNvSpPr/>
          <p:nvPr/>
        </p:nvSpPr>
        <p:spPr>
          <a:xfrm flipH="1">
            <a:off x="12213491" y="5462579"/>
            <a:ext cx="252000" cy="360567"/>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3153197" y="5387202"/>
            <a:ext cx="2737708" cy="46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．妊娠・出産に関わる負担の軽減</a:t>
            </a:r>
            <a:endPar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1938" indent="-261938"/>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8" name="正方形/長方形 37"/>
          <p:cNvSpPr/>
          <p:nvPr/>
        </p:nvSpPr>
        <p:spPr>
          <a:xfrm>
            <a:off x="3153197" y="5895636"/>
            <a:ext cx="2737708" cy="55512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．仕事と家庭の両立をしながら、子育てを楽しみと感じられる社会の</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実現</a:t>
            </a:r>
          </a:p>
        </p:txBody>
      </p:sp>
      <p:sp>
        <p:nvSpPr>
          <p:cNvPr id="39" name="正方形/長方形 38"/>
          <p:cNvSpPr/>
          <p:nvPr/>
        </p:nvSpPr>
        <p:spPr>
          <a:xfrm>
            <a:off x="3153197" y="4879003"/>
            <a:ext cx="2737708" cy="46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．若者が早期に結婚し、子どもを中心とし</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て</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家族が幸せを実感できる生活の</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実現</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0" name="正方形/長方形 39"/>
          <p:cNvSpPr/>
          <p:nvPr/>
        </p:nvSpPr>
        <p:spPr>
          <a:xfrm>
            <a:off x="3153197" y="6492647"/>
            <a:ext cx="2737708" cy="55800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に住み続けるための健康的</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自立</a:t>
            </a:r>
            <a: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健康</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寿命</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※7</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の延伸）</a:t>
            </a:r>
            <a: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3" name="正方形/長方形 42"/>
          <p:cNvSpPr/>
          <p:nvPr/>
        </p:nvSpPr>
        <p:spPr>
          <a:xfrm>
            <a:off x="3153197" y="8238566"/>
            <a:ext cx="2737708" cy="64800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．未来共創</a:t>
            </a:r>
            <a:r>
              <a:rPr lang="en-US" altLang="ja-JP" sz="6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※8</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型の自治体経営</a:t>
            </a:r>
            <a: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モデルの構築</a:t>
            </a:r>
            <a:endPar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7" name="正方形/長方形 16"/>
          <p:cNvSpPr/>
          <p:nvPr/>
        </p:nvSpPr>
        <p:spPr>
          <a:xfrm>
            <a:off x="3153197" y="562253"/>
            <a:ext cx="2737708" cy="89092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の海</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・里・山の幸の</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魅力や、</a:t>
            </a:r>
            <a:r>
              <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特性を活かしたビジネス化の</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実施</a:t>
            </a:r>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8" name="正方形/長方形 17"/>
          <p:cNvSpPr/>
          <p:nvPr/>
        </p:nvSpPr>
        <p:spPr>
          <a:xfrm>
            <a:off x="3153197" y="2250770"/>
            <a:ext cx="2737708" cy="64360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1100" b="1"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子育てと両立する創業・雇用の創出</a:t>
            </a:r>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1938" indent="-261938"/>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9" name="正方形/長方形 18"/>
          <p:cNvSpPr/>
          <p:nvPr/>
        </p:nvSpPr>
        <p:spPr>
          <a:xfrm>
            <a:off x="3153197" y="1494786"/>
            <a:ext cx="2737708" cy="71102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kumimoji="1" lang="ja-JP" altLang="en-US" sz="1100" b="1"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氷見市内での</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資金循環の維持・</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加速</a:t>
            </a:r>
            <a:endParaRPr lang="ja-JP" altLang="en-US" sz="9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0" name="正方形/長方形 29"/>
          <p:cNvSpPr/>
          <p:nvPr/>
        </p:nvSpPr>
        <p:spPr>
          <a:xfrm>
            <a:off x="3153197" y="3611232"/>
            <a:ext cx="2737708" cy="60938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．「里海での生活と里山での生活が同時に</a:t>
            </a:r>
            <a: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かな</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うまち氷見」への移住・定住の実現</a:t>
            </a:r>
            <a:endPar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1938" indent="-261938"/>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正方形/長方形 30"/>
          <p:cNvSpPr/>
          <p:nvPr/>
        </p:nvSpPr>
        <p:spPr>
          <a:xfrm>
            <a:off x="3153197" y="4264141"/>
            <a:ext cx="2737708" cy="56744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ならでは</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の魅力・強みを生かした</a:t>
            </a:r>
            <a:r>
              <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交流の</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実現</a:t>
            </a:r>
            <a:endPar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1938" indent="-261938"/>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2" name="正方形/長方形 31"/>
          <p:cNvSpPr/>
          <p:nvPr/>
        </p:nvSpPr>
        <p:spPr>
          <a:xfrm>
            <a:off x="3153197" y="2931680"/>
            <a:ext cx="2737708" cy="63433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様々な</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世代の氷見出身者の還流</a:t>
            </a:r>
            <a:r>
              <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ふるさと氷見での人材の</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定着</a:t>
            </a:r>
            <a:r>
              <a:rPr kumimoji="1"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kumimoji="1"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1938" indent="-261938"/>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5" name="正方形/長方形 94"/>
          <p:cNvSpPr/>
          <p:nvPr/>
        </p:nvSpPr>
        <p:spPr>
          <a:xfrm>
            <a:off x="3153197" y="7095962"/>
            <a:ext cx="2737708" cy="42611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9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9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00" b="1" dirty="0" err="1"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おらっちゃ</a:t>
            </a:r>
            <a:r>
              <a:rPr lang="ja-JP" altLang="en-US" sz="9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創生（各地域・各団体等による各々の地方創生の推進）による、自分ごと・みんなごと・世の中ごとの好循環の確立</a:t>
            </a:r>
            <a:endParaRPr kumimoji="1" lang="ja-JP" altLang="en-US" sz="9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6" name="正方形/長方形 95"/>
          <p:cNvSpPr/>
          <p:nvPr/>
        </p:nvSpPr>
        <p:spPr>
          <a:xfrm>
            <a:off x="3153197" y="7566516"/>
            <a:ext cx="2737708" cy="632841"/>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．暮らし続けられる地域社会を実現する</a:t>
            </a:r>
            <a: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都市空間設計</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2" name="右矢印 61"/>
          <p:cNvSpPr/>
          <p:nvPr/>
        </p:nvSpPr>
        <p:spPr>
          <a:xfrm flipH="1">
            <a:off x="2963638" y="4967372"/>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63" name="右矢印 62"/>
          <p:cNvSpPr/>
          <p:nvPr/>
        </p:nvSpPr>
        <p:spPr>
          <a:xfrm flipH="1">
            <a:off x="2963638" y="5422644"/>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64" name="右矢印 63"/>
          <p:cNvSpPr/>
          <p:nvPr/>
        </p:nvSpPr>
        <p:spPr>
          <a:xfrm flipH="1">
            <a:off x="2963638" y="6016174"/>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47" name="右矢印 46"/>
          <p:cNvSpPr/>
          <p:nvPr/>
        </p:nvSpPr>
        <p:spPr>
          <a:xfrm flipH="1">
            <a:off x="2963638" y="765254"/>
            <a:ext cx="252000" cy="40397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48" name="右矢印 47"/>
          <p:cNvSpPr/>
          <p:nvPr/>
        </p:nvSpPr>
        <p:spPr>
          <a:xfrm flipH="1">
            <a:off x="2963638" y="1624837"/>
            <a:ext cx="252000" cy="40397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58" name="右矢印 57"/>
          <p:cNvSpPr/>
          <p:nvPr/>
        </p:nvSpPr>
        <p:spPr>
          <a:xfrm flipH="1">
            <a:off x="2963638" y="2387943"/>
            <a:ext cx="252000" cy="40397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78" name="右矢印 77"/>
          <p:cNvSpPr/>
          <p:nvPr/>
        </p:nvSpPr>
        <p:spPr>
          <a:xfrm flipH="1">
            <a:off x="2963638" y="6592748"/>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82" name="右矢印 81"/>
          <p:cNvSpPr/>
          <p:nvPr/>
        </p:nvSpPr>
        <p:spPr>
          <a:xfrm flipH="1">
            <a:off x="2963638" y="8356729"/>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59" name="右矢印 58"/>
          <p:cNvSpPr/>
          <p:nvPr/>
        </p:nvSpPr>
        <p:spPr>
          <a:xfrm flipH="1">
            <a:off x="2963638" y="3060894"/>
            <a:ext cx="252000" cy="38117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60" name="右矢印 59"/>
          <p:cNvSpPr/>
          <p:nvPr/>
        </p:nvSpPr>
        <p:spPr>
          <a:xfrm flipH="1">
            <a:off x="2963638" y="3722469"/>
            <a:ext cx="252000" cy="38117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61" name="右矢印 60"/>
          <p:cNvSpPr/>
          <p:nvPr/>
        </p:nvSpPr>
        <p:spPr>
          <a:xfrm flipH="1">
            <a:off x="2963638" y="4389161"/>
            <a:ext cx="252000" cy="38117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80" name="右矢印 79"/>
          <p:cNvSpPr/>
          <p:nvPr/>
        </p:nvSpPr>
        <p:spPr>
          <a:xfrm flipH="1">
            <a:off x="2963638" y="7704355"/>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79" name="右矢印 78"/>
          <p:cNvSpPr/>
          <p:nvPr/>
        </p:nvSpPr>
        <p:spPr>
          <a:xfrm flipH="1">
            <a:off x="2963638" y="7141749"/>
            <a:ext cx="252000" cy="36056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93" name="スライド番号プレースホルダー 3"/>
          <p:cNvSpPr>
            <a:spLocks noGrp="1"/>
          </p:cNvSpPr>
          <p:nvPr>
            <p:ph type="sldNum" sz="quarter" idx="12"/>
          </p:nvPr>
        </p:nvSpPr>
        <p:spPr>
          <a:xfrm>
            <a:off x="9921240" y="24729"/>
            <a:ext cx="2880360" cy="511175"/>
          </a:xfrm>
        </p:spPr>
        <p:txBody>
          <a:bodyPr/>
          <a:lstStyle/>
          <a:p>
            <a:r>
              <a:rPr lang="en-US" altLang="ja-JP" sz="2400" dirty="0" smtClean="0">
                <a:solidFill>
                  <a:prstClr val="black"/>
                </a:solidFill>
              </a:rPr>
              <a:t>3</a:t>
            </a:r>
            <a:endParaRPr lang="ja-JP" altLang="en-US" sz="2400" dirty="0">
              <a:solidFill>
                <a:prstClr val="black"/>
              </a:solidFill>
            </a:endParaRPr>
          </a:p>
        </p:txBody>
      </p:sp>
    </p:spTree>
    <p:extLst>
      <p:ext uri="{BB962C8B-B14F-4D97-AF65-F5344CB8AC3E}">
        <p14:creationId xmlns:p14="http://schemas.microsoft.com/office/powerpoint/2010/main" val="432226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360" dirty="0"/>
              <a:t>基本目標</a:t>
            </a:r>
            <a:r>
              <a:rPr lang="en-US" altLang="ja-JP" sz="3360" dirty="0"/>
              <a:t>Ⅰ</a:t>
            </a:r>
            <a:r>
              <a:rPr lang="ja-JP" altLang="en-US" sz="3360" dirty="0"/>
              <a:t>の目標体系</a:t>
            </a:r>
          </a:p>
        </p:txBody>
      </p:sp>
      <p:sp>
        <p:nvSpPr>
          <p:cNvPr id="30" name="コンテンツ プレースホルダー 2"/>
          <p:cNvSpPr>
            <a:spLocks noGrp="1"/>
          </p:cNvSpPr>
          <p:nvPr>
            <p:ph idx="1"/>
          </p:nvPr>
        </p:nvSpPr>
        <p:spPr>
          <a:xfrm>
            <a:off x="0" y="1297315"/>
            <a:ext cx="12801600" cy="992730"/>
          </a:xfrm>
        </p:spPr>
        <p:txBody>
          <a:bodyPr/>
          <a:lstStyle/>
          <a:p>
            <a:r>
              <a:rPr kumimoji="1" lang="ja-JP" altLang="en-US" dirty="0" smtClean="0"/>
              <a:t>基本目標</a:t>
            </a:r>
            <a:r>
              <a:rPr kumimoji="1" lang="en-US" altLang="ja-JP" dirty="0" smtClean="0"/>
              <a:t>Ⅰ</a:t>
            </a:r>
            <a:r>
              <a:rPr kumimoji="1" lang="ja-JP" altLang="en-US" dirty="0" smtClean="0"/>
              <a:t>を達成するための「到達目標」と「施策（達成目標）」を設定しました。</a:t>
            </a:r>
            <a:endParaRPr kumimoji="1" lang="ja-JP" altLang="en-US" dirty="0"/>
          </a:p>
        </p:txBody>
      </p:sp>
      <p:sp>
        <p:nvSpPr>
          <p:cNvPr id="14" name="正方形/長方形 13"/>
          <p:cNvSpPr/>
          <p:nvPr/>
        </p:nvSpPr>
        <p:spPr>
          <a:xfrm>
            <a:off x="126353" y="2680632"/>
            <a:ext cx="4332272" cy="522999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安定した雇用を創出する</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54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氷見市の特色を活かし、時代の流れに</a:t>
            </a:r>
            <a: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対応しながら魅力的な雇用を増やす</a:t>
            </a:r>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めざす成果（</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の観点）</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氷見市に高卒新卒者が就きたい仕事を増やす</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の方</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が就きたい仕事を増やす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の転居を減らすために</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氷見市に子育てと両立する</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仕事を増やす</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⑩</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ターン者</a:t>
            </a:r>
            <a:r>
              <a:rPr lang="en-US" altLang="ja-JP" sz="112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が就きたい仕事を</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658770" y="2142629"/>
            <a:ext cx="3911600"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＜到達目標＞</a:t>
            </a:r>
            <a:endParaRPr lang="en-US"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4658770" y="2680633"/>
            <a:ext cx="3911600" cy="184293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１．氷見市の海・里・山の幸の魅力や、</a:t>
            </a:r>
            <a:r>
              <a:rPr lang="en-US" altLang="ja-JP"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特性を活かしたビジネス化の実施</a:t>
            </a:r>
            <a:endParaRPr lang="en-US" altLang="ja-JP"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4658770" y="6251451"/>
            <a:ext cx="3911600" cy="165916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３．子育てと両立する創業・雇用の創出</a:t>
            </a:r>
            <a:endParaRPr lang="en-US" altLang="ja-JP"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4658770" y="4652475"/>
            <a:ext cx="3911600" cy="147080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２．氷見市内での資金循環の維持・加速</a:t>
            </a:r>
            <a:endParaRPr lang="en-US" altLang="ja-JP" sz="154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8684781" y="4636037"/>
            <a:ext cx="4016048" cy="147740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①大規模工場・大企業の雇用の維持・増加</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②既存商店・会社の事業承継の支援</a:t>
            </a:r>
          </a:p>
          <a:p>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③コミュニティビジネス</a:t>
            </a:r>
            <a:r>
              <a:rPr lang="en-US" altLang="ja-JP" sz="112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の創業支援</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④市内異業種の連携</a:t>
            </a:r>
          </a:p>
          <a:p>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⑤地域内消費（地産地消など）の促進</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8684781" y="6226663"/>
            <a:ext cx="4016048" cy="164725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①育児を行う女性が就業・創業準備時間を確保するための機会や施設の提供</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②職場と子育て支援施設の連携</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4460" indent="-124460"/>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③柔軟な時間選択による多様な働き方の増加</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4460" indent="-124460"/>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④在宅ワーク（テレワーク</a:t>
            </a:r>
            <a:r>
              <a:rPr lang="en-US" altLang="ja-JP" sz="112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※3 </a:t>
            </a:r>
            <a:r>
              <a:rPr lang="ja-JP" altLang="en-US" sz="147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クラウドソーシング</a:t>
            </a:r>
            <a:r>
              <a:rPr lang="en-US" altLang="ja-JP" sz="112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等）の普及</a:t>
            </a:r>
          </a:p>
        </p:txBody>
      </p:sp>
      <p:sp>
        <p:nvSpPr>
          <p:cNvPr id="29" name="正方形/長方形 28"/>
          <p:cNvSpPr/>
          <p:nvPr/>
        </p:nvSpPr>
        <p:spPr>
          <a:xfrm>
            <a:off x="8684781" y="2680632"/>
            <a:ext cx="4016048" cy="183620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①「食文化</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女性の感性」による新産業創出</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②氷見産品を加工した製品開発と販売網拡充</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③地域の強み（一次産業、宿泊業）を核とした新業態の形成</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④地域の困りごとのビジネス化支援</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関連の創業・企業における</a:t>
            </a:r>
            <a:r>
              <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利用の促進</a:t>
            </a:r>
            <a:endParaRPr lang="en-US" altLang="ja-JP"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r>
              <a:rPr lang="ja-JP" altLang="en-US" sz="147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⑥副業者の増加による地場産業の多様化</a:t>
            </a:r>
          </a:p>
        </p:txBody>
      </p:sp>
      <p:sp>
        <p:nvSpPr>
          <p:cNvPr id="34" name="正方形/長方形 33"/>
          <p:cNvSpPr/>
          <p:nvPr/>
        </p:nvSpPr>
        <p:spPr>
          <a:xfrm>
            <a:off x="126356" y="2142629"/>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p>
        </p:txBody>
      </p:sp>
      <p:sp>
        <p:nvSpPr>
          <p:cNvPr id="36" name="正方形/長方形 35"/>
          <p:cNvSpPr/>
          <p:nvPr/>
        </p:nvSpPr>
        <p:spPr>
          <a:xfrm>
            <a:off x="8596216" y="2142629"/>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lang="ja-JP" altLang="en-US" sz="196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 name="テキスト ボックス 15"/>
          <p:cNvSpPr txBox="1"/>
          <p:nvPr/>
        </p:nvSpPr>
        <p:spPr>
          <a:xfrm>
            <a:off x="126353" y="8376952"/>
            <a:ext cx="12364145" cy="867930"/>
          </a:xfrm>
          <a:prstGeom prst="rect">
            <a:avLst/>
          </a:prstGeom>
          <a:noFill/>
        </p:spPr>
        <p:txBody>
          <a:bodyPr wrap="square" rtlCol="0">
            <a:spAutoFit/>
          </a:bodyPr>
          <a:lstStyle/>
          <a:p>
            <a:r>
              <a:rPr lang="en-US" altLang="ja-JP"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ターンとは、氷見市以外の出身者が氷見市へ来る人口移動であり、</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ターンとは、氷見市付近の市町村出身者が一旦東京等へ出ていった後に氷見市へ来る人口移動</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情報通信技術を活用した場所や時間にとらわれない柔軟な働き方</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インターネット等を利用して不特定多数に業務発注等を行う手法</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地域資源を活かしながら地域課題の解決をビジネスの手法で取り組むこと</a:t>
            </a:r>
          </a:p>
        </p:txBody>
      </p:sp>
      <p:sp>
        <p:nvSpPr>
          <p:cNvPr id="17" name="右矢印 16"/>
          <p:cNvSpPr/>
          <p:nvPr/>
        </p:nvSpPr>
        <p:spPr>
          <a:xfrm flipH="1">
            <a:off x="4351721" y="3542809"/>
            <a:ext cx="403200" cy="56556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18" name="右矢印 17"/>
          <p:cNvSpPr/>
          <p:nvPr/>
        </p:nvSpPr>
        <p:spPr>
          <a:xfrm flipH="1">
            <a:off x="4351719" y="5231909"/>
            <a:ext cx="403200" cy="56556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19" name="右矢印 18"/>
          <p:cNvSpPr/>
          <p:nvPr/>
        </p:nvSpPr>
        <p:spPr>
          <a:xfrm flipH="1">
            <a:off x="4391951" y="6952313"/>
            <a:ext cx="403200" cy="56556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a:solidFill>
                <a:prstClr val="white"/>
              </a:solidFill>
              <a:latin typeface="HG丸ｺﾞｼｯｸM-PRO" panose="020F0600000000000000" pitchFamily="50" charset="-128"/>
              <a:ea typeface="HG丸ｺﾞｼｯｸM-PRO" panose="020F0600000000000000" pitchFamily="50" charset="-128"/>
            </a:endParaRPr>
          </a:p>
        </p:txBody>
      </p:sp>
      <p:sp>
        <p:nvSpPr>
          <p:cNvPr id="20" name="右矢印 19"/>
          <p:cNvSpPr/>
          <p:nvPr/>
        </p:nvSpPr>
        <p:spPr>
          <a:xfrm flipH="1">
            <a:off x="8363723" y="3542809"/>
            <a:ext cx="403200" cy="56556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2" name="右矢印 21"/>
          <p:cNvSpPr/>
          <p:nvPr/>
        </p:nvSpPr>
        <p:spPr>
          <a:xfrm flipH="1">
            <a:off x="8363723" y="6952313"/>
            <a:ext cx="403200" cy="56556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a:solidFill>
                <a:prstClr val="white"/>
              </a:solidFill>
              <a:latin typeface="HG丸ｺﾞｼｯｸM-PRO" panose="020F0600000000000000" pitchFamily="50" charset="-128"/>
              <a:ea typeface="HG丸ｺﾞｼｯｸM-PRO" panose="020F0600000000000000" pitchFamily="50" charset="-128"/>
            </a:endParaRPr>
          </a:p>
        </p:txBody>
      </p:sp>
      <p:sp>
        <p:nvSpPr>
          <p:cNvPr id="23" name="右矢印 22"/>
          <p:cNvSpPr/>
          <p:nvPr/>
        </p:nvSpPr>
        <p:spPr>
          <a:xfrm flipH="1">
            <a:off x="8363723" y="5231909"/>
            <a:ext cx="403200" cy="56556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r>
              <a:rPr lang="ja-JP" altLang="en-US" dirty="0" smtClean="0">
                <a:solidFill>
                  <a:prstClr val="black"/>
                </a:solidFill>
              </a:rPr>
              <a:t>４</a:t>
            </a:r>
            <a:endParaRPr lang="ja-JP" altLang="en-US" dirty="0">
              <a:solidFill>
                <a:prstClr val="black"/>
              </a:solidFill>
            </a:endParaRPr>
          </a:p>
        </p:txBody>
      </p:sp>
    </p:spTree>
    <p:extLst>
      <p:ext uri="{BB962C8B-B14F-4D97-AF65-F5344CB8AC3E}">
        <p14:creationId xmlns:p14="http://schemas.microsoft.com/office/powerpoint/2010/main" val="3195237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360" dirty="0"/>
              <a:t>基本目標</a:t>
            </a:r>
            <a:r>
              <a:rPr lang="en-US" altLang="ja-JP" sz="3360" dirty="0"/>
              <a:t>Ⅱ</a:t>
            </a:r>
            <a:r>
              <a:rPr lang="ja-JP" altLang="en-US" sz="3360" dirty="0"/>
              <a:t>の目標体系</a:t>
            </a:r>
          </a:p>
        </p:txBody>
      </p:sp>
      <p:sp>
        <p:nvSpPr>
          <p:cNvPr id="3" name="コンテンツ プレースホルダー 2"/>
          <p:cNvSpPr>
            <a:spLocks noGrp="1"/>
          </p:cNvSpPr>
          <p:nvPr>
            <p:ph idx="1"/>
          </p:nvPr>
        </p:nvSpPr>
        <p:spPr/>
        <p:txBody>
          <a:bodyPr/>
          <a:lstStyle/>
          <a:p>
            <a:r>
              <a:rPr kumimoji="1" lang="ja-JP" altLang="en-US" dirty="0" smtClean="0"/>
              <a:t>基本目標</a:t>
            </a:r>
            <a:r>
              <a:rPr kumimoji="1" lang="en-US" altLang="ja-JP" dirty="0" smtClean="0"/>
              <a:t>Ⅱ</a:t>
            </a:r>
            <a:r>
              <a:rPr kumimoji="1" lang="ja-JP" altLang="en-US" dirty="0" smtClean="0"/>
              <a:t>を達成するための「到達目標」と「施策（達成目標）」を</a:t>
            </a:r>
            <a:r>
              <a:rPr kumimoji="1" lang="ja-JP" altLang="en-US" smtClean="0"/>
              <a:t>設定しました。</a:t>
            </a:r>
            <a:endParaRPr kumimoji="1" lang="ja-JP" altLang="en-US" dirty="0"/>
          </a:p>
        </p:txBody>
      </p:sp>
      <p:sp>
        <p:nvSpPr>
          <p:cNvPr id="15" name="正方形/長方形 14"/>
          <p:cNvSpPr/>
          <p:nvPr/>
        </p:nvSpPr>
        <p:spPr>
          <a:xfrm>
            <a:off x="4594359" y="2550956"/>
            <a:ext cx="3911600"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＜到達目標＞</a:t>
            </a:r>
            <a:endParaRPr lang="en-US"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61945" y="2494126"/>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p>
        </p:txBody>
      </p:sp>
      <p:sp>
        <p:nvSpPr>
          <p:cNvPr id="36" name="正方形/長方形 35"/>
          <p:cNvSpPr/>
          <p:nvPr/>
        </p:nvSpPr>
        <p:spPr>
          <a:xfrm>
            <a:off x="8531805" y="2560669"/>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lang="ja-JP" altLang="en-US" sz="224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 name="正方形/長方形 15"/>
          <p:cNvSpPr/>
          <p:nvPr/>
        </p:nvSpPr>
        <p:spPr>
          <a:xfrm>
            <a:off x="100031" y="3231837"/>
            <a:ext cx="4332272" cy="517209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Ⅱ</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新しいひとの流れをつくる</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「回遊する人材を定置網のように受け止めるまち氷見」を実現する</a:t>
            </a:r>
            <a:endParaRPr lang="en-US" altLang="ja-JP"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氷見市から</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の転居を減らす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⑨</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⑪</a:t>
            </a:r>
            <a:r>
              <a:rPr lang="ja-JP"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他地域から氷見市内</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の転居を増やす</a:t>
            </a:r>
            <a:endPar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⑫</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⑮</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未就学児の親子で氷見市に引っ越す方を増やす</a:t>
            </a:r>
            <a:endPar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4548324" y="5075066"/>
            <a:ext cx="3735794" cy="159399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２．「里海での生活</a:t>
            </a:r>
            <a:r>
              <a:rPr lang="ja-JP" altLang="en-US" sz="14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と里山での</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生活が</a:t>
            </a:r>
            <a:r>
              <a:rPr lang="ja-JP" altLang="en-US" sz="14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同時にかなう</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まち氷見」への移住・定住の実現</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4548324" y="6944909"/>
            <a:ext cx="3735794" cy="148427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３．氷見ならではの魅力・強みを生かした</a:t>
            </a:r>
            <a:r>
              <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交流の実現</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4548324" y="3220367"/>
            <a:ext cx="3735794" cy="16592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１．様々な世代の氷見出身者の還流</a:t>
            </a:r>
            <a:r>
              <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（ふるさと氷見での人材の定着）</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66713" indent="-366713"/>
            <a:endPar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8505963" y="3257536"/>
            <a:ext cx="4204123" cy="16592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0400" rIns="100800" rtlCol="0" anchor="ctr" anchorCtr="0"/>
          <a:lstStyle/>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①氷見市の郷土愛育成 </a:t>
            </a: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②親子</a:t>
            </a:r>
            <a:r>
              <a:rPr lang="ja-JP" altLang="en-US" sz="126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での氷見への転入</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促進・転出防止の支援 </a:t>
            </a: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③氷見出身者の就学・活躍と</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en-US" sz="126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の支援</a:t>
            </a:r>
            <a:r>
              <a:rPr lang="en-US" altLang="ja-JP" sz="126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6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代など</a:t>
            </a:r>
            <a:r>
              <a:rPr lang="en-US" altLang="ja-JP" sz="126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④若い女性の</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ターンの支援 </a:t>
            </a: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⑤定年後の</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ターンの支援</a:t>
            </a:r>
          </a:p>
        </p:txBody>
      </p:sp>
      <p:sp>
        <p:nvSpPr>
          <p:cNvPr id="21" name="正方形/長方形 20"/>
          <p:cNvSpPr/>
          <p:nvPr/>
        </p:nvSpPr>
        <p:spPr>
          <a:xfrm>
            <a:off x="8505963" y="6920356"/>
            <a:ext cx="4204123" cy="150882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0400" rIns="100800" rtlCol="0" anchor="ctr" anchorCtr="0"/>
          <a:lstStyle/>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①日本の魚食文化を牽引する施策の展開</a:t>
            </a:r>
            <a:endPar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②未来を共創</a:t>
            </a:r>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できるまちづくりの推進 </a:t>
            </a:r>
            <a:endPar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③スポーツ・文化等による人口交流増加</a:t>
            </a:r>
            <a:endPar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8505963" y="5053300"/>
            <a:ext cx="4204123" cy="159399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0400" rIns="100800" rtlCol="0" anchor="ctr" anchorCtr="0"/>
          <a:lstStyle/>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代の転入支援 </a:t>
            </a: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②氷見に住居を構え他地域に通勤する移住者への支援 </a:t>
            </a: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③大都市居住者に氷見での生活の価値を伝える活動推進 </a:t>
            </a: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④クリエイティブ人材</a:t>
            </a:r>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の移住・定住の支援 </a:t>
            </a:r>
          </a:p>
          <a:p>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⑤氷見版</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CCRC</a:t>
            </a:r>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の推進</a:t>
            </a:r>
          </a:p>
        </p:txBody>
      </p:sp>
      <p:sp>
        <p:nvSpPr>
          <p:cNvPr id="23" name="右矢印 22"/>
          <p:cNvSpPr/>
          <p:nvPr/>
        </p:nvSpPr>
        <p:spPr>
          <a:xfrm flipH="1">
            <a:off x="4350445" y="3812176"/>
            <a:ext cx="403200" cy="5655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4" name="右矢印 23"/>
          <p:cNvSpPr/>
          <p:nvPr/>
        </p:nvSpPr>
        <p:spPr>
          <a:xfrm flipH="1">
            <a:off x="4328617" y="5708672"/>
            <a:ext cx="403200" cy="5655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5" name="右矢印 24"/>
          <p:cNvSpPr/>
          <p:nvPr/>
        </p:nvSpPr>
        <p:spPr>
          <a:xfrm flipH="1">
            <a:off x="4328617" y="7491028"/>
            <a:ext cx="403200" cy="5655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6" name="右矢印 25"/>
          <p:cNvSpPr/>
          <p:nvPr/>
        </p:nvSpPr>
        <p:spPr>
          <a:xfrm flipH="1">
            <a:off x="8129610" y="3793962"/>
            <a:ext cx="403200" cy="5655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7" name="右矢印 26"/>
          <p:cNvSpPr/>
          <p:nvPr/>
        </p:nvSpPr>
        <p:spPr>
          <a:xfrm flipH="1">
            <a:off x="8129611" y="5713039"/>
            <a:ext cx="403200" cy="5655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8" name="右矢印 27"/>
          <p:cNvSpPr/>
          <p:nvPr/>
        </p:nvSpPr>
        <p:spPr>
          <a:xfrm flipH="1">
            <a:off x="8129611" y="7491028"/>
            <a:ext cx="403200" cy="5655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solidFill>
              </a:rPr>
              <a:t>５</a:t>
            </a:r>
            <a:endParaRPr lang="ja-JP" altLang="en-US" dirty="0">
              <a:solidFill>
                <a:prstClr val="black"/>
              </a:solidFill>
            </a:endParaRPr>
          </a:p>
        </p:txBody>
      </p:sp>
      <p:sp>
        <p:nvSpPr>
          <p:cNvPr id="30" name="テキスト ボックス 29"/>
          <p:cNvSpPr txBox="1"/>
          <p:nvPr/>
        </p:nvSpPr>
        <p:spPr>
          <a:xfrm>
            <a:off x="61942" y="8629483"/>
            <a:ext cx="12536387" cy="695575"/>
          </a:xfrm>
          <a:prstGeom prst="rect">
            <a:avLst/>
          </a:prstGeom>
          <a:noFill/>
        </p:spPr>
        <p:txBody>
          <a:bodyPr wrap="square" rtlCol="0">
            <a:spAutoFit/>
          </a:bodyPr>
          <a:lstStyle/>
          <a:p>
            <a:r>
              <a:rPr lang="en-US" altLang="ja-JP" sz="980" dirty="0">
                <a:solidFill>
                  <a:srgbClr val="FF0000"/>
                </a:solidFill>
                <a:latin typeface="HG丸ｺﾞｼｯｸM-PRO" panose="020F0600000000000000" pitchFamily="50" charset="-128"/>
                <a:ea typeface="HG丸ｺﾞｼｯｸM-PRO" panose="020F0600000000000000"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rPr>
              <a:t>１：</a:t>
            </a:r>
            <a:r>
              <a:rPr lang="ja-JP" altLang="en-US" sz="980" dirty="0">
                <a:solidFill>
                  <a:prstClr val="black"/>
                </a:solidFill>
                <a:latin typeface="HG丸ｺﾞｼｯｸM-PRO" panose="020F0600000000000000" pitchFamily="50" charset="-128"/>
                <a:ea typeface="HG丸ｺﾞｼｯｸM-PRO" panose="020F0600000000000000" pitchFamily="50" charset="-128"/>
              </a:rPr>
              <a:t>それぞれの専門分野において、高い感性と創造性に裏付けされた技能を発揮できる人材</a:t>
            </a:r>
          </a:p>
          <a:p>
            <a:r>
              <a:rPr lang="en-US" altLang="ja-JP" sz="980" dirty="0">
                <a:solidFill>
                  <a:srgbClr val="FF0000"/>
                </a:solidFill>
                <a:latin typeface="HG丸ｺﾞｼｯｸM-PRO" panose="020F0600000000000000" pitchFamily="50" charset="-128"/>
                <a:ea typeface="HG丸ｺﾞｼｯｸM-PRO" panose="020F0600000000000000"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rPr>
              <a:t>２：</a:t>
            </a:r>
            <a:r>
              <a:rPr lang="en-US" altLang="ja-JP" sz="980" dirty="0">
                <a:solidFill>
                  <a:prstClr val="black"/>
                </a:solidFill>
                <a:latin typeface="HG丸ｺﾞｼｯｸM-PRO" panose="020F0600000000000000" pitchFamily="50" charset="-128"/>
                <a:ea typeface="HG丸ｺﾞｼｯｸM-PRO" panose="020F0600000000000000" pitchFamily="50" charset="-128"/>
              </a:rPr>
              <a:t>Continuing Care Retirement Community</a:t>
            </a:r>
            <a:r>
              <a:rPr lang="ja-JP" altLang="en-US" sz="980" dirty="0">
                <a:solidFill>
                  <a:prstClr val="black"/>
                </a:solidFill>
                <a:latin typeface="HG丸ｺﾞｼｯｸM-PRO" panose="020F0600000000000000" pitchFamily="50" charset="-128"/>
                <a:ea typeface="HG丸ｺﾞｼｯｸM-PRO" panose="020F0600000000000000" pitchFamily="50" charset="-128"/>
              </a:rPr>
              <a:t>（継続介護付きリタイアメント・コミュニティ）の略。</a:t>
            </a:r>
            <a:r>
              <a:rPr lang="ja-JP" altLang="en-US"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他地域の高齢者が、自らの希望で氷見市に移り住み、健康でアクティブな生活を送るとともに、医療介護が必要な時には継続的なケアを受けることができるような地域づくり</a:t>
            </a:r>
            <a:r>
              <a:rPr lang="en-US" altLang="ja-JP"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980" dirty="0">
                <a:solidFill>
                  <a:prstClr val="black"/>
                </a:solidFill>
                <a:latin typeface="HG丸ｺﾞｼｯｸM-PRO" panose="020F0600000000000000" pitchFamily="50" charset="-128"/>
                <a:ea typeface="HG丸ｺﾞｼｯｸM-PRO" panose="020F0600000000000000" pitchFamily="50" charset="-128"/>
              </a:rPr>
              <a:t>市役所から住民や各種団体・企業、またはその逆のように、一方的に働きかけるのではなく、市役所と他の人々が協働して共に価値を創造すること</a:t>
            </a:r>
          </a:p>
        </p:txBody>
      </p:sp>
    </p:spTree>
    <p:extLst>
      <p:ext uri="{BB962C8B-B14F-4D97-AF65-F5344CB8AC3E}">
        <p14:creationId xmlns:p14="http://schemas.microsoft.com/office/powerpoint/2010/main" val="308982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360" dirty="0"/>
              <a:t>基本目標</a:t>
            </a:r>
            <a:r>
              <a:rPr lang="en-US" altLang="ja-JP" sz="3360" dirty="0"/>
              <a:t>Ⅲ</a:t>
            </a:r>
            <a:r>
              <a:rPr lang="ja-JP" altLang="en-US" sz="3360" dirty="0"/>
              <a:t>の目標体系</a:t>
            </a:r>
          </a:p>
        </p:txBody>
      </p:sp>
      <p:sp>
        <p:nvSpPr>
          <p:cNvPr id="3" name="コンテンツ プレースホルダー 2"/>
          <p:cNvSpPr>
            <a:spLocks noGrp="1"/>
          </p:cNvSpPr>
          <p:nvPr>
            <p:ph idx="1"/>
          </p:nvPr>
        </p:nvSpPr>
        <p:spPr/>
        <p:txBody>
          <a:bodyPr/>
          <a:lstStyle/>
          <a:p>
            <a:r>
              <a:rPr kumimoji="1" lang="ja-JP" altLang="en-US" dirty="0" smtClean="0"/>
              <a:t>基本目標</a:t>
            </a:r>
            <a:r>
              <a:rPr kumimoji="1" lang="en-US" altLang="ja-JP" dirty="0" smtClean="0"/>
              <a:t>Ⅲ</a:t>
            </a:r>
            <a:r>
              <a:rPr kumimoji="1" lang="ja-JP" altLang="en-US" dirty="0" smtClean="0"/>
              <a:t>を達成するための「到達目標」と「施策（達成目標）」を</a:t>
            </a:r>
            <a:r>
              <a:rPr kumimoji="1" lang="ja-JP" altLang="en-US" smtClean="0"/>
              <a:t>設定しました。</a:t>
            </a:r>
            <a:endParaRPr kumimoji="1" lang="ja-JP" altLang="en-US" dirty="0"/>
          </a:p>
        </p:txBody>
      </p:sp>
      <p:sp>
        <p:nvSpPr>
          <p:cNvPr id="15" name="正方形/長方形 14"/>
          <p:cNvSpPr/>
          <p:nvPr/>
        </p:nvSpPr>
        <p:spPr>
          <a:xfrm>
            <a:off x="4594359" y="2550956"/>
            <a:ext cx="3911600"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＜到達目標＞</a:t>
            </a:r>
            <a:endParaRPr lang="en-US"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61945" y="2494126"/>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p>
        </p:txBody>
      </p:sp>
      <p:sp>
        <p:nvSpPr>
          <p:cNvPr id="36" name="正方形/長方形 35"/>
          <p:cNvSpPr/>
          <p:nvPr/>
        </p:nvSpPr>
        <p:spPr>
          <a:xfrm>
            <a:off x="8531805" y="2560669"/>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lang="ja-JP" altLang="en-US" sz="224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 name="正方形/長方形 15"/>
          <p:cNvSpPr/>
          <p:nvPr/>
        </p:nvSpPr>
        <p:spPr>
          <a:xfrm>
            <a:off x="100031" y="3231836"/>
            <a:ext cx="4332272" cy="549061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68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68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Ⅲ </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結婚・出産・子育ての希望をかなえる</a:t>
            </a:r>
            <a:r>
              <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a:p>
            <a:endParaRPr lang="en-US" altLang="ja-JP" sz="168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8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氷見での結婚・出産・子育てを楽しみ、子どもの笑顔で満ちあふれた家庭を増やす </a:t>
            </a: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⑥</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子育ての魅力で氷見市に引っ越す方を増やす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⑬</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婚姻数を増やす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⑭</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出生数を増やす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4526252" y="5075066"/>
            <a:ext cx="3911600" cy="15939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２．妊娠・出産に関わる負担の軽減 </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4526252" y="6944906"/>
            <a:ext cx="3911600" cy="177754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３．仕事と家庭の両立をしながら、子育てを楽しみと感じられる社会の実現 </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4526252" y="3220367"/>
            <a:ext cx="3911600" cy="165923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１．若者が早期に結婚し、子どもを中心として家族が幸せを実感できる生活の実現 </a:t>
            </a:r>
            <a:endParaRPr lang="en-US" altLang="ja-JP" sz="126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8643986" y="3266371"/>
            <a:ext cx="4104618" cy="165923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①出逢いの場の創出による２０代における婚姻率の向上</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②地域の応援・支援による未婚率の低減</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③人生設計を考える機会の増加</a:t>
            </a:r>
          </a:p>
        </p:txBody>
      </p:sp>
      <p:sp>
        <p:nvSpPr>
          <p:cNvPr id="21" name="正方形/長方形 20"/>
          <p:cNvSpPr/>
          <p:nvPr/>
        </p:nvSpPr>
        <p:spPr>
          <a:xfrm>
            <a:off x="8643986" y="6895099"/>
            <a:ext cx="4104618" cy="180694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①子育てや教育に関わる経済的・精神的負担の軽減</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②子どもの生きる力を育成する魅力のある保育・教育の充実</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③子育てと両立するワークライフバランス（仕事と私生活の調和）推進</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④子どもが安心して遊び・学ぶことができる環境の整備</a:t>
            </a:r>
          </a:p>
        </p:txBody>
      </p:sp>
      <p:sp>
        <p:nvSpPr>
          <p:cNvPr id="22" name="正方形/長方形 21"/>
          <p:cNvSpPr/>
          <p:nvPr/>
        </p:nvSpPr>
        <p:spPr>
          <a:xfrm>
            <a:off x="8643986" y="5090546"/>
            <a:ext cx="4104618" cy="15939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①安心して出産できる環境の整備</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②家族が望む出産につながる不妊治療等に対する経済的・精神的負担の軽減</a:t>
            </a: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③妊娠・出産・子育ての切れ目無い支援の推進</a:t>
            </a:r>
          </a:p>
        </p:txBody>
      </p:sp>
      <p:sp>
        <p:nvSpPr>
          <p:cNvPr id="23" name="右矢印 22"/>
          <p:cNvSpPr/>
          <p:nvPr/>
        </p:nvSpPr>
        <p:spPr>
          <a:xfrm flipH="1">
            <a:off x="4151216" y="3702404"/>
            <a:ext cx="506118" cy="5655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4" name="右矢印 23"/>
          <p:cNvSpPr/>
          <p:nvPr/>
        </p:nvSpPr>
        <p:spPr>
          <a:xfrm flipH="1">
            <a:off x="4166562" y="5547042"/>
            <a:ext cx="506118" cy="5655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5" name="右矢印 24"/>
          <p:cNvSpPr/>
          <p:nvPr/>
        </p:nvSpPr>
        <p:spPr>
          <a:xfrm flipH="1">
            <a:off x="4151218" y="7336500"/>
            <a:ext cx="506118" cy="5655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6" name="右矢印 25"/>
          <p:cNvSpPr/>
          <p:nvPr/>
        </p:nvSpPr>
        <p:spPr>
          <a:xfrm flipH="1">
            <a:off x="8210103" y="3813201"/>
            <a:ext cx="442064" cy="5655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7" name="右矢印 26"/>
          <p:cNvSpPr/>
          <p:nvPr/>
        </p:nvSpPr>
        <p:spPr>
          <a:xfrm flipH="1">
            <a:off x="8230430" y="7271760"/>
            <a:ext cx="506118" cy="5655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8" name="右矢印 27"/>
          <p:cNvSpPr/>
          <p:nvPr/>
        </p:nvSpPr>
        <p:spPr>
          <a:xfrm flipH="1">
            <a:off x="8169340" y="5503176"/>
            <a:ext cx="506118" cy="5655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solidFill>
              </a:rPr>
              <a:t>６</a:t>
            </a:r>
            <a:endParaRPr lang="ja-JP" altLang="en-US" dirty="0">
              <a:solidFill>
                <a:prstClr val="black"/>
              </a:solidFill>
            </a:endParaRPr>
          </a:p>
        </p:txBody>
      </p:sp>
    </p:spTree>
    <p:extLst>
      <p:ext uri="{BB962C8B-B14F-4D97-AF65-F5344CB8AC3E}">
        <p14:creationId xmlns:p14="http://schemas.microsoft.com/office/powerpoint/2010/main" val="1777273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 y="389459"/>
            <a:ext cx="12801601" cy="366353"/>
          </a:xfrm>
        </p:spPr>
        <p:txBody>
          <a:bodyPr/>
          <a:lstStyle/>
          <a:p>
            <a:r>
              <a:rPr lang="ja-JP" altLang="en-US" sz="3360" dirty="0"/>
              <a:t>基本目標</a:t>
            </a:r>
            <a:r>
              <a:rPr lang="en-US" altLang="ja-JP" sz="3360" dirty="0"/>
              <a:t>Ⅳ</a:t>
            </a:r>
            <a:r>
              <a:rPr lang="ja-JP" altLang="en-US" sz="3360" dirty="0"/>
              <a:t>の目標体系</a:t>
            </a:r>
          </a:p>
        </p:txBody>
      </p:sp>
      <p:sp>
        <p:nvSpPr>
          <p:cNvPr id="3" name="コンテンツ プレースホルダー 2"/>
          <p:cNvSpPr>
            <a:spLocks noGrp="1"/>
          </p:cNvSpPr>
          <p:nvPr>
            <p:ph idx="1"/>
          </p:nvPr>
        </p:nvSpPr>
        <p:spPr/>
        <p:txBody>
          <a:bodyPr/>
          <a:lstStyle/>
          <a:p>
            <a:r>
              <a:rPr kumimoji="1" lang="ja-JP" altLang="en-US" dirty="0" smtClean="0"/>
              <a:t>基本目標</a:t>
            </a:r>
            <a:r>
              <a:rPr kumimoji="1" lang="en-US" altLang="ja-JP" dirty="0" smtClean="0"/>
              <a:t>Ⅳ</a:t>
            </a:r>
            <a:r>
              <a:rPr kumimoji="1" lang="ja-JP" altLang="en-US" dirty="0" smtClean="0"/>
              <a:t>を達成するための「到達目標」と「施策（達成目標）」を</a:t>
            </a:r>
            <a:r>
              <a:rPr kumimoji="1" lang="ja-JP" altLang="en-US" smtClean="0"/>
              <a:t>設定しました。</a:t>
            </a:r>
            <a:endParaRPr kumimoji="1" lang="ja-JP" altLang="en-US" dirty="0"/>
          </a:p>
        </p:txBody>
      </p:sp>
      <p:sp>
        <p:nvSpPr>
          <p:cNvPr id="15" name="正方形/長方形 14"/>
          <p:cNvSpPr/>
          <p:nvPr/>
        </p:nvSpPr>
        <p:spPr>
          <a:xfrm>
            <a:off x="4594359" y="2550956"/>
            <a:ext cx="3911600"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＜到達目標＞</a:t>
            </a:r>
            <a:endParaRPr lang="en-US"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61945" y="2494126"/>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p>
        </p:txBody>
      </p:sp>
      <p:sp>
        <p:nvSpPr>
          <p:cNvPr id="36" name="正方形/長方形 35"/>
          <p:cNvSpPr/>
          <p:nvPr/>
        </p:nvSpPr>
        <p:spPr>
          <a:xfrm>
            <a:off x="8531805" y="2560669"/>
            <a:ext cx="4104617" cy="613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lang="ja-JP" altLang="en-US" sz="224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 name="正方形/長方形 15"/>
          <p:cNvSpPr/>
          <p:nvPr/>
        </p:nvSpPr>
        <p:spPr>
          <a:xfrm>
            <a:off x="61942" y="3164224"/>
            <a:ext cx="4332272" cy="485678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80" b="1"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基本目標</a:t>
            </a:r>
            <a:r>
              <a:rPr lang="en-US" altLang="ja-JP" sz="1680" b="1"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Ⅳ</a:t>
            </a:r>
            <a:br>
              <a:rPr lang="en-US" altLang="ja-JP" sz="1680" b="1"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154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54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時代に合った地域をつくり、安心な暮らしを守るとともに、地域と地域を連携する</a:t>
            </a:r>
            <a:r>
              <a:rPr lang="en-US" altLang="ja-JP" sz="154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endParaRPr lang="en-US" altLang="ja-JP" sz="16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暮らし続けられるまちを実現し、</a:t>
            </a:r>
            <a:r>
              <a:rPr lang="en-US" altLang="ja-JP"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地域資源を効果的に活用した</a:t>
            </a:r>
            <a:r>
              <a:rPr lang="en-US" altLang="ja-JP"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魅力的な地域社会を実現する</a:t>
            </a:r>
            <a:endParaRPr lang="en-US" altLang="ja-JP" sz="168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14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4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⑧</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長生きをする＆</a:t>
            </a:r>
            <a:r>
              <a:rPr lang="ja-JP"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健康寿命を</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伸ばす</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4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氷見市の地方創生を実現する基盤を構築する</a:t>
            </a: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endParaRPr lang="en-US" altLang="ja-JP" sz="16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7" name="正方形/長方形 16"/>
          <p:cNvSpPr/>
          <p:nvPr/>
        </p:nvSpPr>
        <p:spPr>
          <a:xfrm>
            <a:off x="4494328" y="3158667"/>
            <a:ext cx="3911600" cy="114802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１．地域に住み続けるための健康的自立</a:t>
            </a:r>
            <a:r>
              <a:rPr lang="en-US" altLang="ja-JP"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（健康寿命</a:t>
            </a:r>
            <a:r>
              <a:rPr lang="en-US" altLang="ja-JP" sz="112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12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の延伸）</a:t>
            </a:r>
          </a:p>
        </p:txBody>
      </p:sp>
      <p:sp>
        <p:nvSpPr>
          <p:cNvPr id="18" name="正方形/長方形 17"/>
          <p:cNvSpPr/>
          <p:nvPr/>
        </p:nvSpPr>
        <p:spPr>
          <a:xfrm>
            <a:off x="4494328" y="6872983"/>
            <a:ext cx="3911600" cy="114802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４．未来共創型の自治体経営モデルの構築</a:t>
            </a:r>
          </a:p>
        </p:txBody>
      </p:sp>
      <p:sp>
        <p:nvSpPr>
          <p:cNvPr id="19" name="正方形/長方形 18"/>
          <p:cNvSpPr/>
          <p:nvPr/>
        </p:nvSpPr>
        <p:spPr>
          <a:xfrm>
            <a:off x="8605990" y="3158671"/>
            <a:ext cx="4091080" cy="11066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①各種検査の充実による早期発見</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②高齢世代の活動充実と生きがいの創出</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③未病</a:t>
            </a:r>
            <a:r>
              <a:rPr lang="ja-JP" altLang="en-US" sz="1260" dirty="0">
                <a:solidFill>
                  <a:prstClr val="black"/>
                </a:solidFill>
                <a:latin typeface="HG丸ｺﾞｼｯｸM-PRO" panose="020F0600000000000000" pitchFamily="50" charset="-128"/>
                <a:ea typeface="HG丸ｺﾞｼｯｸM-PRO" panose="020F0600000000000000" pitchFamily="50" charset="-128"/>
              </a:rPr>
              <a:t> （病気ではないが、健康でもない状態）</a:t>
            </a: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対策</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0" name="正方形/長方形 19"/>
          <p:cNvSpPr/>
          <p:nvPr/>
        </p:nvSpPr>
        <p:spPr>
          <a:xfrm>
            <a:off x="8631216" y="6872987"/>
            <a:ext cx="4091080" cy="111671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①対話と共創</a:t>
            </a:r>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による地域づくり </a:t>
            </a:r>
          </a:p>
          <a:p>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②数値等の根拠に基づく政策の実施と検証体制の構築 </a:t>
            </a:r>
          </a:p>
          <a:p>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③自治体連携の推進（広域連携・テーマ連携など） </a:t>
            </a:r>
          </a:p>
          <a:p>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④ぶり</a:t>
            </a:r>
            <a:r>
              <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回遊・出世</a:t>
            </a:r>
            <a:r>
              <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型の地域人材育成 </a:t>
            </a:r>
          </a:p>
          <a:p>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⑤企業・大学等との共有価値の創造</a:t>
            </a:r>
            <a:r>
              <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(CSV</a:t>
            </a:r>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a:t>
            </a:r>
            <a:r>
              <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0" name="正方形/長方形 29"/>
          <p:cNvSpPr/>
          <p:nvPr/>
        </p:nvSpPr>
        <p:spPr>
          <a:xfrm>
            <a:off x="4494328" y="4396773"/>
            <a:ext cx="3911600" cy="114802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7920" indent="-367920"/>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 </a:t>
            </a:r>
            <a:r>
              <a:rPr lang="ja-JP" altLang="en-US" sz="1400" b="1" dirty="0" err="1">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おらっちゃ</a:t>
            </a:r>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創生（各地域・各団体等による各々の地方創生の推進）による、自分ごと・みんなごと・世の中ごとの好循環の確立 </a:t>
            </a:r>
          </a:p>
        </p:txBody>
      </p:sp>
      <p:sp>
        <p:nvSpPr>
          <p:cNvPr id="31" name="正方形/長方形 30"/>
          <p:cNvSpPr/>
          <p:nvPr/>
        </p:nvSpPr>
        <p:spPr>
          <a:xfrm>
            <a:off x="4494328" y="5634878"/>
            <a:ext cx="3911600" cy="114802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6713" indent="-366713"/>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３．暮らし続けられる地域社会を実現する</a:t>
            </a:r>
            <a:r>
              <a:rPr lang="en-US" altLang="ja-JP"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40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都市空間設計</a:t>
            </a:r>
          </a:p>
        </p:txBody>
      </p:sp>
      <p:sp>
        <p:nvSpPr>
          <p:cNvPr id="37" name="正方形/長方形 36"/>
          <p:cNvSpPr/>
          <p:nvPr/>
        </p:nvSpPr>
        <p:spPr>
          <a:xfrm>
            <a:off x="8631216" y="5602797"/>
            <a:ext cx="4091080" cy="115054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①市の公共施設・空き家の有効活用</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②集落における拠点施設（コミュニティ施設）の整備</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③地域包括ケアシステム</a:t>
            </a:r>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の構築</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④地域づくり協議会の構築と支援</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⑤集落構造に応じた交通手段の開発と支援</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8" name="正方形/長方形 37"/>
          <p:cNvSpPr/>
          <p:nvPr/>
        </p:nvSpPr>
        <p:spPr>
          <a:xfrm>
            <a:off x="8631216" y="4369938"/>
            <a:ext cx="4091080" cy="115627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①個々人の夢や希望の支援</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②考え・行動する自治会の支援</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③各種業界・団体の地方創生支援</a:t>
            </a:r>
            <a:endParaRPr lang="en-US" altLang="ja-JP" sz="126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1" name="右矢印 20"/>
          <p:cNvSpPr/>
          <p:nvPr/>
        </p:nvSpPr>
        <p:spPr>
          <a:xfrm flipH="1">
            <a:off x="4151216" y="3512847"/>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2" name="右矢印 21"/>
          <p:cNvSpPr/>
          <p:nvPr/>
        </p:nvSpPr>
        <p:spPr>
          <a:xfrm flipH="1">
            <a:off x="4191216" y="4741482"/>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3" name="右矢印 22"/>
          <p:cNvSpPr/>
          <p:nvPr/>
        </p:nvSpPr>
        <p:spPr>
          <a:xfrm flipH="1">
            <a:off x="4151216" y="5989809"/>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4" name="右矢印 23"/>
          <p:cNvSpPr/>
          <p:nvPr/>
        </p:nvSpPr>
        <p:spPr>
          <a:xfrm flipH="1">
            <a:off x="4128629" y="7164209"/>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5" name="右矢印 24"/>
          <p:cNvSpPr/>
          <p:nvPr/>
        </p:nvSpPr>
        <p:spPr>
          <a:xfrm flipH="1">
            <a:off x="8202888" y="3466423"/>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6" name="右矢印 25"/>
          <p:cNvSpPr/>
          <p:nvPr/>
        </p:nvSpPr>
        <p:spPr>
          <a:xfrm flipH="1">
            <a:off x="8227830" y="4687998"/>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7" name="右矢印 26"/>
          <p:cNvSpPr/>
          <p:nvPr/>
        </p:nvSpPr>
        <p:spPr>
          <a:xfrm flipH="1">
            <a:off x="8230429" y="5895285"/>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28" name="右矢印 27"/>
          <p:cNvSpPr/>
          <p:nvPr/>
        </p:nvSpPr>
        <p:spPr>
          <a:xfrm flipH="1">
            <a:off x="8252903" y="7145806"/>
            <a:ext cx="506118" cy="565569"/>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solidFill>
              </a:rPr>
              <a:t>７</a:t>
            </a:r>
            <a:endParaRPr lang="ja-JP" altLang="en-US" dirty="0">
              <a:solidFill>
                <a:prstClr val="black"/>
              </a:solidFill>
            </a:endParaRPr>
          </a:p>
        </p:txBody>
      </p:sp>
      <p:sp>
        <p:nvSpPr>
          <p:cNvPr id="32" name="テキスト ボックス 31"/>
          <p:cNvSpPr txBox="1"/>
          <p:nvPr/>
        </p:nvSpPr>
        <p:spPr>
          <a:xfrm>
            <a:off x="2" y="8153344"/>
            <a:ext cx="11628121" cy="695575"/>
          </a:xfrm>
          <a:prstGeom prst="rect">
            <a:avLst/>
          </a:prstGeom>
          <a:noFill/>
        </p:spPr>
        <p:txBody>
          <a:bodyPr wrap="square" rtlCol="0">
            <a:spAutoFit/>
          </a:bodyPr>
          <a:lstStyle/>
          <a:p>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日常的に介護等を必要としないで、自立した生活ができる生存期間</a:t>
            </a:r>
            <a:endParaRPr lang="en-US" altLang="ja-JP"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重度な要介護状態となっても住み慣れた地域で自分らしい暮らしを人生の最後まで続けることができるよう、住まい・医療・介護・予防・生活支援が一体的に提供されるシステム</a:t>
            </a:r>
            <a:endParaRPr lang="en-US" altLang="ja-JP"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980" dirty="0">
                <a:solidFill>
                  <a:prstClr val="black"/>
                </a:solidFill>
                <a:latin typeface="HG丸ｺﾞｼｯｸM-PRO" panose="020F0600000000000000" pitchFamily="50" charset="-128"/>
                <a:ea typeface="HG丸ｺﾞｼｯｸM-PRO" panose="020F0600000000000000" pitchFamily="50" charset="-128"/>
              </a:rPr>
              <a:t>市役所から住民や各種団体・企業、またはその逆のように、一方的に働きかけるのではなく、市役所と他の人々が協働して共に価値を創造すること</a:t>
            </a:r>
            <a:r>
              <a:rPr lang="en-US" altLang="ja-JP"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98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980" dirty="0">
                <a:solidFill>
                  <a:srgbClr val="FF0000"/>
                </a:solidFill>
                <a:latin typeface="HG丸ｺﾞｼｯｸM-PRO" panose="020F0600000000000000" pitchFamily="50" charset="-128"/>
                <a:ea typeface="HG丸ｺﾞｼｯｸM-PRO" panose="020F0600000000000000" pitchFamily="50" charset="-128"/>
              </a:rPr>
              <a:t>※</a:t>
            </a:r>
            <a:r>
              <a:rPr lang="ja-JP" altLang="en-US" sz="980" dirty="0">
                <a:solidFill>
                  <a:srgbClr val="FF0000"/>
                </a:solidFill>
                <a:latin typeface="HG丸ｺﾞｼｯｸM-PRO" panose="020F0600000000000000" pitchFamily="50" charset="-128"/>
                <a:ea typeface="HG丸ｺﾞｼｯｸM-PRO" panose="020F0600000000000000" pitchFamily="50" charset="-128"/>
              </a:rPr>
              <a:t>４：</a:t>
            </a:r>
            <a:r>
              <a:rPr lang="en-US" altLang="ja-JP" sz="980" dirty="0">
                <a:solidFill>
                  <a:prstClr val="black"/>
                </a:solidFill>
                <a:latin typeface="HG丸ｺﾞｼｯｸM-PRO" panose="020F0600000000000000" pitchFamily="50" charset="-128"/>
                <a:ea typeface="HG丸ｺﾞｼｯｸM-PRO" panose="020F0600000000000000" pitchFamily="50" charset="-128"/>
              </a:rPr>
              <a:t>Creating Shared Value</a:t>
            </a:r>
            <a:r>
              <a:rPr lang="ja-JP" altLang="en-US" sz="980" dirty="0">
                <a:solidFill>
                  <a:prstClr val="black"/>
                </a:solidFill>
                <a:latin typeface="HG丸ｺﾞｼｯｸM-PRO" panose="020F0600000000000000" pitchFamily="50" charset="-128"/>
                <a:ea typeface="HG丸ｺﾞｼｯｸM-PRO" panose="020F0600000000000000" pitchFamily="50" charset="-128"/>
              </a:rPr>
              <a:t>（共有価値の創造）の略。社会的な価値と企業にとっての価値を両立させて、企業の事業活動を通じて社会的な課題を解決していくこと</a:t>
            </a:r>
          </a:p>
        </p:txBody>
      </p:sp>
    </p:spTree>
    <p:extLst>
      <p:ext uri="{BB962C8B-B14F-4D97-AF65-F5344CB8AC3E}">
        <p14:creationId xmlns:p14="http://schemas.microsoft.com/office/powerpoint/2010/main" val="115945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 y="532575"/>
            <a:ext cx="12801601" cy="366353"/>
          </a:xfrm>
        </p:spPr>
        <p:txBody>
          <a:bodyPr/>
          <a:lstStyle/>
          <a:p>
            <a:r>
              <a:rPr kumimoji="1" lang="ja-JP" altLang="en-US" dirty="0" smtClean="0"/>
              <a:t>基本目標の成果指標</a:t>
            </a:r>
            <a:endParaRPr kumimoji="1" lang="ja-JP" altLang="en-US" dirty="0"/>
          </a:p>
        </p:txBody>
      </p:sp>
      <p:graphicFrame>
        <p:nvGraphicFramePr>
          <p:cNvPr id="5" name="表 4"/>
          <p:cNvGraphicFramePr>
            <a:graphicFrameLocks noGrp="1"/>
          </p:cNvGraphicFramePr>
          <p:nvPr>
            <p:extLst/>
          </p:nvPr>
        </p:nvGraphicFramePr>
        <p:xfrm>
          <a:off x="78576" y="1340543"/>
          <a:ext cx="12581572" cy="8066345"/>
        </p:xfrm>
        <a:graphic>
          <a:graphicData uri="http://schemas.openxmlformats.org/drawingml/2006/table">
            <a:tbl>
              <a:tblPr firstRow="1" bandRow="1">
                <a:tableStyleId>{5C22544A-7EE6-4342-B048-85BDC9FD1C3A}</a:tableStyleId>
              </a:tblPr>
              <a:tblGrid>
                <a:gridCol w="1217343"/>
                <a:gridCol w="4006817"/>
                <a:gridCol w="2270110"/>
                <a:gridCol w="2186940"/>
                <a:gridCol w="2900362"/>
              </a:tblGrid>
              <a:tr h="554736">
                <a:tc>
                  <a:txBody>
                    <a:bodyP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基本目標</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氷見市</a:t>
                      </a: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15</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の観点</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成果指標</a:t>
                      </a:r>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現状</a:t>
                      </a:r>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a:t>
                      </a: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2014</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年度）</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目標</a:t>
                      </a:r>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a:t>
                      </a: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2019</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年度）</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824">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基本</a:t>
                      </a:r>
                      <a:r>
                        <a:rPr kumimoji="1" lang="ja-JP" altLang="en-US" sz="1400" b="0" u="none"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sz="1400" b="0" u="none"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en-US" altLang="ja-JP" sz="1300" b="0" u="none"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b="0" u="none"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安定した雇用</a:t>
                      </a:r>
                      <a:r>
                        <a:rPr kumimoji="1" lang="ja-JP" altLang="en-US" sz="1300" b="0" u="none"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を創出する</a:t>
                      </a:r>
                      <a:r>
                        <a:rPr kumimoji="1" lang="en-US" altLang="ja-JP" sz="1300" b="0" u="none"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300" b="0" u="none"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①氷見市に高卒新卒者が就きたい仕事を増やす</a:t>
                      </a: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(1)</a:t>
                      </a: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高卒新卒者の市内就職率</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28.8</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43.2</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76">
                <a:tc vMerge="1">
                  <a:txBody>
                    <a:bodyPr/>
                    <a:lstStyle/>
                    <a:p>
                      <a:endParaRPr kumimoji="1" lang="ja-JP" altLang="en-US" sz="105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③氷見市に</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代の方が就きたい仕事を増やす</a:t>
                      </a: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(2)</a:t>
                      </a: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仕事が理由での転入者数</a:t>
                      </a:r>
                      <a:endParaRPr kumimoji="1" lang="en-US" altLang="ja-JP" sz="1300" dirty="0" smtClean="0">
                        <a:solidFill>
                          <a:sysClr val="windowText" lastClr="00000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(3)</a:t>
                      </a: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仕事が理由での転出者数</a:t>
                      </a:r>
                      <a:endParaRPr kumimoji="1" lang="en-US" altLang="ja-JP" sz="1300" dirty="0" smtClean="0">
                        <a:solidFill>
                          <a:sysClr val="windowText" lastClr="00000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dirty="0" smtClean="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 </a:t>
                      </a: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転入・転出者</a:t>
                      </a:r>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
                      </a:r>
                      <a:b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b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アンケートで把握</a:t>
                      </a:r>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
                      </a:r>
                      <a:b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br>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(2015</a:t>
                      </a: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年度より</a:t>
                      </a:r>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 </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今後設定</a:t>
                      </a: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
                      </a:r>
                      <a:b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b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（社会流入数純増分の増加を目指す）</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76">
                <a:tc vMerge="1">
                  <a:txBody>
                    <a:bodyPr/>
                    <a:lstStyle/>
                    <a:p>
                      <a:endParaRPr kumimoji="1" lang="ja-JP" altLang="en-US" sz="105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他地域に通勤する方の転居を減らすため</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氷見市</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に子育てと両立する仕事を増やす</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76">
                <a:tc vMerge="1">
                  <a:txBody>
                    <a:bodyPr/>
                    <a:lstStyle/>
                    <a:p>
                      <a:endParaRPr kumimoji="1" lang="ja-JP" altLang="en-US" sz="105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⑩</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ターン者が就きたい仕事を増やす</a:t>
                      </a: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row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a:t>
                      </a:r>
                      <a:r>
                        <a:rPr kumimoji="1" lang="ja-JP" altLang="en-US" sz="14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sz="14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en-US" altLang="ja-JP" sz="13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新しいひとの</a:t>
                      </a:r>
                      <a:r>
                        <a:rPr kumimoji="1" lang="ja-JP" altLang="en-US" sz="13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流れをつくる</a:t>
                      </a:r>
                      <a:r>
                        <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ja-JP" altLang="en-US" sz="1400" b="0" u="none"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endParaRPr kumimoji="1" lang="en-US" altLang="ja-JP" sz="1100" dirty="0" smtClean="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④氷見市から他地域に通勤する方の転居を減らす</a:t>
                      </a: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519176">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⑦定年後の</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9176">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⑨</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⑪他地域から氷見市内に通勤する方の転居を増やす</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⑫定年後</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519176">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⑮未就学児の親子で氷見市に引っ越す方を増やす</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14915">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a:t>
                      </a:r>
                      <a:r>
                        <a:rPr kumimoji="1" lang="ja-JP" altLang="en-US" sz="14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sz="14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en-US" altLang="ja-JP" sz="13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結婚・</a:t>
                      </a:r>
                      <a:r>
                        <a:rPr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出産・子育ての希望を</a:t>
                      </a:r>
                      <a:r>
                        <a:rPr lang="ja-JP" altLang="en-US" sz="13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かなえる</a:t>
                      </a:r>
                      <a:r>
                        <a:rPr lang="en-US" altLang="ja-JP" sz="13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⑥子育ての魅力で氷見市に引っ越す方を</a:t>
                      </a:r>
                      <a:r>
                        <a:rPr lang="ja-JP" altLang="en-US"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増やす </a:t>
                      </a:r>
                      <a:endParaRPr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3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376">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⑬婚姻数を増やす</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(10</a:t>
                      </a:r>
                      <a:r>
                        <a:rPr kumimoji="1" lang="en-US" altLang="ja-JP" sz="1300" smtClean="0">
                          <a:solidFill>
                            <a:sysClr val="windowText" lastClr="000000"/>
                          </a:solidFill>
                          <a:latin typeface="メイリオ" panose="020B0604030504040204" pitchFamily="50" charset="-128"/>
                          <a:ea typeface="メイリオ" panose="020B0604030504040204" pitchFamily="50" charset="-128"/>
                        </a:rPr>
                        <a:t>)</a:t>
                      </a:r>
                      <a:r>
                        <a:rPr kumimoji="1" lang="ja-JP" altLang="en-US" sz="1300" smtClean="0">
                          <a:solidFill>
                            <a:sysClr val="windowText" lastClr="000000"/>
                          </a:solidFill>
                          <a:latin typeface="メイリオ" panose="020B0604030504040204" pitchFamily="50" charset="-128"/>
                          <a:ea typeface="メイリオ" panose="020B0604030504040204" pitchFamily="50" charset="-128"/>
                        </a:rPr>
                        <a:t>婚姻数</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174</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件</a:t>
                      </a: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180</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件</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0326">
                <a:tc vMerge="1">
                  <a:txBody>
                    <a:bodyPr/>
                    <a:lstStyle/>
                    <a:p>
                      <a:endParaRPr kumimoji="1" lang="ja-JP" altLang="en-US" sz="1000" dirty="0">
                        <a:solidFill>
                          <a:sysClr val="windowText" lastClr="000000"/>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⑭出生数を増やす</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(11)</a:t>
                      </a: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出生数</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273</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人</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rPr>
                        <a:t>283</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人</a:t>
                      </a: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46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a:t>
                      </a:r>
                      <a:r>
                        <a:rPr kumimoji="1" lang="ja-JP" altLang="en-US" sz="14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sz="14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kumimoji="1" lang="en-US" altLang="ja-JP" sz="1300" b="0" u="none"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安心な暮らしを守る</a:t>
                      </a:r>
                      <a:r>
                        <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b="0" u="none"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⑧長生きをする＆健康寿命を伸ばす</a:t>
                      </a:r>
                    </a:p>
                    <a:p>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300" dirty="0" smtClean="0">
                          <a:solidFill>
                            <a:sysClr val="windowText" lastClr="000000"/>
                          </a:solidFill>
                          <a:latin typeface="メイリオ" panose="020B0604030504040204" pitchFamily="50" charset="-128"/>
                          <a:ea typeface="メイリオ" panose="020B0604030504040204" pitchFamily="50" charset="-128"/>
                        </a:rPr>
                        <a:t>(12)65</a:t>
                      </a:r>
                      <a:r>
                        <a:rPr kumimoji="1" lang="ja-JP" altLang="en-US" sz="1300" dirty="0" smtClean="0">
                          <a:solidFill>
                            <a:sysClr val="windowText" lastClr="000000"/>
                          </a:solidFill>
                          <a:latin typeface="メイリオ" panose="020B0604030504040204" pitchFamily="50" charset="-128"/>
                          <a:ea typeface="メイリオ" panose="020B0604030504040204" pitchFamily="50" charset="-128"/>
                        </a:rPr>
                        <a:t>歳以上の要支援・要介護率</a:t>
                      </a:r>
                      <a:endParaRPr kumimoji="1" lang="ja-JP" altLang="en-US" sz="13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18.3</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ctr"/>
                      <a:endParaRPr kumimoji="1" lang="ja-JP" altLang="en-US" sz="1400" dirty="0">
                        <a:solidFill>
                          <a:sysClr val="windowText" lastClr="000000"/>
                        </a:solidFill>
                        <a:latin typeface="メイリオ" panose="020B0604030504040204" pitchFamily="50" charset="-128"/>
                        <a:ea typeface="メイリオ" panose="020B0604030504040204" pitchFamily="50" charset="-128"/>
                      </a:endParaRPr>
                    </a:p>
                  </a:txBody>
                  <a:tcPr marL="128016" marR="128016" marT="64008" marB="6400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13136525" y="2515269"/>
            <a:ext cx="2674428" cy="42555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２０歳代の　</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転入者数</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転入</a:t>
            </a:r>
            <a:r>
              <a:rPr lang="ja-JP" altLang="en-US" sz="14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ｰ</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転出者</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３０歳代の　</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転入者数</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転入</a:t>
            </a:r>
            <a:r>
              <a:rPr lang="ja-JP" altLang="en-US" sz="14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ｰ</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４０歳代の　</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転入者数</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転入</a:t>
            </a:r>
            <a:r>
              <a:rPr lang="ja-JP" altLang="en-US" sz="14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ｰ</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６０歳代の　</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転入者数</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転入</a:t>
            </a:r>
            <a:r>
              <a:rPr lang="ja-JP" altLang="en-US" sz="14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ｰ</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歳代の  </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転入者数</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転入</a:t>
            </a:r>
            <a:r>
              <a:rPr lang="ja-JP" altLang="en-US" sz="14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ｰ</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氷見市全体　</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転入者数</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転入</a:t>
            </a:r>
            <a:r>
              <a:rPr lang="ja-JP" altLang="en-US" sz="14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ｰ</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5809545" y="2648344"/>
            <a:ext cx="1169909" cy="42555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gn="r">
              <a:lnSpc>
                <a:spcPts val="1260"/>
              </a:lnSpc>
            </a:pP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２７０</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△４５８</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△１８８</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１８５</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△２７０</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△８５</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８３</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△９７</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△１４</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３２</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△４８</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△１６</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７２</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△４５</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２７</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７５２</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△１０４０</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△２８８</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17602101" y="2648344"/>
            <a:ext cx="1008000" cy="42555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gn="r">
              <a:lnSpc>
                <a:spcPts val="1260"/>
              </a:lnSpc>
            </a:pP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３４０</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△４５３</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△１３３</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１９５</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△２４０</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△４５</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８８</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△９７</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△９</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４７</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△４８</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７７</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△３５</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４２</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８５７</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△９９５</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△１３８</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18610101" y="2648342"/>
            <a:ext cx="1008000" cy="425551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gn="r">
              <a:lnSpc>
                <a:spcPts val="1260"/>
              </a:lnSpc>
            </a:pP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７０人</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５人</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７５人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１０人</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３０人</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４０人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５人</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１５人</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１５人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５人</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4472C4"/>
                </a:solidFill>
                <a:latin typeface="メイリオ" panose="020B0604030504040204" pitchFamily="50" charset="-128"/>
                <a:ea typeface="メイリオ" panose="020B0604030504040204" pitchFamily="50" charset="-128"/>
                <a:cs typeface="メイリオ" panose="020B0604030504040204" pitchFamily="50" charset="-128"/>
              </a:rPr>
              <a:t>１０人</a:t>
            </a:r>
            <a:endParaRPr lang="en-US" altLang="ja-JP" sz="1400" dirty="0">
              <a:solidFill>
                <a:srgbClr val="4472C4"/>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１５人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１０５人</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４５人</a:t>
            </a: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１５０人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16817546" y="2648346"/>
            <a:ext cx="784554" cy="42555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右矢印 11"/>
          <p:cNvSpPr/>
          <p:nvPr/>
        </p:nvSpPr>
        <p:spPr>
          <a:xfrm>
            <a:off x="17160580" y="4036021"/>
            <a:ext cx="375822" cy="1633523"/>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prstClr val="white"/>
              </a:solidFill>
            </a:endParaRPr>
          </a:p>
        </p:txBody>
      </p:sp>
      <p:sp>
        <p:nvSpPr>
          <p:cNvPr id="13" name="正方形/長方形 12"/>
          <p:cNvSpPr/>
          <p:nvPr/>
        </p:nvSpPr>
        <p:spPr>
          <a:xfrm>
            <a:off x="15708746" y="2758475"/>
            <a:ext cx="1108800" cy="201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0400" rIns="0" bIns="50400" rtlCol="0" anchor="ctr" anchorCtr="0"/>
          <a:lstStyle/>
          <a:p>
            <a:pPr marL="122238" indent="-122238">
              <a:lnSpc>
                <a:spcPts val="1260"/>
              </a:lnSpc>
            </a:pPr>
            <a:r>
              <a:rPr lang="ja-JP" altLang="en-US" sz="14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２０１４年度</a:t>
            </a:r>
          </a:p>
        </p:txBody>
      </p:sp>
      <p:sp>
        <p:nvSpPr>
          <p:cNvPr id="14" name="正方形/長方形 13"/>
          <p:cNvSpPr/>
          <p:nvPr/>
        </p:nvSpPr>
        <p:spPr>
          <a:xfrm>
            <a:off x="17501301" y="2758475"/>
            <a:ext cx="1108800" cy="201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0400" rIns="0" bIns="50400" rtlCol="0" anchor="ctr" anchorCtr="0"/>
          <a:lstStyle/>
          <a:p>
            <a:pPr marL="122238" indent="-122238">
              <a:lnSpc>
                <a:spcPts val="1260"/>
              </a:lnSpc>
            </a:pPr>
            <a:r>
              <a:rPr lang="ja-JP" altLang="en-US" sz="14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２０１９年度</a:t>
            </a:r>
          </a:p>
        </p:txBody>
      </p:sp>
      <p:sp>
        <p:nvSpPr>
          <p:cNvPr id="15" name="正方形/長方形 14"/>
          <p:cNvSpPr/>
          <p:nvPr/>
        </p:nvSpPr>
        <p:spPr>
          <a:xfrm>
            <a:off x="18811701" y="2758475"/>
            <a:ext cx="806400" cy="201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0400" rIns="0" bIns="50400" rtlCol="0" anchor="ctr" anchorCtr="0"/>
          <a:lstStyle/>
          <a:p>
            <a:pPr marL="122238" indent="-122238">
              <a:lnSpc>
                <a:spcPts val="1260"/>
              </a:lnSpc>
            </a:pPr>
            <a:r>
              <a:rPr lang="ja-JP" altLang="en-US" sz="14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目標増数</a:t>
            </a:r>
          </a:p>
        </p:txBody>
      </p:sp>
      <p:sp>
        <p:nvSpPr>
          <p:cNvPr id="16" name="正方形/長方形 15"/>
          <p:cNvSpPr/>
          <p:nvPr/>
        </p:nvSpPr>
        <p:spPr>
          <a:xfrm>
            <a:off x="17864190" y="8487215"/>
            <a:ext cx="6839766" cy="172634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③⑤⑩については、平成２８年より転入等手続の際にアンケートを実施し、</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年度の目標値は</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年度の数値を基に作成予定</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13136525" y="8486260"/>
            <a:ext cx="4433820" cy="172729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③氷見市に</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代の方が就きたい仕事を増やす</a:t>
            </a: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他地域に通勤する方の転居を減らすために</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氷見市に子育てと両立する仕事を増やす</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⑩</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ターン者が就きたい仕事を増やす</a:t>
            </a:r>
          </a:p>
        </p:txBody>
      </p:sp>
      <p:sp>
        <p:nvSpPr>
          <p:cNvPr id="18" name="正方形/長方形 17"/>
          <p:cNvSpPr/>
          <p:nvPr/>
        </p:nvSpPr>
        <p:spPr>
          <a:xfrm>
            <a:off x="13136525" y="7413425"/>
            <a:ext cx="4433820" cy="878114"/>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①氷見市に高卒新卒者が就きたい仕事を増やす</a:t>
            </a:r>
          </a:p>
        </p:txBody>
      </p:sp>
      <p:sp>
        <p:nvSpPr>
          <p:cNvPr id="19" name="正方形/長方形 18"/>
          <p:cNvSpPr/>
          <p:nvPr/>
        </p:nvSpPr>
        <p:spPr>
          <a:xfrm>
            <a:off x="17864192" y="7413425"/>
            <a:ext cx="6839766" cy="878114"/>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22238" indent="-122238"/>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年度市内高校卒業者のうち就職希望者の市内就職率は２８．８％</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高卒新卒者が就きたい魅力的な仕事を増やすことにより２０１９年度の市内就職率を１．５倍の４３．２％とする</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13181213" y="-173029"/>
            <a:ext cx="4420888"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⑥子育ての魅力で氷見市に引っ越す方を増やす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21" name="正方形/長方形 20"/>
          <p:cNvSpPr/>
          <p:nvPr/>
        </p:nvSpPr>
        <p:spPr>
          <a:xfrm>
            <a:off x="13181214" y="1747068"/>
            <a:ext cx="4420886"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⑭出生数を増やす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p>
        </p:txBody>
      </p:sp>
      <p:sp>
        <p:nvSpPr>
          <p:cNvPr id="22" name="正方形/長方形 21"/>
          <p:cNvSpPr/>
          <p:nvPr/>
        </p:nvSpPr>
        <p:spPr>
          <a:xfrm>
            <a:off x="13181214" y="740669"/>
            <a:ext cx="4420886"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⑬婚姻数を増やす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23" name="正方形/長方形 22"/>
          <p:cNvSpPr/>
          <p:nvPr/>
        </p:nvSpPr>
        <p:spPr>
          <a:xfrm>
            <a:off x="17721584" y="1747068"/>
            <a:ext cx="2657781"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gn="ct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２７３人</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17721584" y="740669"/>
            <a:ext cx="2657781"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gn="ct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１７４件</a:t>
            </a:r>
          </a:p>
        </p:txBody>
      </p:sp>
      <p:sp>
        <p:nvSpPr>
          <p:cNvPr id="25" name="正方形/長方形 24"/>
          <p:cNvSpPr/>
          <p:nvPr/>
        </p:nvSpPr>
        <p:spPr>
          <a:xfrm>
            <a:off x="20645178" y="740669"/>
            <a:ext cx="1310400"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0800" rIns="0" rtlCol="0" anchor="ctr" anchorCtr="0"/>
          <a:lstStyle/>
          <a:p>
            <a:pPr marL="122238" indent="-122238" algn="ct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１８１件</a:t>
            </a:r>
          </a:p>
        </p:txBody>
      </p:sp>
      <p:sp>
        <p:nvSpPr>
          <p:cNvPr id="26" name="正方形/長方形 25"/>
          <p:cNvSpPr/>
          <p:nvPr/>
        </p:nvSpPr>
        <p:spPr>
          <a:xfrm>
            <a:off x="20645178" y="1747068"/>
            <a:ext cx="1310400"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0800" rIns="0" rtlCol="0" anchor="ctr" anchorCtr="0"/>
          <a:lstStyle/>
          <a:p>
            <a:pPr marL="122238" indent="-122238" algn="ct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２８３人</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22317569" y="740669"/>
            <a:ext cx="1310400"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0800" rIns="0" rtlCol="0" anchor="ctr" anchorCtr="0"/>
          <a:lstStyle/>
          <a:p>
            <a:pPr marL="122238" indent="-122238" algn="ct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７件の増</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22317569" y="1747068"/>
            <a:ext cx="1310400" cy="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0800" rIns="0" rtlCol="0" anchor="ctr" anchorCtr="0"/>
          <a:lstStyle/>
          <a:p>
            <a:pPr marL="122238" indent="-122238" algn="ct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１０人の増</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17721584" y="-183743"/>
            <a:ext cx="2155544" cy="716316"/>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転入者数</a:t>
            </a:r>
            <a:endParaRPr lang="en-US" altLang="ja-JP" sz="126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歳の 　 </a:t>
            </a:r>
            <a:r>
              <a:rPr lang="ja-JP" altLang="en-US" sz="126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転出者数</a:t>
            </a:r>
            <a:endParaRPr lang="en-US" altLang="ja-JP" sz="126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転入</a:t>
            </a:r>
            <a:r>
              <a:rPr lang="ja-JP" altLang="en-US" sz="126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ｰ</a:t>
            </a:r>
            <a:r>
              <a:rPr lang="ja-JP" altLang="en-US"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転出者</a:t>
            </a:r>
            <a:endParaRPr lang="en-US" altLang="ja-JP" sz="126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19709424" y="-183744"/>
            <a:ext cx="669941" cy="716317"/>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100800" rtlCol="0" anchor="ctr" anchorCtr="0"/>
          <a:lstStyle/>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３２</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△４８</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△１６</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20645177" y="-192826"/>
            <a:ext cx="1310401" cy="725399"/>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0800" rIns="252000" rtlCol="0" anchor="ctr" anchorCtr="0"/>
          <a:lstStyle/>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７７人</a:t>
            </a:r>
            <a:endParaRPr lang="en-US" altLang="ja-JP"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△３５人</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４２人</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22317569" y="-224553"/>
            <a:ext cx="1310400" cy="757126"/>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0800" rIns="252000" rtlCol="0" anchor="ctr" anchorCtr="0"/>
          <a:lstStyle/>
          <a:p>
            <a:pPr marL="122238" indent="-122238" algn="r">
              <a:lnSpc>
                <a:spcPts val="1260"/>
              </a:lnSpc>
            </a:pPr>
            <a:r>
              <a:rPr lang="ja-JP" altLang="en-US"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５人</a:t>
            </a:r>
            <a:endParaRPr lang="en-US" altLang="ja-JP" sz="140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１０人</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gn="r">
              <a:lnSpc>
                <a:spcPts val="1260"/>
              </a:lnSpc>
            </a:pPr>
            <a:r>
              <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１５人</a:t>
            </a:r>
            <a:endParaRPr lang="en-US" altLang="ja-JP"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19877127" y="3043965"/>
            <a:ext cx="7735771" cy="1240256"/>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２０１４年度　介護保険認定者数及び認定率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６５歳以上人口のうち</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第１号被保険者数　　 １７，３８３人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第１号要介護等認定者数 ３，１８７人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認定率　　　　　　　　　 １８．３％</a:t>
            </a:r>
          </a:p>
        </p:txBody>
      </p:sp>
      <p:sp>
        <p:nvSpPr>
          <p:cNvPr id="34" name="正方形/長方形 33"/>
          <p:cNvSpPr/>
          <p:nvPr/>
        </p:nvSpPr>
        <p:spPr>
          <a:xfrm>
            <a:off x="19877127" y="4726551"/>
            <a:ext cx="7735771" cy="1329668"/>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22238" indent="-122238">
              <a:lnSpc>
                <a:spcPts val="126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２０１９年度　介護保険認定者数及び認定率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６５歳以上人口のうち</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第１号被保険者数　　１７，６６９人</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（人口ビジョン策定時の人口推計値）</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第１号要介護等認定者数 ３，１８７人</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indent="-122238">
              <a:lnSpc>
                <a:spcPts val="126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認定率　　　　　　　　　 １８．０％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35" name="下矢印 34"/>
          <p:cNvSpPr/>
          <p:nvPr/>
        </p:nvSpPr>
        <p:spPr>
          <a:xfrm>
            <a:off x="23249878" y="4424698"/>
            <a:ext cx="1078860" cy="174419"/>
          </a:xfrm>
          <a:prstGeom prst="down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正方形/長方形 35"/>
          <p:cNvSpPr/>
          <p:nvPr/>
        </p:nvSpPr>
        <p:spPr>
          <a:xfrm>
            <a:off x="19877127" y="4482212"/>
            <a:ext cx="1360800" cy="321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0800" rIns="0" bIns="50400" rtlCol="0" anchor="ctr" anchorCtr="0"/>
          <a:lstStyle/>
          <a:p>
            <a:pPr marL="122238" indent="-122238">
              <a:lnSpc>
                <a:spcPts val="1260"/>
              </a:lnSpc>
            </a:pPr>
            <a:r>
              <a:rPr lang="ja-JP" altLang="en-US" sz="14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目標値</a:t>
            </a:r>
          </a:p>
        </p:txBody>
      </p:sp>
      <p:cxnSp>
        <p:nvCxnSpPr>
          <p:cNvPr id="6" name="直線コネクタ 5"/>
          <p:cNvCxnSpPr/>
          <p:nvPr/>
        </p:nvCxnSpPr>
        <p:spPr>
          <a:xfrm>
            <a:off x="-1334586" y="3759976"/>
            <a:ext cx="0" cy="2923200"/>
          </a:xfrm>
          <a:prstGeom prst="line">
            <a:avLst/>
          </a:prstGeom>
          <a:ln w="31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687873" y="3664088"/>
            <a:ext cx="0" cy="2923200"/>
          </a:xfrm>
          <a:prstGeom prst="line">
            <a:avLst/>
          </a:prstGeom>
          <a:ln w="31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2206" y="3769836"/>
            <a:ext cx="7147560" cy="3440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テキスト ボックス 37"/>
          <p:cNvSpPr txBox="1"/>
          <p:nvPr/>
        </p:nvSpPr>
        <p:spPr>
          <a:xfrm>
            <a:off x="7076735" y="7158895"/>
            <a:ext cx="2791149" cy="437043"/>
          </a:xfrm>
          <a:prstGeom prst="rect">
            <a:avLst/>
          </a:prstGeom>
          <a:noFill/>
        </p:spPr>
        <p:txBody>
          <a:bodyPr wrap="none" rtlCol="0">
            <a:spAutoFit/>
          </a:bodyPr>
          <a:lstStyle/>
          <a:p>
            <a:r>
              <a:rPr lang="en-US" altLang="ja-JP" sz="1120" dirty="0">
                <a:solidFill>
                  <a:prstClr val="black"/>
                </a:solidFill>
                <a:latin typeface="メイリオ" panose="020B0604030504040204" pitchFamily="50" charset="-128"/>
                <a:ea typeface="メイリオ" panose="020B0604030504040204" pitchFamily="50" charset="-128"/>
              </a:rPr>
              <a:t>※U</a:t>
            </a:r>
            <a:r>
              <a:rPr lang="ja-JP" altLang="en-US" sz="1120" dirty="0">
                <a:solidFill>
                  <a:prstClr val="black"/>
                </a:solidFill>
                <a:latin typeface="メイリオ" panose="020B0604030504040204" pitchFamily="50" charset="-128"/>
                <a:ea typeface="メイリオ" panose="020B0604030504040204" pitchFamily="50" charset="-128"/>
              </a:rPr>
              <a:t>ターン者</a:t>
            </a:r>
            <a:r>
              <a:rPr lang="ja-JP" altLang="en-US" sz="1120">
                <a:solidFill>
                  <a:prstClr val="black"/>
                </a:solidFill>
                <a:latin typeface="メイリオ" panose="020B0604030504040204" pitchFamily="50" charset="-128"/>
                <a:ea typeface="メイリオ" panose="020B0604030504040204" pitchFamily="50" charset="-128"/>
              </a:rPr>
              <a:t>・</a:t>
            </a:r>
            <a:r>
              <a:rPr lang="en-US" altLang="ja-JP" sz="1120">
                <a:solidFill>
                  <a:prstClr val="black"/>
                </a:solidFill>
                <a:latin typeface="メイリオ" panose="020B0604030504040204" pitchFamily="50" charset="-128"/>
                <a:ea typeface="メイリオ" panose="020B0604030504040204" pitchFamily="50" charset="-128"/>
              </a:rPr>
              <a:t>I</a:t>
            </a:r>
            <a:r>
              <a:rPr lang="ja-JP" altLang="en-US" sz="1120">
                <a:solidFill>
                  <a:prstClr val="black"/>
                </a:solidFill>
                <a:latin typeface="メイリオ" panose="020B0604030504040204" pitchFamily="50" charset="-128"/>
                <a:ea typeface="メイリオ" panose="020B0604030504040204" pitchFamily="50" charset="-128"/>
              </a:rPr>
              <a:t>･</a:t>
            </a:r>
            <a:r>
              <a:rPr lang="en-US" altLang="ja-JP" sz="1120">
                <a:solidFill>
                  <a:prstClr val="black"/>
                </a:solidFill>
                <a:latin typeface="メイリオ" panose="020B0604030504040204" pitchFamily="50" charset="-128"/>
                <a:ea typeface="メイリオ" panose="020B0604030504040204" pitchFamily="50" charset="-128"/>
              </a:rPr>
              <a:t>J</a:t>
            </a:r>
            <a:r>
              <a:rPr lang="ja-JP" altLang="en-US" sz="1120" dirty="0">
                <a:solidFill>
                  <a:prstClr val="black"/>
                </a:solidFill>
                <a:latin typeface="メイリオ" panose="020B0604030504040204" pitchFamily="50" charset="-128"/>
                <a:ea typeface="メイリオ" panose="020B0604030504040204" pitchFamily="50" charset="-128"/>
              </a:rPr>
              <a:t>ターン者であるかは、</a:t>
            </a:r>
            <a:r>
              <a:rPr lang="en-US" altLang="ja-JP" sz="1120" dirty="0">
                <a:solidFill>
                  <a:prstClr val="black"/>
                </a:solidFill>
                <a:latin typeface="メイリオ" panose="020B0604030504040204" pitchFamily="50" charset="-128"/>
                <a:ea typeface="メイリオ" panose="020B0604030504040204" pitchFamily="50" charset="-128"/>
              </a:rPr>
              <a:t/>
            </a:r>
            <a:br>
              <a:rPr lang="en-US" altLang="ja-JP" sz="1120" dirty="0">
                <a:solidFill>
                  <a:prstClr val="black"/>
                </a:solidFill>
                <a:latin typeface="メイリオ" panose="020B0604030504040204" pitchFamily="50" charset="-128"/>
                <a:ea typeface="メイリオ" panose="020B0604030504040204" pitchFamily="50" charset="-128"/>
              </a:rPr>
            </a:br>
            <a:r>
              <a:rPr lang="ja-JP" altLang="en-US" sz="1120" dirty="0">
                <a:solidFill>
                  <a:prstClr val="black"/>
                </a:solidFill>
                <a:latin typeface="メイリオ" panose="020B0604030504040204" pitchFamily="50" charset="-128"/>
                <a:ea typeface="メイリオ" panose="020B0604030504040204" pitchFamily="50" charset="-128"/>
              </a:rPr>
              <a:t>　転入・転出者アンケートで把握</a:t>
            </a:r>
          </a:p>
        </p:txBody>
      </p:sp>
      <p:sp>
        <p:nvSpPr>
          <p:cNvPr id="37" name="テキスト ボックス 36"/>
          <p:cNvSpPr txBox="1"/>
          <p:nvPr/>
        </p:nvSpPr>
        <p:spPr>
          <a:xfrm>
            <a:off x="10326975" y="7158895"/>
            <a:ext cx="1842171" cy="437043"/>
          </a:xfrm>
          <a:prstGeom prst="rect">
            <a:avLst/>
          </a:prstGeom>
          <a:noFill/>
        </p:spPr>
        <p:txBody>
          <a:bodyPr wrap="none" rtlCol="0">
            <a:spAutoFit/>
          </a:bodyPr>
          <a:lstStyle/>
          <a:p>
            <a:r>
              <a:rPr lang="en-US" altLang="ja-JP" sz="1120">
                <a:solidFill>
                  <a:sysClr val="windowText" lastClr="000000"/>
                </a:solidFill>
                <a:latin typeface="メイリオ" panose="020B0604030504040204" pitchFamily="50" charset="-128"/>
                <a:ea typeface="メイリオ" panose="020B0604030504040204" pitchFamily="50" charset="-128"/>
              </a:rPr>
              <a:t>※</a:t>
            </a:r>
            <a:r>
              <a:rPr lang="ja-JP" altLang="en-US" sz="1120">
                <a:solidFill>
                  <a:sysClr val="windowText" lastClr="000000"/>
                </a:solidFill>
                <a:latin typeface="メイリオ" panose="020B0604030504040204" pitchFamily="50" charset="-128"/>
                <a:ea typeface="メイリオ" panose="020B0604030504040204" pitchFamily="50" charset="-128"/>
              </a:rPr>
              <a:t>（　）は、</a:t>
            </a:r>
            <a:r>
              <a:rPr lang="en-US" altLang="ja-JP" sz="1120">
                <a:solidFill>
                  <a:sysClr val="windowText" lastClr="000000"/>
                </a:solidFill>
                <a:latin typeface="メイリオ" panose="020B0604030504040204" pitchFamily="50" charset="-128"/>
                <a:ea typeface="メイリオ" panose="020B0604030504040204" pitchFamily="50" charset="-128"/>
              </a:rPr>
              <a:t>2014</a:t>
            </a:r>
            <a:r>
              <a:rPr lang="ja-JP" altLang="en-US" sz="1120">
                <a:solidFill>
                  <a:sysClr val="windowText" lastClr="000000"/>
                </a:solidFill>
                <a:latin typeface="メイリオ" panose="020B0604030504040204" pitchFamily="50" charset="-128"/>
                <a:ea typeface="メイリオ" panose="020B0604030504040204" pitchFamily="50" charset="-128"/>
              </a:rPr>
              <a:t>年度と</a:t>
            </a:r>
            <a:r>
              <a:rPr lang="en-US" altLang="ja-JP" sz="1120">
                <a:solidFill>
                  <a:sysClr val="windowText" lastClr="000000"/>
                </a:solidFill>
                <a:latin typeface="メイリオ" panose="020B0604030504040204" pitchFamily="50" charset="-128"/>
                <a:ea typeface="メイリオ" panose="020B0604030504040204" pitchFamily="50" charset="-128"/>
              </a:rPr>
              <a:t/>
            </a:r>
            <a:br>
              <a:rPr lang="en-US" altLang="ja-JP" sz="1120">
                <a:solidFill>
                  <a:sysClr val="windowText" lastClr="000000"/>
                </a:solidFill>
                <a:latin typeface="メイリオ" panose="020B0604030504040204" pitchFamily="50" charset="-128"/>
                <a:ea typeface="メイリオ" panose="020B0604030504040204" pitchFamily="50" charset="-128"/>
              </a:rPr>
            </a:br>
            <a:r>
              <a:rPr lang="ja-JP" altLang="en-US" sz="1120">
                <a:solidFill>
                  <a:sysClr val="windowText" lastClr="000000"/>
                </a:solidFill>
                <a:latin typeface="メイリオ" panose="020B0604030504040204" pitchFamily="50" charset="-128"/>
                <a:ea typeface="メイリオ" panose="020B0604030504040204" pitchFamily="50" charset="-128"/>
              </a:rPr>
              <a:t>　比べた場合の増加数</a:t>
            </a:r>
          </a:p>
        </p:txBody>
      </p:sp>
      <p:sp>
        <p:nvSpPr>
          <p:cNvPr id="3" name="スライド番号プレースホルダー 2"/>
          <p:cNvSpPr>
            <a:spLocks noGrp="1"/>
          </p:cNvSpPr>
          <p:nvPr>
            <p:ph type="sldNum" sz="quarter" idx="12"/>
          </p:nvPr>
        </p:nvSpPr>
        <p:spPr/>
        <p:txBody>
          <a:bodyPr/>
          <a:lstStyle/>
          <a:p>
            <a:r>
              <a:rPr lang="ja-JP" altLang="en-US" dirty="0" smtClean="0">
                <a:solidFill>
                  <a:prstClr val="black"/>
                </a:solidFill>
              </a:rPr>
              <a:t>８</a:t>
            </a:r>
            <a:endParaRPr lang="ja-JP" altLang="en-US" dirty="0">
              <a:solidFill>
                <a:prstClr val="black"/>
              </a:solidFill>
            </a:endParaRPr>
          </a:p>
        </p:txBody>
      </p:sp>
    </p:spTree>
    <p:extLst>
      <p:ext uri="{BB962C8B-B14F-4D97-AF65-F5344CB8AC3E}">
        <p14:creationId xmlns:p14="http://schemas.microsoft.com/office/powerpoint/2010/main" val="1078795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4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6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8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7.xml><?xml version="1.0" encoding="utf-8"?>
<a:theme xmlns:a="http://schemas.openxmlformats.org/drawingml/2006/main" name="9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8.xml><?xml version="1.0" encoding="utf-8"?>
<a:theme xmlns:a="http://schemas.openxmlformats.org/drawingml/2006/main" name="10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9.xml><?xml version="1.0" encoding="utf-8"?>
<a:theme xmlns:a="http://schemas.openxmlformats.org/drawingml/2006/main" name="1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TM02900688[[fn=ファセット]]</Template>
  <TotalTime>9349</TotalTime>
  <Words>3912</Words>
  <Application>Microsoft Office PowerPoint</Application>
  <PresentationFormat>A3 297x420 mm</PresentationFormat>
  <Paragraphs>611</Paragraphs>
  <Slides>9</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9</vt:i4>
      </vt:variant>
      <vt:variant>
        <vt:lpstr>スライド タイトル</vt:lpstr>
      </vt:variant>
      <vt:variant>
        <vt:i4>9</vt:i4>
      </vt:variant>
    </vt:vector>
  </HeadingPairs>
  <TitlesOfParts>
    <vt:vector size="25" baseType="lpstr">
      <vt:lpstr>HG丸ｺﾞｼｯｸM-PRO</vt:lpstr>
      <vt:lpstr>ＭＳ Ｐゴシック</vt:lpstr>
      <vt:lpstr>メイリオ</vt:lpstr>
      <vt:lpstr>Calibri</vt:lpstr>
      <vt:lpstr>Calibri Light</vt:lpstr>
      <vt:lpstr>Wingdings</vt:lpstr>
      <vt:lpstr>Wingdings 2</vt:lpstr>
      <vt:lpstr>HDOfficeLightV0</vt:lpstr>
      <vt:lpstr>1_HDOfficeLightV0</vt:lpstr>
      <vt:lpstr>4_HDOfficeLightV0</vt:lpstr>
      <vt:lpstr>2_HDOfficeLightV0</vt:lpstr>
      <vt:lpstr>6_HDOfficeLightV0</vt:lpstr>
      <vt:lpstr>8_HDOfficeLightV0</vt:lpstr>
      <vt:lpstr>9_HDOfficeLightV0</vt:lpstr>
      <vt:lpstr>10_HDOfficeLightV0</vt:lpstr>
      <vt:lpstr>11_HDOfficeLightV0</vt:lpstr>
      <vt:lpstr>氷見市人口ビジョン及び 氷見市まち・ひと・しごと創生総合戦略の概要</vt:lpstr>
      <vt:lpstr>氷見市人口ビジョン</vt:lpstr>
      <vt:lpstr>氷見市まち・ひと・しごと創生総合戦略</vt:lpstr>
      <vt:lpstr>PowerPoint プレゼンテーション</vt:lpstr>
      <vt:lpstr>基本目標Ⅰの目標体系</vt:lpstr>
      <vt:lpstr>基本目標Ⅱの目標体系</vt:lpstr>
      <vt:lpstr>基本目標Ⅲの目標体系</vt:lpstr>
      <vt:lpstr>基本目標Ⅳの目標体系</vt:lpstr>
      <vt:lpstr>基本目標の成果指標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宮本　祐輔</dc:creator>
  <cp:lastModifiedBy>蔵田　喜之</cp:lastModifiedBy>
  <cp:revision>974</cp:revision>
  <cp:lastPrinted>2015-10-19T00:49:25Z</cp:lastPrinted>
  <dcterms:created xsi:type="dcterms:W3CDTF">2015-04-22T12:41:51Z</dcterms:created>
  <dcterms:modified xsi:type="dcterms:W3CDTF">2018-08-24T03:07:29Z</dcterms:modified>
</cp:coreProperties>
</file>