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793" r:id="rId1"/>
  </p:sldMasterIdLst>
  <p:notesMasterIdLst>
    <p:notesMasterId r:id="rId48"/>
  </p:notesMasterIdLst>
  <p:handoutMasterIdLst>
    <p:handoutMasterId r:id="rId49"/>
  </p:handoutMasterIdLst>
  <p:sldIdLst>
    <p:sldId id="805" r:id="rId2"/>
    <p:sldId id="1033" r:id="rId3"/>
    <p:sldId id="1095" r:id="rId4"/>
    <p:sldId id="1034" r:id="rId5"/>
    <p:sldId id="1036" r:id="rId6"/>
    <p:sldId id="1039" r:id="rId7"/>
    <p:sldId id="1042" r:id="rId8"/>
    <p:sldId id="1045" r:id="rId9"/>
    <p:sldId id="1048" r:id="rId10"/>
    <p:sldId id="1049" r:id="rId11"/>
    <p:sldId id="1060" r:id="rId12"/>
    <p:sldId id="1061" r:id="rId13"/>
    <p:sldId id="1062" r:id="rId14"/>
    <p:sldId id="1063" r:id="rId15"/>
    <p:sldId id="1050" r:id="rId16"/>
    <p:sldId id="1065" r:id="rId17"/>
    <p:sldId id="1077" r:id="rId18"/>
    <p:sldId id="1078" r:id="rId19"/>
    <p:sldId id="1080" r:id="rId20"/>
    <p:sldId id="1079" r:id="rId21"/>
    <p:sldId id="1066" r:id="rId22"/>
    <p:sldId id="1081" r:id="rId23"/>
    <p:sldId id="1070" r:id="rId24"/>
    <p:sldId id="1067" r:id="rId25"/>
    <p:sldId id="1084" r:id="rId26"/>
    <p:sldId id="1083" r:id="rId27"/>
    <p:sldId id="1087" r:id="rId28"/>
    <p:sldId id="1088" r:id="rId29"/>
    <p:sldId id="1089" r:id="rId30"/>
    <p:sldId id="1090" r:id="rId31"/>
    <p:sldId id="1091" r:id="rId32"/>
    <p:sldId id="1051" r:id="rId33"/>
    <p:sldId id="1096" r:id="rId34"/>
    <p:sldId id="1059" r:id="rId35"/>
    <p:sldId id="1072" r:id="rId36"/>
    <p:sldId id="1073" r:id="rId37"/>
    <p:sldId id="1074" r:id="rId38"/>
    <p:sldId id="1100" r:id="rId39"/>
    <p:sldId id="1102" r:id="rId40"/>
    <p:sldId id="1101" r:id="rId41"/>
    <p:sldId id="1092" r:id="rId42"/>
    <p:sldId id="1093" r:id="rId43"/>
    <p:sldId id="1099" r:id="rId44"/>
    <p:sldId id="1075" r:id="rId45"/>
    <p:sldId id="1098" r:id="rId46"/>
    <p:sldId id="1097" r:id="rId4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66FFCC"/>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151" autoAdjust="0"/>
  </p:normalViewPr>
  <p:slideViewPr>
    <p:cSldViewPr snapToGrid="0">
      <p:cViewPr varScale="1">
        <p:scale>
          <a:sx n="63" d="100"/>
          <a:sy n="63" d="100"/>
        </p:scale>
        <p:origin x="1476" y="66"/>
      </p:cViewPr>
      <p:guideLst>
        <p:guide orient="horz" pos="2183"/>
        <p:guide pos="2880"/>
      </p:guideLst>
    </p:cSldViewPr>
  </p:slideViewPr>
  <p:notesTextViewPr>
    <p:cViewPr>
      <p:scale>
        <a:sx n="200" d="100"/>
        <a:sy n="200" d="100"/>
      </p:scale>
      <p:origin x="0" y="0"/>
    </p:cViewPr>
  </p:notesTextViewPr>
  <p:notesViewPr>
    <p:cSldViewPr snapToGrid="0">
      <p:cViewPr varScale="1">
        <p:scale>
          <a:sx n="57" d="100"/>
          <a:sy n="57" d="100"/>
        </p:scale>
        <p:origin x="2832"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18831" cy="495029"/>
          </a:xfrm>
          <a:prstGeom prst="rect">
            <a:avLst/>
          </a:prstGeom>
        </p:spPr>
        <p:txBody>
          <a:bodyPr vert="horz" lIns="91404" tIns="45700" rIns="91404" bIns="4570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7" y="0"/>
            <a:ext cx="2918831" cy="495029"/>
          </a:xfrm>
          <a:prstGeom prst="rect">
            <a:avLst/>
          </a:prstGeom>
        </p:spPr>
        <p:txBody>
          <a:bodyPr vert="horz" lIns="91404" tIns="45700" rIns="91404" bIns="45700" rtlCol="0"/>
          <a:lstStyle>
            <a:lvl1pPr algn="r">
              <a:defRPr sz="1200"/>
            </a:lvl1pPr>
          </a:lstStyle>
          <a:p>
            <a:fld id="{724DA95C-2250-4015-A97C-52F21F97A861}" type="datetimeFigureOut">
              <a:rPr kumimoji="1" lang="ja-JP" altLang="en-US" smtClean="0"/>
              <a:t>2017/7/10</a:t>
            </a:fld>
            <a:endParaRPr kumimoji="1" lang="ja-JP" altLang="en-US"/>
          </a:p>
        </p:txBody>
      </p:sp>
      <p:sp>
        <p:nvSpPr>
          <p:cNvPr id="4" name="フッター プレースホルダー 3"/>
          <p:cNvSpPr>
            <a:spLocks noGrp="1"/>
          </p:cNvSpPr>
          <p:nvPr>
            <p:ph type="ftr" sz="quarter" idx="2"/>
          </p:nvPr>
        </p:nvSpPr>
        <p:spPr>
          <a:xfrm>
            <a:off x="4" y="9371286"/>
            <a:ext cx="2918831" cy="495028"/>
          </a:xfrm>
          <a:prstGeom prst="rect">
            <a:avLst/>
          </a:prstGeom>
        </p:spPr>
        <p:txBody>
          <a:bodyPr vert="horz" lIns="91404" tIns="45700" rIns="91404" bIns="4570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7" y="9371286"/>
            <a:ext cx="2918831" cy="495028"/>
          </a:xfrm>
          <a:prstGeom prst="rect">
            <a:avLst/>
          </a:prstGeom>
        </p:spPr>
        <p:txBody>
          <a:bodyPr vert="horz" lIns="91404" tIns="45700" rIns="91404" bIns="45700" rtlCol="0" anchor="b"/>
          <a:lstStyle>
            <a:lvl1pPr algn="r">
              <a:defRPr sz="1200"/>
            </a:lvl1pPr>
          </a:lstStyle>
          <a:p>
            <a:fld id="{EACD10F2-45A5-4C62-8743-95550FBB0AB5}" type="slidenum">
              <a:rPr kumimoji="1" lang="ja-JP" altLang="en-US" smtClean="0"/>
              <a:t>‹#›</a:t>
            </a:fld>
            <a:endParaRPr kumimoji="1" lang="ja-JP" altLang="en-US"/>
          </a:p>
        </p:txBody>
      </p:sp>
    </p:spTree>
    <p:extLst>
      <p:ext uri="{BB962C8B-B14F-4D97-AF65-F5344CB8AC3E}">
        <p14:creationId xmlns:p14="http://schemas.microsoft.com/office/powerpoint/2010/main" val="2099087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2919413" cy="495300"/>
          </a:xfrm>
          <a:prstGeom prst="rect">
            <a:avLst/>
          </a:prstGeom>
        </p:spPr>
        <p:txBody>
          <a:bodyPr vert="horz" lIns="91404" tIns="45700" rIns="91404" bIns="4570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4"/>
            <a:ext cx="2919412" cy="495300"/>
          </a:xfrm>
          <a:prstGeom prst="rect">
            <a:avLst/>
          </a:prstGeom>
        </p:spPr>
        <p:txBody>
          <a:bodyPr vert="horz" lIns="91404" tIns="45700" rIns="91404" bIns="45700" rtlCol="0"/>
          <a:lstStyle>
            <a:lvl1pPr algn="r">
              <a:defRPr sz="1200"/>
            </a:lvl1pPr>
          </a:lstStyle>
          <a:p>
            <a:fld id="{EEC0E27E-E7A7-466F-A10B-6B8C89DFCE95}" type="datetimeFigureOut">
              <a:rPr kumimoji="1" lang="ja-JP" altLang="en-US" smtClean="0"/>
              <a:t>2017/7/10</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04" tIns="45700" rIns="91404" bIns="4570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04" tIns="45700" rIns="91404" bIns="4570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371013"/>
            <a:ext cx="2919413" cy="495300"/>
          </a:xfrm>
          <a:prstGeom prst="rect">
            <a:avLst/>
          </a:prstGeom>
        </p:spPr>
        <p:txBody>
          <a:bodyPr vert="horz" lIns="91404" tIns="45700" rIns="91404" bIns="4570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04" tIns="45700" rIns="91404" bIns="45700" rtlCol="0" anchor="b"/>
          <a:lstStyle>
            <a:lvl1pPr algn="r">
              <a:defRPr sz="1200"/>
            </a:lvl1pPr>
          </a:lstStyle>
          <a:p>
            <a:fld id="{1752CB75-944B-447F-B67C-949886BBE253}" type="slidenum">
              <a:rPr kumimoji="1" lang="ja-JP" altLang="en-US" smtClean="0"/>
              <a:t>‹#›</a:t>
            </a:fld>
            <a:endParaRPr kumimoji="1" lang="ja-JP" altLang="en-US"/>
          </a:p>
        </p:txBody>
      </p:sp>
    </p:spTree>
    <p:extLst>
      <p:ext uri="{BB962C8B-B14F-4D97-AF65-F5344CB8AC3E}">
        <p14:creationId xmlns:p14="http://schemas.microsoft.com/office/powerpoint/2010/main" val="16473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8" name="タイトル 7"/>
          <p:cNvSpPr>
            <a:spLocks noGrp="1"/>
          </p:cNvSpPr>
          <p:nvPr>
            <p:ph type="title"/>
          </p:nvPr>
        </p:nvSpPr>
        <p:spPr/>
        <p:txBody>
          <a:bodyPr/>
          <a:lstStyle/>
          <a:p>
            <a:r>
              <a:rPr kumimoji="1" lang="ja-JP" altLang="en-US"/>
              <a:t>マスター タイトルの書式設定</a:t>
            </a:r>
          </a:p>
        </p:txBody>
      </p:sp>
      <p:sp>
        <p:nvSpPr>
          <p:cNvPr id="9" name="Slide Number Placeholder 5"/>
          <p:cNvSpPr>
            <a:spLocks noGrp="1"/>
          </p:cNvSpPr>
          <p:nvPr>
            <p:ph type="sldNum" sz="quarter" idx="12"/>
          </p:nvPr>
        </p:nvSpPr>
        <p:spPr>
          <a:xfrm>
            <a:off x="6463145" y="6356351"/>
            <a:ext cx="2057400" cy="365125"/>
          </a:xfrm>
        </p:spPr>
        <p:txBody>
          <a:bodyPr/>
          <a:lstStyle>
            <a:lvl1pPr>
              <a:defRPr>
                <a:solidFill>
                  <a:schemeClr val="tx1"/>
                </a:solidFill>
              </a:defRPr>
            </a:lvl1pPr>
          </a:lstStyle>
          <a:p>
            <a:fld id="{32561E9F-1250-4501-B953-B78836680886}" type="slidenum">
              <a:rPr lang="ja-JP" altLang="en-US" smtClean="0"/>
              <a:pPr/>
              <a:t>‹#›</a:t>
            </a:fld>
            <a:endParaRPr lang="ja-JP" altLang="en-US" dirty="0"/>
          </a:p>
        </p:txBody>
      </p:sp>
    </p:spTree>
    <p:extLst>
      <p:ext uri="{BB962C8B-B14F-4D97-AF65-F5344CB8AC3E}">
        <p14:creationId xmlns:p14="http://schemas.microsoft.com/office/powerpoint/2010/main" val="4207537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2063501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4269605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 y="567601"/>
            <a:ext cx="9144001" cy="261681"/>
          </a:xfrm>
        </p:spPr>
        <p:txBody>
          <a:bodyPr>
            <a:noAutofit/>
          </a:bodyPr>
          <a:lstStyle>
            <a:lvl1pPr>
              <a:defRPr sz="2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0" y="1105634"/>
            <a:ext cx="9144000" cy="1736039"/>
          </a:xfrm>
        </p:spPr>
        <p:txBody>
          <a:bodyPr>
            <a:normAutofit/>
          </a:bodyPr>
          <a:lstStyle>
            <a:lvl1pPr marL="228600" indent="-228600">
              <a:buFont typeface="Wingdings" panose="05000000000000000000" pitchFamily="2" charset="2"/>
              <a:buChar char="n"/>
              <a:defRPr sz="1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0850" indent="-184150">
              <a:defRPr sz="16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a:defRPr sz="14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a:defRPr sz="14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a:defRPr sz="14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11" name="Slide Number Placeholder 5"/>
          <p:cNvSpPr>
            <a:spLocks noGrp="1"/>
          </p:cNvSpPr>
          <p:nvPr>
            <p:ph type="sldNum" sz="quarter" idx="12"/>
          </p:nvPr>
        </p:nvSpPr>
        <p:spPr>
          <a:xfrm>
            <a:off x="7086600" y="515878"/>
            <a:ext cx="2057400" cy="365125"/>
          </a:xfrm>
        </p:spPr>
        <p:txBody>
          <a:bodyPr/>
          <a:lstStyle>
            <a:lvl1pPr>
              <a:defRPr sz="20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pPr/>
              <a:t>‹#›</a:t>
            </a:fld>
            <a:endParaRPr lang="ja-JP" altLang="en-US" dirty="0"/>
          </a:p>
        </p:txBody>
      </p:sp>
      <p:cxnSp>
        <p:nvCxnSpPr>
          <p:cNvPr id="5" name="直線コネクタ 4"/>
          <p:cNvCxnSpPr/>
          <p:nvPr userDrawn="1"/>
        </p:nvCxnSpPr>
        <p:spPr>
          <a:xfrm>
            <a:off x="-1" y="969402"/>
            <a:ext cx="91440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userDrawn="1"/>
        </p:nvCxnSpPr>
        <p:spPr>
          <a:xfrm>
            <a:off x="-522515" y="6252602"/>
            <a:ext cx="4064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userDrawn="1"/>
        </p:nvCxnSpPr>
        <p:spPr>
          <a:xfrm>
            <a:off x="9144000" y="6252602"/>
            <a:ext cx="2380343"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0355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3179298"/>
            <a:ext cx="7886700" cy="633047"/>
          </a:xfrm>
        </p:spPr>
        <p:txBody>
          <a:bodyPr anchor="b">
            <a:noAutofit/>
          </a:bodyPr>
          <a:lstStyle>
            <a:lvl1pPr algn="ctr">
              <a:defRPr sz="2800" b="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endParaRPr lang="en-US" dirty="0"/>
          </a:p>
        </p:txBody>
      </p:sp>
      <p:cxnSp>
        <p:nvCxnSpPr>
          <p:cNvPr id="5" name="直線コネクタ 4"/>
          <p:cNvCxnSpPr/>
          <p:nvPr userDrawn="1"/>
        </p:nvCxnSpPr>
        <p:spPr>
          <a:xfrm>
            <a:off x="-9160" y="3812345"/>
            <a:ext cx="91440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Slide Number Placeholder 5"/>
          <p:cNvSpPr>
            <a:spLocks noGrp="1"/>
          </p:cNvSpPr>
          <p:nvPr>
            <p:ph type="sldNum" sz="quarter" idx="12"/>
          </p:nvPr>
        </p:nvSpPr>
        <p:spPr>
          <a:xfrm>
            <a:off x="7086600" y="515878"/>
            <a:ext cx="2057400" cy="365125"/>
          </a:xfrm>
        </p:spPr>
        <p:txBody>
          <a:bodyPr/>
          <a:lstStyle>
            <a:lvl1pPr>
              <a:defRPr sz="20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pPr/>
              <a:t>‹#›</a:t>
            </a:fld>
            <a:endParaRPr lang="ja-JP" altLang="en-US" dirty="0"/>
          </a:p>
        </p:txBody>
      </p:sp>
    </p:spTree>
    <p:extLst>
      <p:ext uri="{BB962C8B-B14F-4D97-AF65-F5344CB8AC3E}">
        <p14:creationId xmlns:p14="http://schemas.microsoft.com/office/powerpoint/2010/main" val="773312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3979490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625982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20178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4288107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32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810688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383319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1439213127"/>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92765" y="3099660"/>
            <a:ext cx="8908360" cy="712685"/>
          </a:xfrm>
        </p:spPr>
        <p:txBody>
          <a:bodyPr/>
          <a:lstStyle/>
          <a:p>
            <a:r>
              <a:rPr kumimoji="1" lang="ja-JP" altLang="en-US" sz="2400" dirty="0" smtClean="0"/>
              <a:t>氷見市まち・ひと・しごと創生総合戦略の進捗と今後</a:t>
            </a:r>
            <a:endParaRPr kumimoji="1" lang="ja-JP" altLang="en-US" sz="2400" dirty="0"/>
          </a:p>
        </p:txBody>
      </p:sp>
      <p:sp>
        <p:nvSpPr>
          <p:cNvPr id="9" name="テキスト ボックス 8"/>
          <p:cNvSpPr txBox="1"/>
          <p:nvPr/>
        </p:nvSpPr>
        <p:spPr>
          <a:xfrm>
            <a:off x="3386138" y="4757738"/>
            <a:ext cx="1875835" cy="369332"/>
          </a:xfrm>
          <a:prstGeom prst="rect">
            <a:avLst/>
          </a:prstGeom>
          <a:noFill/>
        </p:spPr>
        <p:txBody>
          <a:bodyPr wrap="none" rtlCol="0">
            <a:spAutoFit/>
          </a:bodyPr>
          <a:lstStyle/>
          <a:p>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2017</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日</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7421880" y="243840"/>
            <a:ext cx="1447800" cy="350520"/>
          </a:xfrm>
          <a:prstGeom prst="rect">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資料１</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52313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平成</a:t>
            </a:r>
            <a:r>
              <a:rPr lang="en-US" altLang="ja-JP" dirty="0" smtClean="0"/>
              <a:t>28</a:t>
            </a:r>
            <a:r>
              <a:rPr lang="ja-JP" altLang="en-US" dirty="0" smtClean="0"/>
              <a:t>年度に実施</a:t>
            </a:r>
            <a:r>
              <a:rPr lang="ja-JP" altLang="en-US" dirty="0"/>
              <a:t>した事業</a:t>
            </a:r>
            <a:endParaRPr lang="en-US" altLang="ja-JP" dirty="0"/>
          </a:p>
        </p:txBody>
      </p:sp>
      <p:sp>
        <p:nvSpPr>
          <p:cNvPr id="3" name="スライド番号プレースホルダー 2"/>
          <p:cNvSpPr>
            <a:spLocks noGrp="1"/>
          </p:cNvSpPr>
          <p:nvPr>
            <p:ph type="sldNum" sz="quarter" idx="12"/>
          </p:nvPr>
        </p:nvSpPr>
        <p:spPr/>
        <p:txBody>
          <a:bodyPr/>
          <a:lstStyle/>
          <a:p>
            <a:fld id="{32561E9F-1250-4501-B953-B78836680886}" type="slidenum">
              <a:rPr lang="ja-JP" altLang="en-US" smtClean="0"/>
              <a:pPr/>
              <a:t>9</a:t>
            </a:fld>
            <a:endParaRPr lang="ja-JP" altLang="en-US" dirty="0"/>
          </a:p>
        </p:txBody>
      </p:sp>
    </p:spTree>
    <p:extLst>
      <p:ext uri="{BB962C8B-B14F-4D97-AF65-F5344CB8AC3E}">
        <p14:creationId xmlns:p14="http://schemas.microsoft.com/office/powerpoint/2010/main" val="1254110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平成</a:t>
            </a:r>
            <a:r>
              <a:rPr lang="en-US" altLang="ja-JP" dirty="0" smtClean="0"/>
              <a:t>28</a:t>
            </a:r>
            <a:r>
              <a:rPr lang="ja-JP" altLang="en-US" dirty="0" smtClean="0"/>
              <a:t>年度に行った主な事業：基本目標</a:t>
            </a:r>
            <a:r>
              <a:rPr lang="en-US" altLang="ja-JP" dirty="0" smtClean="0"/>
              <a:t>Ⅰ</a:t>
            </a:r>
            <a:endParaRPr lang="ja-JP" altLang="en-US" dirty="0"/>
          </a:p>
        </p:txBody>
      </p:sp>
      <p:sp>
        <p:nvSpPr>
          <p:cNvPr id="3" name="コンテンツ プレースホルダー 2"/>
          <p:cNvSpPr>
            <a:spLocks noGrp="1"/>
          </p:cNvSpPr>
          <p:nvPr>
            <p:ph idx="1"/>
          </p:nvPr>
        </p:nvSpPr>
        <p:spPr>
          <a:xfrm>
            <a:off x="0" y="1105634"/>
            <a:ext cx="9144000" cy="502449"/>
          </a:xfrm>
        </p:spPr>
        <p:txBody>
          <a:bodyPr/>
          <a:lstStyle/>
          <a:p>
            <a:r>
              <a:rPr lang="ja-JP" altLang="en-US" smtClean="0"/>
              <a:t>基本目標</a:t>
            </a:r>
            <a:r>
              <a:rPr lang="en-US" altLang="ja-JP" smtClean="0"/>
              <a:t>Ⅰ</a:t>
            </a:r>
            <a:r>
              <a:rPr lang="ja-JP" altLang="en-US" smtClean="0"/>
              <a:t>に関する主な事業は、以下のとおりです。</a:t>
            </a:r>
            <a:endParaRPr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10</a:t>
            </a:fld>
            <a:endParaRPr lang="ja-JP" altLang="en-US" dirty="0"/>
          </a:p>
        </p:txBody>
      </p:sp>
      <p:sp>
        <p:nvSpPr>
          <p:cNvPr id="7" name="正方形/長方形 6"/>
          <p:cNvSpPr/>
          <p:nvPr/>
        </p:nvSpPr>
        <p:spPr>
          <a:xfrm>
            <a:off x="153500" y="1653493"/>
            <a:ext cx="8843744" cy="72168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基本目標</a:t>
            </a:r>
            <a:r>
              <a:rPr kumimoji="1" lang="en-US" altLang="ja-JP"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安定した雇用を創出する</a:t>
            </a:r>
            <a:r>
              <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氷見市の特色を活かし、時代の流れに対応しながら魅力的な雇用を増やす</a:t>
            </a: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153500" y="2546131"/>
            <a:ext cx="4343954" cy="3575269"/>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まち・ひと・しごと創生総合戦略</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地方創生アドバイザー</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設置事業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地方創生ラボによる実践プログラム</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開発事業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創業</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商工業</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対策事業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商工業施設</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管理事業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中小企業振興資金</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融資事業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小口事業資金あっ旋</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融資事業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商店街賑わい</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創出事業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食とまんがのまちづくり</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誘致</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強化事業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企業立地助成金</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企業立地推進対策費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雇用・勤労者福祉対策</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食</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イベントによる氷見の魅力</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発信事業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元気とふれあいの学校</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給食づくり事業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学校給食米粉食品利用</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助成事業</a:t>
            </a:r>
            <a:endPar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食都四季を彩る氷見三昧開催事業負担金</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氷見のおもてなしレベルアップ</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4653290" y="2546131"/>
            <a:ext cx="4343954" cy="3575269"/>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観光</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施設</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整備事業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err="1">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ひみ</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キトキトまんが道</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大賞事業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まんがのまちづくり</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浅野総一郎翁ゆかりの都市等交流</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朝日山公園</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整備事業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ＮＰＯバス運営</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景観づくり事業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北の橋環境</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整備事業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農産品</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ブランド</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氷見牛ブランド</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畜産競争力強化</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整備事業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環境保全型農業直接</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支払事業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氷見農業大学・市民農園</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チャレンジ事業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とやまの園芸規模拡大</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チャレンジ事業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社会に学ぶ「１４歳の挑戦」</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ワークライフバランス推進事業</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放課後こども教室</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7097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平成</a:t>
            </a:r>
            <a:r>
              <a:rPr lang="en-US" altLang="ja-JP" dirty="0" smtClean="0"/>
              <a:t>28</a:t>
            </a:r>
            <a:r>
              <a:rPr lang="ja-JP" altLang="en-US" dirty="0" smtClean="0"/>
              <a:t>年度に行った主な事業：基本目標</a:t>
            </a:r>
            <a:r>
              <a:rPr lang="en-US" altLang="ja-JP" dirty="0" smtClean="0"/>
              <a:t>Ⅱ</a:t>
            </a:r>
            <a:endParaRPr lang="ja-JP" altLang="en-US" dirty="0"/>
          </a:p>
        </p:txBody>
      </p:sp>
      <p:sp>
        <p:nvSpPr>
          <p:cNvPr id="3" name="コンテンツ プレースホルダー 2"/>
          <p:cNvSpPr>
            <a:spLocks noGrp="1"/>
          </p:cNvSpPr>
          <p:nvPr>
            <p:ph idx="1"/>
          </p:nvPr>
        </p:nvSpPr>
        <p:spPr>
          <a:xfrm>
            <a:off x="0" y="1105634"/>
            <a:ext cx="9144000" cy="565511"/>
          </a:xfrm>
        </p:spPr>
        <p:txBody>
          <a:bodyPr/>
          <a:lstStyle/>
          <a:p>
            <a:r>
              <a:rPr lang="ja-JP" altLang="en-US" smtClean="0"/>
              <a:t>基本目標</a:t>
            </a:r>
            <a:r>
              <a:rPr lang="en-US" altLang="ja-JP" smtClean="0"/>
              <a:t>Ⅱ</a:t>
            </a:r>
            <a:r>
              <a:rPr lang="ja-JP" altLang="en-US" smtClean="0"/>
              <a:t>に関する主な事業は、以下のとおりです。</a:t>
            </a:r>
            <a:endParaRPr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11</a:t>
            </a:fld>
            <a:endParaRPr lang="ja-JP" altLang="en-US" dirty="0"/>
          </a:p>
        </p:txBody>
      </p:sp>
      <p:sp>
        <p:nvSpPr>
          <p:cNvPr id="9" name="正方形/長方形 8"/>
          <p:cNvSpPr/>
          <p:nvPr/>
        </p:nvSpPr>
        <p:spPr>
          <a:xfrm>
            <a:off x="153500" y="1482118"/>
            <a:ext cx="8832455" cy="69494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基本目標</a:t>
            </a:r>
            <a:r>
              <a:rPr kumimoji="1" lang="en-US" altLang="ja-JP"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新しいひとの流れをつくる</a:t>
            </a:r>
            <a:r>
              <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endParaRPr kumimoji="1"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「回遊する人材を定置網のように受け止めるまち氷見」を</a:t>
            </a:r>
            <a:r>
              <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実現する</a:t>
            </a:r>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153500" y="2317531"/>
            <a:ext cx="4343954" cy="4197570"/>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ふるさと定住</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促進事業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空き家「優良物件化」</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空き家活用</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まちづくり事業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フレンドリー定住</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モデルコース事業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定住者受入モデル地域</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移住定住</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促進事業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３世代同居・近居</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奨励事業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はじめませんか氷見の暮らし事業（空き家情報バンク）</a:t>
            </a:r>
          </a:p>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田舎</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暮らし体験ゲストハウス管理</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運営事業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学校</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法人日本体育大学</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連携事業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まんがのまちづくり</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木育</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漁業交流施設</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管理事業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もっと魚が好きになるまち創造</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孫とおでかけ</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「中学生未来応援塾」</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「氷見の万葉」魅力</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再発見事業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漁業関連文化財等保存</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活用事業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天然記念物イタセンパラ</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再生事業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「ふるさと学び」</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応援事業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「中学生ふるさと発見塾」</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開催事業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「氷見の教師未来塾」</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15" name="正方形/長方形 14"/>
          <p:cNvSpPr/>
          <p:nvPr/>
        </p:nvSpPr>
        <p:spPr>
          <a:xfrm>
            <a:off x="4642001" y="2317530"/>
            <a:ext cx="4343954" cy="4197570"/>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地域おこし</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協力隊事業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市民</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文化プログラム</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多子世帯支援事業</a:t>
            </a:r>
            <a:r>
              <a:rPr lang="en-US" altLang="ja-JP"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多子世帯子育て</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支援事業）</a:t>
            </a:r>
            <a:r>
              <a:rPr lang="en-US" altLang="ja-JP"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健康診査事業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歯</a:t>
            </a:r>
            <a:r>
              <a:rPr lang="ja-JP" altLang="en-US" sz="1200" dirty="0" err="1">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っぴい</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むし歯</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予防事業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公民</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連携による新文化施設計画</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氷見市</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スポーツ推進計画</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策定事業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スポーツによるまちづくり</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世界少年野球大会</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交流事業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春の全国中学生ハンドボール選手権大会</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開催事業補助</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金　　</a:t>
            </a:r>
          </a:p>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キトキトウオーキング</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開催事業補助</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金</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スポーツ少年団</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交流事業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きときと食文化</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発信事業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食イベントによる氷見の魅力</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発信事業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コンベンション・修学旅行等誘致</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観光戦略事業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観光施設</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整備事業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氷見のおもてなし</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レベルアップ事業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北陸</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新幹線２次交通</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運行事業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spTree>
    <p:extLst>
      <p:ext uri="{BB962C8B-B14F-4D97-AF65-F5344CB8AC3E}">
        <p14:creationId xmlns:p14="http://schemas.microsoft.com/office/powerpoint/2010/main" val="631346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平成</a:t>
            </a:r>
            <a:r>
              <a:rPr lang="en-US" altLang="ja-JP" dirty="0" smtClean="0"/>
              <a:t>28</a:t>
            </a:r>
            <a:r>
              <a:rPr lang="ja-JP" altLang="en-US" dirty="0" smtClean="0"/>
              <a:t>年度に行った主な事業：基本目標</a:t>
            </a:r>
            <a:r>
              <a:rPr lang="en-US" altLang="ja-JP" dirty="0" smtClean="0"/>
              <a:t>Ⅲ</a:t>
            </a:r>
            <a:endParaRPr lang="ja-JP" altLang="en-US" dirty="0"/>
          </a:p>
        </p:txBody>
      </p:sp>
      <p:sp>
        <p:nvSpPr>
          <p:cNvPr id="3" name="コンテンツ プレースホルダー 2"/>
          <p:cNvSpPr>
            <a:spLocks noGrp="1"/>
          </p:cNvSpPr>
          <p:nvPr>
            <p:ph idx="1"/>
          </p:nvPr>
        </p:nvSpPr>
        <p:spPr>
          <a:xfrm>
            <a:off x="0" y="1105634"/>
            <a:ext cx="9144000" cy="491813"/>
          </a:xfrm>
        </p:spPr>
        <p:txBody>
          <a:bodyPr/>
          <a:lstStyle/>
          <a:p>
            <a:r>
              <a:rPr lang="ja-JP" altLang="en-US" smtClean="0"/>
              <a:t>基本目標</a:t>
            </a:r>
            <a:r>
              <a:rPr lang="en-US" altLang="ja-JP" smtClean="0"/>
              <a:t>Ⅲ</a:t>
            </a:r>
            <a:r>
              <a:rPr lang="ja-JP" altLang="en-US" smtClean="0"/>
              <a:t>に関する主な事業は、以下のとおりです。</a:t>
            </a:r>
            <a:endParaRPr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12</a:t>
            </a:fld>
            <a:endParaRPr lang="ja-JP" altLang="en-US" dirty="0"/>
          </a:p>
        </p:txBody>
      </p:sp>
      <p:sp>
        <p:nvSpPr>
          <p:cNvPr id="10" name="正方形/長方形 9"/>
          <p:cNvSpPr/>
          <p:nvPr/>
        </p:nvSpPr>
        <p:spPr>
          <a:xfrm>
            <a:off x="153500" y="1545726"/>
            <a:ext cx="8832455" cy="70123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基本目標</a:t>
            </a:r>
            <a:r>
              <a:rPr kumimoji="1" lang="en-US" altLang="ja-JP"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結婚・出産・子育ての希望をかなえる</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氷見での結婚・出産・子育てを楽しみ、子どもの笑顔で満ちあふれた家庭を増やす</a:t>
            </a: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153500" y="2317531"/>
            <a:ext cx="4343954" cy="4067504"/>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縁結び</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未来をつくる</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ライフプラン事業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子育て世代包括支援センター（日本版ネウボラ）</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調査事業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歯</a:t>
            </a:r>
            <a:r>
              <a:rPr lang="ja-JP" altLang="en-US" sz="1200" dirty="0" err="1">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っぴい</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むし歯</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予防事業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産科医確保</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不妊治療費</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助成事業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男女共同参画プラン</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朝日山公園</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整備事業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公立保育所整備計画</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調査事業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ハートフル保育</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パパの育児参加</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促進事業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地域型保育</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給付事業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延長保育</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促進事業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放課後児童</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対策事業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子育てセンター</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きときとキッズ農業</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体験事業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木育</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キッズサッカー教室</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開催事業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幼保小接続</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子ども・妊産婦医療費</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助成事業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孫とおでかけ</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16" name="正方形/長方形 15"/>
          <p:cNvSpPr/>
          <p:nvPr/>
        </p:nvSpPr>
        <p:spPr>
          <a:xfrm>
            <a:off x="4642001" y="2317530"/>
            <a:ext cx="4343954" cy="4067504"/>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あんしん歩行エリア</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整備事業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氷見親学び学習</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放課後子どもプラン</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通学児童</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見守り事業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「中学生未来応援塾」</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小・中学校ＩＣＴ活用教育</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小・中学校ＩＣＴ環境</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整備事業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小学校空調設備整備事業</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学校給食センター整備</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検討事業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統合校整備</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学校用ネットワーク</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整備事業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廃校施設利</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活用事業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小・中学校特別支援教育就学</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奨励事業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要・準要保護等児童・生徒扶助費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「氷見の教師未来塾」</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小・中学校学習サポーター</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派遣事業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氷見の教育基本方針</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社会に学ぶ「１４歳の挑戦」</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学校ＩＣＴ支援員</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派遣事業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「心のケア」</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小中連携教育推進</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spTree>
    <p:extLst>
      <p:ext uri="{BB962C8B-B14F-4D97-AF65-F5344CB8AC3E}">
        <p14:creationId xmlns:p14="http://schemas.microsoft.com/office/powerpoint/2010/main" val="326287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平成</a:t>
            </a:r>
            <a:r>
              <a:rPr lang="en-US" altLang="ja-JP" dirty="0" smtClean="0"/>
              <a:t>28</a:t>
            </a:r>
            <a:r>
              <a:rPr lang="ja-JP" altLang="en-US" dirty="0" smtClean="0"/>
              <a:t>年度に行った主な事業：基本目標</a:t>
            </a:r>
            <a:r>
              <a:rPr lang="en-US" altLang="ja-JP" dirty="0" smtClean="0"/>
              <a:t>Ⅳ</a:t>
            </a:r>
            <a:endParaRPr lang="ja-JP" altLang="en-US" dirty="0"/>
          </a:p>
        </p:txBody>
      </p:sp>
      <p:sp>
        <p:nvSpPr>
          <p:cNvPr id="3" name="コンテンツ プレースホルダー 2"/>
          <p:cNvSpPr>
            <a:spLocks noGrp="1"/>
          </p:cNvSpPr>
          <p:nvPr>
            <p:ph idx="1"/>
          </p:nvPr>
        </p:nvSpPr>
        <p:spPr/>
        <p:txBody>
          <a:bodyPr/>
          <a:lstStyle/>
          <a:p>
            <a:r>
              <a:rPr lang="ja-JP" altLang="en-US" smtClean="0"/>
              <a:t>基本目標</a:t>
            </a:r>
            <a:r>
              <a:rPr lang="en-US" altLang="ja-JP" smtClean="0"/>
              <a:t>Ⅳ</a:t>
            </a:r>
            <a:r>
              <a:rPr lang="ja-JP" altLang="en-US" smtClean="0"/>
              <a:t>に関する主な事業は、以下のとおりです。</a:t>
            </a:r>
            <a:endParaRPr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13</a:t>
            </a:fld>
            <a:endParaRPr lang="ja-JP" altLang="en-US" dirty="0"/>
          </a:p>
        </p:txBody>
      </p:sp>
      <p:sp>
        <p:nvSpPr>
          <p:cNvPr id="9" name="正方形/長方形 8"/>
          <p:cNvSpPr/>
          <p:nvPr/>
        </p:nvSpPr>
        <p:spPr>
          <a:xfrm>
            <a:off x="153496" y="1531517"/>
            <a:ext cx="8832455" cy="701230"/>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基本目標</a:t>
            </a:r>
            <a:r>
              <a:rPr kumimoji="1" lang="en-US" altLang="ja-JP"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r>
              <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時代に合った地域をつくり、安心な暮らしを守るとともに、地域と地域を連携する</a:t>
            </a:r>
            <a:r>
              <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暮らし続けられるまちを実現し、地域資源を効果的に活用した魅力的な地域社会を実現する</a:t>
            </a:r>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153500" y="2317531"/>
            <a:ext cx="4343954" cy="3046950"/>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高齢者総合福祉</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在宅医療多職種連携体制</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促進事業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老人休養ホーム</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運営事業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シルバー人材センター運営費補助金</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全国健康福祉祭（ねんりんピック）</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開催事業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地域共生ターミナル活動</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生活困窮者自立</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地域共生ターミナル活動</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クリーンセンター</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改修事業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市道鞍川霊峰線バイパス</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整備事業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市単道路</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改良事業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市道稲積一刎線道路</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改良事業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氷見伏木線</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整備事業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地籍</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調査事業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廃校施設利</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活用事業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地区防災センター</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整備事業</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11" name="正方形/長方形 10"/>
          <p:cNvSpPr/>
          <p:nvPr/>
        </p:nvSpPr>
        <p:spPr>
          <a:xfrm>
            <a:off x="4642001" y="2317530"/>
            <a:ext cx="4343954" cy="3046950"/>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ＩＣＴ利活用推進事業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ＮＰＯ法人設立支援費</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まちづくりセミナー開催事業　　</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地域ぐるみ除排雪事業促進事業</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自治基本条例検討事業</a:t>
            </a:r>
          </a:p>
          <a:p>
            <a:pPr marL="171450" indent="-171450">
              <a:buFont typeface="Arial" panose="020B0604020202020204" pitchFamily="34" charset="0"/>
              <a:buChar char="•"/>
            </a:pP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協働</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コーディネーター・ファシリテーター</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育成事業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市長のまちづくりふれあいトーク</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開催事業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地方創生ラボによる実践プログラム</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開発事業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とやま呉西圏域連携中枢都市圏事業</a:t>
            </a: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浅野総一郎翁ゆかりの都市等交流</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コンビニ交付サービス</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事業</a:t>
            </a:r>
            <a:endPar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056362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重点実施</a:t>
            </a:r>
            <a:r>
              <a:rPr lang="ja-JP" altLang="en-US" dirty="0" smtClean="0"/>
              <a:t>事業</a:t>
            </a:r>
            <a:endParaRPr kumimoji="1" lang="ja-JP" altLang="en-US" dirty="0"/>
          </a:p>
        </p:txBody>
      </p:sp>
      <p:sp>
        <p:nvSpPr>
          <p:cNvPr id="3" name="スライド番号プレースホルダー 2"/>
          <p:cNvSpPr>
            <a:spLocks noGrp="1"/>
          </p:cNvSpPr>
          <p:nvPr>
            <p:ph type="sldNum" sz="quarter" idx="12"/>
          </p:nvPr>
        </p:nvSpPr>
        <p:spPr/>
        <p:txBody>
          <a:bodyPr/>
          <a:lstStyle/>
          <a:p>
            <a:fld id="{32561E9F-1250-4501-B953-B78836680886}" type="slidenum">
              <a:rPr lang="ja-JP" altLang="en-US" smtClean="0"/>
              <a:pPr/>
              <a:t>14</a:t>
            </a:fld>
            <a:endParaRPr lang="ja-JP" altLang="en-US" dirty="0"/>
          </a:p>
        </p:txBody>
      </p:sp>
      <p:sp>
        <p:nvSpPr>
          <p:cNvPr id="4" name="タイトル 1"/>
          <p:cNvSpPr txBox="1">
            <a:spLocks/>
          </p:cNvSpPr>
          <p:nvPr/>
        </p:nvSpPr>
        <p:spPr>
          <a:xfrm>
            <a:off x="2583317" y="4050155"/>
            <a:ext cx="4503283" cy="928245"/>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2800" b="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lgn="l"/>
            <a:r>
              <a:rPr lang="en-US" altLang="ja-JP" sz="1800" dirty="0" smtClean="0"/>
              <a:t>Ⅰ</a:t>
            </a:r>
            <a:r>
              <a:rPr lang="ja-JP" altLang="en-US" sz="1800" dirty="0" err="1" smtClean="0"/>
              <a:t>．</a:t>
            </a:r>
            <a:r>
              <a:rPr lang="ja-JP" altLang="en-US" sz="1800" dirty="0"/>
              <a:t>魚食文化</a:t>
            </a:r>
            <a:r>
              <a:rPr lang="ja-JP" altLang="en-US" sz="1800" dirty="0" smtClean="0"/>
              <a:t>リーディングプロジェクト</a:t>
            </a:r>
            <a:endParaRPr lang="en-US" altLang="ja-JP" sz="1800" dirty="0" smtClean="0"/>
          </a:p>
          <a:p>
            <a:pPr algn="l"/>
            <a:r>
              <a:rPr lang="en-US" altLang="ja-JP" sz="1800" dirty="0"/>
              <a:t>Ⅱ</a:t>
            </a:r>
            <a:r>
              <a:rPr lang="ja-JP" altLang="en-US" sz="1800" dirty="0" err="1"/>
              <a:t>．</a:t>
            </a:r>
            <a:r>
              <a:rPr lang="ja-JP" altLang="en-US" sz="1800" dirty="0"/>
              <a:t>移住定住促進事業</a:t>
            </a:r>
          </a:p>
          <a:p>
            <a:pPr algn="l"/>
            <a:r>
              <a:rPr lang="en-US" altLang="ja-JP" sz="1800" dirty="0"/>
              <a:t>Ⅲ</a:t>
            </a:r>
            <a:r>
              <a:rPr lang="ja-JP" altLang="en-US" sz="1800" dirty="0" err="1"/>
              <a:t>．</a:t>
            </a:r>
            <a:r>
              <a:rPr lang="ja-JP" altLang="en-US" sz="1800" dirty="0"/>
              <a:t>ぶり奨学</a:t>
            </a:r>
            <a:r>
              <a:rPr lang="ja-JP" altLang="en-US" sz="1800" dirty="0" smtClean="0"/>
              <a:t>プログラム</a:t>
            </a:r>
            <a:endParaRPr lang="ja-JP" altLang="en-US" sz="1800" dirty="0"/>
          </a:p>
        </p:txBody>
      </p:sp>
    </p:spTree>
    <p:extLst>
      <p:ext uri="{BB962C8B-B14F-4D97-AF65-F5344CB8AC3E}">
        <p14:creationId xmlns:p14="http://schemas.microsoft.com/office/powerpoint/2010/main" val="2268200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Ⅰ</a:t>
            </a:r>
            <a:r>
              <a:rPr lang="ja-JP" altLang="en-US" dirty="0" err="1" smtClean="0"/>
              <a:t>．</a:t>
            </a:r>
            <a:r>
              <a:rPr lang="ja-JP" altLang="en-US" dirty="0" smtClean="0"/>
              <a:t>ねらい（平成</a:t>
            </a:r>
            <a:r>
              <a:rPr lang="en-US" altLang="ja-JP" dirty="0" smtClean="0"/>
              <a:t>28</a:t>
            </a:r>
            <a:r>
              <a:rPr lang="ja-JP" altLang="en-US" dirty="0" smtClean="0"/>
              <a:t>年度初時点）</a:t>
            </a:r>
            <a:endParaRPr lang="ja-JP" altLang="en-US" dirty="0"/>
          </a:p>
        </p:txBody>
      </p:sp>
      <p:sp>
        <p:nvSpPr>
          <p:cNvPr id="3" name="コンテンツ プレースホルダー 2"/>
          <p:cNvSpPr>
            <a:spLocks noGrp="1"/>
          </p:cNvSpPr>
          <p:nvPr>
            <p:ph idx="1"/>
          </p:nvPr>
        </p:nvSpPr>
        <p:spPr/>
        <p:txBody>
          <a:bodyPr/>
          <a:lstStyle/>
          <a:p>
            <a:r>
              <a:rPr lang="ja-JP" altLang="en-US" dirty="0" smtClean="0"/>
              <a:t>「魚食文化をリードするまち氷見」実現のために、水産関連事業の産業振興を行うための戦略構築と試行を行いました。</a:t>
            </a:r>
            <a:endParaRPr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15</a:t>
            </a:fld>
            <a:endParaRPr lang="ja-JP" altLang="en-US" dirty="0"/>
          </a:p>
        </p:txBody>
      </p:sp>
      <p:sp>
        <p:nvSpPr>
          <p:cNvPr id="6" name="正方形/長方形 5"/>
          <p:cNvSpPr/>
          <p:nvPr/>
        </p:nvSpPr>
        <p:spPr>
          <a:xfrm>
            <a:off x="1528760" y="4004295"/>
            <a:ext cx="7429502" cy="493254"/>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約</a:t>
            </a:r>
            <a:r>
              <a:rPr kumimoji="1"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4,500</a:t>
            </a: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万円（</a:t>
            </a:r>
            <a:r>
              <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地方創生加速化交付金）</a:t>
            </a:r>
          </a:p>
        </p:txBody>
      </p:sp>
      <p:sp>
        <p:nvSpPr>
          <p:cNvPr id="7" name="正方形/長方形 6"/>
          <p:cNvSpPr/>
          <p:nvPr/>
        </p:nvSpPr>
        <p:spPr>
          <a:xfrm>
            <a:off x="285747" y="4004295"/>
            <a:ext cx="1100139" cy="49325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実績</a:t>
            </a: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額</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285746" y="2228851"/>
            <a:ext cx="1100139" cy="166995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事業概要</a:t>
            </a:r>
          </a:p>
        </p:txBody>
      </p:sp>
      <p:sp>
        <p:nvSpPr>
          <p:cNvPr id="9" name="正方形/長方形 8"/>
          <p:cNvSpPr/>
          <p:nvPr/>
        </p:nvSpPr>
        <p:spPr>
          <a:xfrm>
            <a:off x="1528760" y="2228850"/>
            <a:ext cx="7429502" cy="1669951"/>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市内の水産関連の事業者数が減少する中、「魚食文化をリードするまち氷見」の実現をより確実、強固なものにし、</a:t>
            </a:r>
            <a:r>
              <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年先も氷見が魚のまちであり続けるために、市内の水産関連業等を稼げる産業とするための方策を考える</a:t>
            </a:r>
            <a:endPar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市内の水産関連の事業者と話し合いをしながら戦略立案と産業創出の試行実験を行い、水産関連事業者等の売上や利益向上を図る</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285745" y="4603042"/>
            <a:ext cx="1100139" cy="96879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年度末</a:t>
            </a:r>
            <a:endParaRPr kumimoji="1"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err="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までの</a:t>
            </a:r>
            <a:endParaRPr kumimoji="1"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ゴール</a:t>
            </a:r>
          </a:p>
        </p:txBody>
      </p:sp>
      <p:sp>
        <p:nvSpPr>
          <p:cNvPr id="11" name="正方形/長方形 10"/>
          <p:cNvSpPr/>
          <p:nvPr/>
        </p:nvSpPr>
        <p:spPr>
          <a:xfrm>
            <a:off x="1528760" y="4603043"/>
            <a:ext cx="7429502" cy="968790"/>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戦略の策定</a:t>
            </a: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の完了</a:t>
            </a:r>
            <a:endPar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戦略の試行に関するビジネスプランの募集と支援者の決定</a:t>
            </a:r>
            <a:endParaRPr kumimoji="1" lang="en-US" altLang="ja-JP"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30480" y="31062"/>
            <a:ext cx="3794760" cy="260187"/>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Ⅰ</a:t>
            </a:r>
            <a:r>
              <a:rPr kumimoji="1" lang="ja-JP" altLang="en-US" sz="1400" dirty="0" err="1"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魚食文化リーディングプロジェクト</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5137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678166" y="3590542"/>
            <a:ext cx="8178184"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a:off x="678166" y="4581252"/>
            <a:ext cx="8178184"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lang="en-US" altLang="ja-JP" dirty="0" smtClean="0"/>
              <a:t>Ⅰ</a:t>
            </a:r>
            <a:r>
              <a:rPr lang="ja-JP" altLang="en-US" dirty="0" err="1" smtClean="0"/>
              <a:t>．</a:t>
            </a:r>
            <a:r>
              <a:rPr lang="ja-JP" altLang="en-US" dirty="0" smtClean="0"/>
              <a:t>平成</a:t>
            </a:r>
            <a:r>
              <a:rPr lang="en-US" altLang="ja-JP" dirty="0" smtClean="0"/>
              <a:t>28</a:t>
            </a:r>
            <a:r>
              <a:rPr lang="ja-JP" altLang="en-US" dirty="0" smtClean="0"/>
              <a:t>年度実施</a:t>
            </a:r>
            <a:r>
              <a:rPr kumimoji="1" lang="ja-JP" altLang="en-US" dirty="0" smtClean="0"/>
              <a:t>事業</a:t>
            </a:r>
            <a:endParaRPr kumimoji="1" lang="ja-JP" altLang="en-US" dirty="0"/>
          </a:p>
        </p:txBody>
      </p:sp>
      <p:sp>
        <p:nvSpPr>
          <p:cNvPr id="3" name="コンテンツ プレースホルダー 2"/>
          <p:cNvSpPr>
            <a:spLocks noGrp="1"/>
          </p:cNvSpPr>
          <p:nvPr>
            <p:ph idx="1"/>
          </p:nvPr>
        </p:nvSpPr>
        <p:spPr>
          <a:xfrm>
            <a:off x="0" y="1105635"/>
            <a:ext cx="9144000" cy="368639"/>
          </a:xfrm>
        </p:spPr>
        <p:txBody>
          <a:bodyPr/>
          <a:lstStyle/>
          <a:p>
            <a:r>
              <a:rPr kumimoji="1" lang="ja-JP" altLang="en-US" dirty="0" smtClean="0"/>
              <a:t>平成</a:t>
            </a:r>
            <a:r>
              <a:rPr kumimoji="1" lang="en-US" altLang="ja-JP" dirty="0" smtClean="0"/>
              <a:t>28</a:t>
            </a:r>
            <a:r>
              <a:rPr kumimoji="1" lang="ja-JP" altLang="en-US" dirty="0" smtClean="0"/>
              <a:t>年度は商品開発と販路開拓の試行を主として事業を実施しました。</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16</a:t>
            </a:fld>
            <a:endParaRPr lang="ja-JP" altLang="en-US" dirty="0"/>
          </a:p>
        </p:txBody>
      </p:sp>
      <p:sp>
        <p:nvSpPr>
          <p:cNvPr id="53" name="正方形/長方形 52"/>
          <p:cNvSpPr/>
          <p:nvPr/>
        </p:nvSpPr>
        <p:spPr>
          <a:xfrm>
            <a:off x="97237" y="2340530"/>
            <a:ext cx="176019" cy="401185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売上（消費）の拡大</a:t>
            </a:r>
            <a:endPar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345553" y="2351043"/>
            <a:ext cx="342810" cy="1223733"/>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魚食拡大</a:t>
            </a:r>
            <a:endPar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正方形/長方形 55"/>
          <p:cNvSpPr/>
          <p:nvPr/>
        </p:nvSpPr>
        <p:spPr>
          <a:xfrm>
            <a:off x="330757" y="3649949"/>
            <a:ext cx="357606" cy="92650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魚食観光</a:t>
            </a:r>
            <a:endPar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330757" y="4651625"/>
            <a:ext cx="343839" cy="168552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商品開発</a:t>
            </a:r>
            <a:r>
              <a:rPr lang="ja-JP" altLang="en-US" sz="10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販路拡大</a:t>
            </a:r>
            <a:endPar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右矢印 73"/>
          <p:cNvSpPr/>
          <p:nvPr/>
        </p:nvSpPr>
        <p:spPr>
          <a:xfrm>
            <a:off x="804041" y="1424678"/>
            <a:ext cx="4009446" cy="311696"/>
          </a:xfrm>
          <a:prstGeom prst="rightArrow">
            <a:avLst>
              <a:gd name="adj1" fmla="val 100000"/>
              <a:gd name="adj2" fmla="val 29747"/>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見つける・創る</a:t>
            </a:r>
            <a:endPar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右矢印 74"/>
          <p:cNvSpPr/>
          <p:nvPr/>
        </p:nvSpPr>
        <p:spPr>
          <a:xfrm>
            <a:off x="799762" y="1792352"/>
            <a:ext cx="1466982" cy="472802"/>
          </a:xfrm>
          <a:prstGeom prst="rightArrow">
            <a:avLst>
              <a:gd name="adj1" fmla="val 100000"/>
              <a:gd name="adj2" fmla="val 2974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調査</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右矢印 75"/>
          <p:cNvSpPr/>
          <p:nvPr/>
        </p:nvSpPr>
        <p:spPr>
          <a:xfrm>
            <a:off x="4875480" y="1424678"/>
            <a:ext cx="1460653" cy="313772"/>
          </a:xfrm>
          <a:prstGeom prst="rightArrow">
            <a:avLst>
              <a:gd name="adj1" fmla="val 100000"/>
              <a:gd name="adj2" fmla="val 29747"/>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作る</a:t>
            </a:r>
            <a:endPar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右矢印 77"/>
          <p:cNvSpPr/>
          <p:nvPr/>
        </p:nvSpPr>
        <p:spPr>
          <a:xfrm>
            <a:off x="6460120" y="1424678"/>
            <a:ext cx="2402238" cy="313772"/>
          </a:xfrm>
          <a:prstGeom prst="rightArrow">
            <a:avLst>
              <a:gd name="adj1" fmla="val 100000"/>
              <a:gd name="adj2" fmla="val 29747"/>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届ける（販路開拓）</a:t>
            </a:r>
            <a:endPar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右矢印 81"/>
          <p:cNvSpPr/>
          <p:nvPr/>
        </p:nvSpPr>
        <p:spPr>
          <a:xfrm>
            <a:off x="2390731" y="1792352"/>
            <a:ext cx="2422756" cy="472802"/>
          </a:xfrm>
          <a:prstGeom prst="rightArrow">
            <a:avLst>
              <a:gd name="adj1" fmla="val 100000"/>
              <a:gd name="adj2" fmla="val 2974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開発</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右矢印 84"/>
          <p:cNvSpPr/>
          <p:nvPr/>
        </p:nvSpPr>
        <p:spPr>
          <a:xfrm>
            <a:off x="4884609" y="1792352"/>
            <a:ext cx="690201" cy="472802"/>
          </a:xfrm>
          <a:prstGeom prst="rightArrow">
            <a:avLst>
              <a:gd name="adj1" fmla="val 100000"/>
              <a:gd name="adj2" fmla="val 2974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調達</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右矢印 87"/>
          <p:cNvSpPr/>
          <p:nvPr/>
        </p:nvSpPr>
        <p:spPr>
          <a:xfrm>
            <a:off x="5645932" y="1792352"/>
            <a:ext cx="690201" cy="472802"/>
          </a:xfrm>
          <a:prstGeom prst="rightArrow">
            <a:avLst>
              <a:gd name="adj1" fmla="val 100000"/>
              <a:gd name="adj2" fmla="val 2974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製造</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右矢印 88"/>
          <p:cNvSpPr/>
          <p:nvPr/>
        </p:nvSpPr>
        <p:spPr>
          <a:xfrm>
            <a:off x="6460121" y="1792352"/>
            <a:ext cx="778272" cy="472802"/>
          </a:xfrm>
          <a:prstGeom prst="rightArrow">
            <a:avLst>
              <a:gd name="adj1" fmla="val 100000"/>
              <a:gd name="adj2" fmla="val 2974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営業</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0" name="右矢印 89"/>
          <p:cNvSpPr/>
          <p:nvPr/>
        </p:nvSpPr>
        <p:spPr>
          <a:xfrm>
            <a:off x="7264379" y="1792352"/>
            <a:ext cx="1642600" cy="472802"/>
          </a:xfrm>
          <a:prstGeom prst="rightArrow">
            <a:avLst>
              <a:gd name="adj1" fmla="val 100000"/>
              <a:gd name="adj2" fmla="val 2974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販売促進・</a:t>
            </a:r>
            <a:endPar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普及</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啓発</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799761" y="2330648"/>
            <a:ext cx="180000" cy="400650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特定魚種のブランド化検討調査</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2" name="正方形/長方形 91"/>
          <p:cNvSpPr/>
          <p:nvPr/>
        </p:nvSpPr>
        <p:spPr>
          <a:xfrm>
            <a:off x="1104113" y="5428040"/>
            <a:ext cx="1162631" cy="360000"/>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ペットフードの市場調査</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3" name="正方形/長方形 92"/>
          <p:cNvSpPr/>
          <p:nvPr/>
        </p:nvSpPr>
        <p:spPr>
          <a:xfrm>
            <a:off x="1104113" y="4971505"/>
            <a:ext cx="1162631" cy="360000"/>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市内水産加工業実態調査</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正方形/長方形 93"/>
          <p:cNvSpPr/>
          <p:nvPr/>
        </p:nvSpPr>
        <p:spPr>
          <a:xfrm>
            <a:off x="1104113" y="2353256"/>
            <a:ext cx="1162631" cy="360000"/>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氷見市版</a:t>
            </a:r>
            <a:endParaRPr kumimoji="1" lang="en-US" altLang="ja-JP"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家計調査</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正方形/長方形 94"/>
          <p:cNvSpPr/>
          <p:nvPr/>
        </p:nvSpPr>
        <p:spPr>
          <a:xfrm>
            <a:off x="3153114" y="4732773"/>
            <a:ext cx="1620000" cy="180000"/>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魚の革の加工研究</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1" name="正方形/長方形 100"/>
          <p:cNvSpPr/>
          <p:nvPr/>
        </p:nvSpPr>
        <p:spPr>
          <a:xfrm>
            <a:off x="7305815" y="5958839"/>
            <a:ext cx="1593137" cy="360000"/>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消費</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拡大</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に向けた</a:t>
            </a:r>
            <a:endParaRPr lang="en-US" altLang="ja-JP"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アプリの開発</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・試行</a:t>
            </a:r>
          </a:p>
        </p:txBody>
      </p:sp>
      <p:sp>
        <p:nvSpPr>
          <p:cNvPr id="103" name="正方形/長方形 102"/>
          <p:cNvSpPr/>
          <p:nvPr/>
        </p:nvSpPr>
        <p:spPr>
          <a:xfrm>
            <a:off x="7264378" y="2335975"/>
            <a:ext cx="1620000" cy="360000"/>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新しい</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スタイル</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魚食</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普及</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正方形/長方形 107"/>
          <p:cNvSpPr/>
          <p:nvPr/>
        </p:nvSpPr>
        <p:spPr>
          <a:xfrm>
            <a:off x="2391909" y="2330648"/>
            <a:ext cx="180000" cy="400650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氷見だし</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の研究</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・開発</a:t>
            </a:r>
          </a:p>
        </p:txBody>
      </p:sp>
      <p:sp>
        <p:nvSpPr>
          <p:cNvPr id="109" name="正方形/長方形 108"/>
          <p:cNvSpPr/>
          <p:nvPr/>
        </p:nvSpPr>
        <p:spPr>
          <a:xfrm>
            <a:off x="2644649" y="2330648"/>
            <a:ext cx="180000" cy="400650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氷見産白身魚</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のメニュー開発</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・販売</a:t>
            </a:r>
          </a:p>
        </p:txBody>
      </p:sp>
      <p:sp>
        <p:nvSpPr>
          <p:cNvPr id="110" name="正方形/長方形 109"/>
          <p:cNvSpPr/>
          <p:nvPr/>
        </p:nvSpPr>
        <p:spPr>
          <a:xfrm>
            <a:off x="7264378" y="2787790"/>
            <a:ext cx="1620000" cy="360000"/>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魚食文化伝承のための移動料理教室開催</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正方形/長方形 110"/>
          <p:cNvSpPr/>
          <p:nvPr/>
        </p:nvSpPr>
        <p:spPr>
          <a:xfrm>
            <a:off x="3150129" y="4479483"/>
            <a:ext cx="1622985" cy="183958"/>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ぶり大根の缶詰開発</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 name="正方形/長方形 112"/>
          <p:cNvSpPr/>
          <p:nvPr/>
        </p:nvSpPr>
        <p:spPr>
          <a:xfrm>
            <a:off x="6460119" y="2330648"/>
            <a:ext cx="180000" cy="400650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キッチンカーの購入</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 name="正方形/長方形 113"/>
          <p:cNvSpPr/>
          <p:nvPr/>
        </p:nvSpPr>
        <p:spPr>
          <a:xfrm>
            <a:off x="7309001" y="3779900"/>
            <a:ext cx="1597979" cy="180000"/>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氷見カレー拡大事業</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5" name="正方形/長方形 114"/>
          <p:cNvSpPr/>
          <p:nvPr/>
        </p:nvSpPr>
        <p:spPr>
          <a:xfrm>
            <a:off x="3153114" y="4967911"/>
            <a:ext cx="1620000" cy="180000"/>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氷見カレー拡大事業</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 name="正方形/長方形 115"/>
          <p:cNvSpPr/>
          <p:nvPr/>
        </p:nvSpPr>
        <p:spPr>
          <a:xfrm>
            <a:off x="2897389" y="2330648"/>
            <a:ext cx="180000" cy="400650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奥田シェフ招聘</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正方形/長方形 116"/>
          <p:cNvSpPr/>
          <p:nvPr/>
        </p:nvSpPr>
        <p:spPr>
          <a:xfrm>
            <a:off x="3150136" y="3771475"/>
            <a:ext cx="1647076" cy="2071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観光商品実証実験</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8" name="正方形/長方形 117"/>
          <p:cNvSpPr/>
          <p:nvPr/>
        </p:nvSpPr>
        <p:spPr>
          <a:xfrm>
            <a:off x="7305816" y="5518242"/>
            <a:ext cx="1593137" cy="173915"/>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シンガポール輸出</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実験</a:t>
            </a:r>
          </a:p>
        </p:txBody>
      </p:sp>
      <p:sp>
        <p:nvSpPr>
          <p:cNvPr id="119" name="正方形/長方形 118"/>
          <p:cNvSpPr/>
          <p:nvPr/>
        </p:nvSpPr>
        <p:spPr>
          <a:xfrm>
            <a:off x="7305816" y="5738541"/>
            <a:ext cx="1593137" cy="173915"/>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アンテナショップ試行</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0" name="正方形/長方形 119"/>
          <p:cNvSpPr/>
          <p:nvPr/>
        </p:nvSpPr>
        <p:spPr>
          <a:xfrm>
            <a:off x="5007161" y="2330648"/>
            <a:ext cx="1200218" cy="4006501"/>
          </a:xfrm>
          <a:prstGeom prst="rect">
            <a:avLst/>
          </a:prstGeom>
          <a:solidFill>
            <a:schemeClr val="bg1"/>
          </a:solidFill>
          <a:ln>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今期は検討外</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正方形/長方形 121"/>
          <p:cNvSpPr/>
          <p:nvPr/>
        </p:nvSpPr>
        <p:spPr>
          <a:xfrm>
            <a:off x="7305816" y="4637048"/>
            <a:ext cx="1593137" cy="1739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おとなの週末</a:t>
            </a:r>
            <a:r>
              <a:rPr lang="en-US" altLang="ja-JP"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招聘</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正方形/長方形 122"/>
          <p:cNvSpPr/>
          <p:nvPr/>
        </p:nvSpPr>
        <p:spPr>
          <a:xfrm>
            <a:off x="6698788" y="4857347"/>
            <a:ext cx="2200164"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リンベル社招聘</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4" name="正方形/長方形 123"/>
          <p:cNvSpPr/>
          <p:nvPr/>
        </p:nvSpPr>
        <p:spPr>
          <a:xfrm>
            <a:off x="6698788" y="5077645"/>
            <a:ext cx="2200164"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ドン・キホーテ社招聘</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5" name="正方形/長方形 124"/>
          <p:cNvSpPr/>
          <p:nvPr/>
        </p:nvSpPr>
        <p:spPr>
          <a:xfrm>
            <a:off x="789566" y="6413349"/>
            <a:ext cx="8117413" cy="2080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アドバイザー招聘（魚食拡大、魚食観光：中澤氏、商品開発・販路拡大：西川氏）</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6" name="正方形/長方形 125"/>
          <p:cNvSpPr/>
          <p:nvPr/>
        </p:nvSpPr>
        <p:spPr>
          <a:xfrm>
            <a:off x="6698788" y="5297944"/>
            <a:ext cx="2200164"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大坪氏、白田氏招聘</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7" name="正方形/長方形 126"/>
          <p:cNvSpPr/>
          <p:nvPr/>
        </p:nvSpPr>
        <p:spPr>
          <a:xfrm>
            <a:off x="3153114" y="5203049"/>
            <a:ext cx="162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おとなの週末</a:t>
            </a:r>
            <a:r>
              <a:rPr lang="en-US" altLang="ja-JP"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招聘</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8" name="正方形/長方形 127"/>
          <p:cNvSpPr/>
          <p:nvPr/>
        </p:nvSpPr>
        <p:spPr>
          <a:xfrm>
            <a:off x="3153114" y="5438187"/>
            <a:ext cx="162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リンベル社招聘</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9" name="正方形/長方形 128"/>
          <p:cNvSpPr/>
          <p:nvPr/>
        </p:nvSpPr>
        <p:spPr>
          <a:xfrm>
            <a:off x="3153114" y="5673325"/>
            <a:ext cx="162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ドン・キホーテ社招聘</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0" name="正方形/長方形 129"/>
          <p:cNvSpPr/>
          <p:nvPr/>
        </p:nvSpPr>
        <p:spPr>
          <a:xfrm>
            <a:off x="3153114" y="5908461"/>
            <a:ext cx="162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大坪氏、白田氏招聘</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741979" y="6622201"/>
            <a:ext cx="8469404" cy="246221"/>
          </a:xfrm>
          <a:prstGeom prst="rect">
            <a:avLst/>
          </a:prstGeom>
          <a:noFill/>
        </p:spPr>
        <p:txBody>
          <a:bodyPr wrap="square" rtlCol="0">
            <a:spAutoFit/>
          </a:bodyPr>
          <a:lstStyle/>
          <a:p>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dirty="0" smtClean="0">
                <a:solidFill>
                  <a:schemeClr val="tx2">
                    <a:lumMod val="60000"/>
                    <a:lumOff val="40000"/>
                  </a:schemeClr>
                </a:solidFill>
                <a:latin typeface="メイリオ" panose="020B0604030504040204" pitchFamily="50" charset="-128"/>
                <a:ea typeface="メイリオ" panose="020B0604030504040204" pitchFamily="50" charset="-128"/>
                <a:cs typeface="メイリオ" panose="020B0604030504040204" pitchFamily="50" charset="-128"/>
              </a:rPr>
              <a:t>青枠</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＝分科会等開催時に実施、</a:t>
            </a:r>
            <a:r>
              <a:rPr kumimoji="1" lang="ja-JP" altLang="en-US" sz="1000" dirty="0" smtClean="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緑枠</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＝分科会等で提案を受けて実施、</a:t>
            </a:r>
            <a:r>
              <a:rPr kumimoji="1" lang="ja-JP" altLang="en-US" sz="1000" dirty="0" smtClean="0">
                <a:solidFill>
                  <a:schemeClr val="accent2">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オレンジの枠</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＝公募提案事業（魚食版おらっちゃ創生支援事業）で実施</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2" name="正方形/長方形 131"/>
          <p:cNvSpPr/>
          <p:nvPr/>
        </p:nvSpPr>
        <p:spPr>
          <a:xfrm>
            <a:off x="3131492" y="2335975"/>
            <a:ext cx="1577066" cy="360000"/>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新しい</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スタイル</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魚食</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普及</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30480" y="31062"/>
            <a:ext cx="3794760" cy="260187"/>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Ⅰ</a:t>
            </a:r>
            <a:r>
              <a:rPr kumimoji="1" lang="ja-JP" altLang="en-US" sz="1400" dirty="0" err="1"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魚食文化リーディングプロジェクト</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7472781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400" dirty="0" smtClean="0"/>
              <a:t>Ⅰ</a:t>
            </a:r>
            <a:r>
              <a:rPr lang="ja-JP" altLang="en-US" sz="2400" dirty="0" err="1"/>
              <a:t>．</a:t>
            </a:r>
            <a:r>
              <a:rPr kumimoji="1" lang="ja-JP" altLang="en-US" sz="2400" dirty="0" smtClean="0"/>
              <a:t>平成</a:t>
            </a:r>
            <a:r>
              <a:rPr kumimoji="1" lang="en-US" altLang="ja-JP" sz="2400" dirty="0" smtClean="0"/>
              <a:t>28</a:t>
            </a:r>
            <a:r>
              <a:rPr kumimoji="1" lang="ja-JP" altLang="en-US" sz="2400" dirty="0" smtClean="0"/>
              <a:t>年度各種事業を踏まえた結果と今後の方向性</a:t>
            </a:r>
            <a:endParaRPr kumimoji="1" lang="ja-JP" altLang="en-US" sz="2400" dirty="0"/>
          </a:p>
        </p:txBody>
      </p:sp>
      <p:sp>
        <p:nvSpPr>
          <p:cNvPr id="3" name="コンテンツ プレースホルダー 2"/>
          <p:cNvSpPr>
            <a:spLocks noGrp="1"/>
          </p:cNvSpPr>
          <p:nvPr>
            <p:ph idx="1"/>
          </p:nvPr>
        </p:nvSpPr>
        <p:spPr>
          <a:xfrm>
            <a:off x="0" y="1105634"/>
            <a:ext cx="9144000" cy="475193"/>
          </a:xfrm>
        </p:spPr>
        <p:txBody>
          <a:bodyPr/>
          <a:lstStyle/>
          <a:p>
            <a:r>
              <a:rPr lang="ja-JP" altLang="en-US" dirty="0" smtClean="0"/>
              <a:t>今後は、平成</a:t>
            </a:r>
            <a:r>
              <a:rPr lang="en-US" altLang="ja-JP" dirty="0" smtClean="0"/>
              <a:t>28</a:t>
            </a:r>
            <a:r>
              <a:rPr lang="ja-JP" altLang="en-US" dirty="0" smtClean="0"/>
              <a:t>年度に得た知見や事業化の芽を伸ばす取組が必要となります。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17</a:t>
            </a:fld>
            <a:endParaRPr lang="ja-JP" altLang="en-US" dirty="0"/>
          </a:p>
        </p:txBody>
      </p:sp>
      <p:sp>
        <p:nvSpPr>
          <p:cNvPr id="38" name="右矢印 37"/>
          <p:cNvSpPr/>
          <p:nvPr/>
        </p:nvSpPr>
        <p:spPr>
          <a:xfrm>
            <a:off x="1733915" y="1652748"/>
            <a:ext cx="2127392" cy="392285"/>
          </a:xfrm>
          <a:prstGeom prst="rightArrow">
            <a:avLst>
              <a:gd name="adj1" fmla="val 100000"/>
              <a:gd name="adj2" fmla="val 29747"/>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見つける・創る</a:t>
            </a:r>
          </a:p>
        </p:txBody>
      </p:sp>
      <p:sp>
        <p:nvSpPr>
          <p:cNvPr id="39" name="右矢印 38"/>
          <p:cNvSpPr/>
          <p:nvPr/>
        </p:nvSpPr>
        <p:spPr>
          <a:xfrm>
            <a:off x="1733915" y="2098116"/>
            <a:ext cx="1022521" cy="530906"/>
          </a:xfrm>
          <a:prstGeom prst="rightArrow">
            <a:avLst>
              <a:gd name="adj1" fmla="val 100000"/>
              <a:gd name="adj2" fmla="val 2974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調査</a:t>
            </a:r>
          </a:p>
        </p:txBody>
      </p:sp>
      <p:sp>
        <p:nvSpPr>
          <p:cNvPr id="40" name="右矢印 39"/>
          <p:cNvSpPr/>
          <p:nvPr/>
        </p:nvSpPr>
        <p:spPr>
          <a:xfrm>
            <a:off x="3923069" y="1652748"/>
            <a:ext cx="2127392" cy="392285"/>
          </a:xfrm>
          <a:prstGeom prst="rightArrow">
            <a:avLst>
              <a:gd name="adj1" fmla="val 100000"/>
              <a:gd name="adj2" fmla="val 29747"/>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作る</a:t>
            </a:r>
          </a:p>
        </p:txBody>
      </p:sp>
      <p:sp>
        <p:nvSpPr>
          <p:cNvPr id="41" name="右矢印 40"/>
          <p:cNvSpPr/>
          <p:nvPr/>
        </p:nvSpPr>
        <p:spPr>
          <a:xfrm>
            <a:off x="6160263" y="1652748"/>
            <a:ext cx="2127392" cy="392285"/>
          </a:xfrm>
          <a:prstGeom prst="rightArrow">
            <a:avLst>
              <a:gd name="adj1" fmla="val 100000"/>
              <a:gd name="adj2" fmla="val 29747"/>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届ける</a:t>
            </a:r>
          </a:p>
        </p:txBody>
      </p:sp>
      <p:sp>
        <p:nvSpPr>
          <p:cNvPr id="42" name="右矢印 41"/>
          <p:cNvSpPr/>
          <p:nvPr/>
        </p:nvSpPr>
        <p:spPr>
          <a:xfrm>
            <a:off x="2840159" y="2098116"/>
            <a:ext cx="1022521" cy="530906"/>
          </a:xfrm>
          <a:prstGeom prst="rightArrow">
            <a:avLst>
              <a:gd name="adj1" fmla="val 100000"/>
              <a:gd name="adj2" fmla="val 2974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開発</a:t>
            </a:r>
          </a:p>
        </p:txBody>
      </p:sp>
      <p:sp>
        <p:nvSpPr>
          <p:cNvPr id="43" name="右矢印 42"/>
          <p:cNvSpPr/>
          <p:nvPr/>
        </p:nvSpPr>
        <p:spPr>
          <a:xfrm>
            <a:off x="3946403" y="2098116"/>
            <a:ext cx="1022521" cy="530906"/>
          </a:xfrm>
          <a:prstGeom prst="rightArrow">
            <a:avLst>
              <a:gd name="adj1" fmla="val 100000"/>
              <a:gd name="adj2" fmla="val 2974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調達</a:t>
            </a:r>
          </a:p>
        </p:txBody>
      </p:sp>
      <p:sp>
        <p:nvSpPr>
          <p:cNvPr id="44" name="右矢印 43"/>
          <p:cNvSpPr/>
          <p:nvPr/>
        </p:nvSpPr>
        <p:spPr>
          <a:xfrm>
            <a:off x="5052647" y="2098116"/>
            <a:ext cx="1022521" cy="530906"/>
          </a:xfrm>
          <a:prstGeom prst="rightArrow">
            <a:avLst>
              <a:gd name="adj1" fmla="val 100000"/>
              <a:gd name="adj2" fmla="val 2974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製造</a:t>
            </a:r>
          </a:p>
        </p:txBody>
      </p:sp>
      <p:sp>
        <p:nvSpPr>
          <p:cNvPr id="45" name="右矢印 44"/>
          <p:cNvSpPr/>
          <p:nvPr/>
        </p:nvSpPr>
        <p:spPr>
          <a:xfrm>
            <a:off x="6158892" y="2098116"/>
            <a:ext cx="1022521" cy="530906"/>
          </a:xfrm>
          <a:prstGeom prst="rightArrow">
            <a:avLst>
              <a:gd name="adj1" fmla="val 100000"/>
              <a:gd name="adj2" fmla="val 2974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営業</a:t>
            </a:r>
          </a:p>
        </p:txBody>
      </p:sp>
      <p:sp>
        <p:nvSpPr>
          <p:cNvPr id="46" name="右矢印 45"/>
          <p:cNvSpPr/>
          <p:nvPr/>
        </p:nvSpPr>
        <p:spPr>
          <a:xfrm>
            <a:off x="7265134" y="2098116"/>
            <a:ext cx="1022521" cy="530906"/>
          </a:xfrm>
          <a:prstGeom prst="rightArrow">
            <a:avLst>
              <a:gd name="adj1" fmla="val 100000"/>
              <a:gd name="adj2" fmla="val 2974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販売</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促進</a:t>
            </a:r>
            <a:endParaRPr lang="en-US" altLang="ja-JP"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普及</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啓発</a:t>
            </a:r>
          </a:p>
        </p:txBody>
      </p:sp>
      <p:sp>
        <p:nvSpPr>
          <p:cNvPr id="47" name="正方形/長方形 46"/>
          <p:cNvSpPr/>
          <p:nvPr/>
        </p:nvSpPr>
        <p:spPr>
          <a:xfrm>
            <a:off x="623554" y="2702500"/>
            <a:ext cx="1021146" cy="116599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魚食</a:t>
            </a:r>
            <a:r>
              <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PJ</a:t>
            </a: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結果</a:t>
            </a:r>
          </a:p>
        </p:txBody>
      </p:sp>
      <p:sp>
        <p:nvSpPr>
          <p:cNvPr id="48" name="正方形/長方形 47"/>
          <p:cNvSpPr/>
          <p:nvPr/>
        </p:nvSpPr>
        <p:spPr>
          <a:xfrm>
            <a:off x="623554" y="4092995"/>
            <a:ext cx="1021146" cy="116599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結果を</a:t>
            </a:r>
            <a:endPar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踏まえた</a:t>
            </a:r>
            <a:endPar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課題</a:t>
            </a:r>
          </a:p>
        </p:txBody>
      </p:sp>
      <p:sp>
        <p:nvSpPr>
          <p:cNvPr id="49" name="正方形/長方形 48"/>
          <p:cNvSpPr/>
          <p:nvPr/>
        </p:nvSpPr>
        <p:spPr>
          <a:xfrm>
            <a:off x="623554" y="5483490"/>
            <a:ext cx="1021146" cy="116599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課題解決の</a:t>
            </a:r>
            <a:endPar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方向性</a:t>
            </a:r>
          </a:p>
        </p:txBody>
      </p:sp>
      <p:sp>
        <p:nvSpPr>
          <p:cNvPr id="50" name="正方形/長方形 49"/>
          <p:cNvSpPr/>
          <p:nvPr/>
        </p:nvSpPr>
        <p:spPr>
          <a:xfrm>
            <a:off x="1733915" y="2669107"/>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方針が見えるようになるため、</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調査は有用</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2840159" y="2669107"/>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魚のおいしさだけではなく、ストーリー等で付加</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価値</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をつける必要あり</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3946402" y="2669107"/>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氷見産の魚の安定供給が難しい</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5052646" y="2669106"/>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未実施</a:t>
            </a:r>
          </a:p>
        </p:txBody>
      </p:sp>
      <p:sp>
        <p:nvSpPr>
          <p:cNvPr id="54" name="正方形/長方形 53"/>
          <p:cNvSpPr/>
          <p:nvPr/>
        </p:nvSpPr>
        <p:spPr>
          <a:xfrm>
            <a:off x="6158889" y="2669106"/>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「営業</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に割く人員が</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いない」「販売先</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少ない」ことが改めて判明</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7265134" y="2669105"/>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色々な方からノウハウや具体的アドバイスを賜った</a:t>
            </a:r>
          </a:p>
        </p:txBody>
      </p:sp>
      <p:sp>
        <p:nvSpPr>
          <p:cNvPr id="56" name="正方形/長方形 55"/>
          <p:cNvSpPr/>
          <p:nvPr/>
        </p:nvSpPr>
        <p:spPr>
          <a:xfrm>
            <a:off x="1733915" y="4059602"/>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調査</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投資</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ができない規模の会社への対応</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2840157" y="4059602"/>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魚だけではなく、氷見の食文化としてストーリー付けを考える</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3946401" y="4059602"/>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供給量や変動を踏まえた上で、氷見産の魚をより有効に扱う</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p:cNvSpPr/>
          <p:nvPr/>
        </p:nvSpPr>
        <p:spPr>
          <a:xfrm>
            <a:off x="5052644" y="4059601"/>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開発の目処が立ってから</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検討</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6158888" y="4059601"/>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営業体制の</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確立と販売先の増加</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a:xfrm>
            <a:off x="7265133" y="4059600"/>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アドバイスを形や行動に</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つなげる必要がある</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733915" y="5483487"/>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当面</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間</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は、業界団体や行政が</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リード</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する必要がある</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2840157" y="5483487"/>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当該プロジェクトの対象範囲を魚に絞らないようにする</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正方形/長方形 63"/>
          <p:cNvSpPr/>
          <p:nvPr/>
        </p:nvSpPr>
        <p:spPr>
          <a:xfrm>
            <a:off x="3946401" y="5483487"/>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協議会メンバーと検討</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正方形/長方形 64"/>
          <p:cNvSpPr/>
          <p:nvPr/>
        </p:nvSpPr>
        <p:spPr>
          <a:xfrm>
            <a:off x="5052644" y="5483486"/>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開発方針に合わせて今後を考える</a:t>
            </a:r>
          </a:p>
        </p:txBody>
      </p:sp>
      <p:sp>
        <p:nvSpPr>
          <p:cNvPr id="66" name="正方形/長方形 65"/>
          <p:cNvSpPr/>
          <p:nvPr/>
        </p:nvSpPr>
        <p:spPr>
          <a:xfrm>
            <a:off x="6158888" y="5483486"/>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営業を一手に引き受ける企業か組織を</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構築を検討する</a:t>
            </a:r>
            <a:endPar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正方形/長方形 66"/>
          <p:cNvSpPr/>
          <p:nvPr/>
        </p:nvSpPr>
        <p:spPr>
          <a:xfrm>
            <a:off x="7265133" y="5483485"/>
            <a:ext cx="1022521" cy="1165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試行を形に</a:t>
            </a:r>
            <a:r>
              <a:rPr lang="ja-JP" altLang="en-US" sz="11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する。引き続き</a:t>
            </a:r>
            <a:r>
              <a:rPr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試行を通じてノウハウ等を蓄積する</a:t>
            </a:r>
          </a:p>
        </p:txBody>
      </p:sp>
      <p:cxnSp>
        <p:nvCxnSpPr>
          <p:cNvPr id="68" name="直線コネクタ 67"/>
          <p:cNvCxnSpPr/>
          <p:nvPr/>
        </p:nvCxnSpPr>
        <p:spPr>
          <a:xfrm>
            <a:off x="1644701" y="3971172"/>
            <a:ext cx="6642954"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1644701" y="5362469"/>
            <a:ext cx="6642954"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1644701" y="6683271"/>
            <a:ext cx="6642954"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1" name="正方形/長方形 70"/>
          <p:cNvSpPr/>
          <p:nvPr/>
        </p:nvSpPr>
        <p:spPr>
          <a:xfrm>
            <a:off x="30480" y="31062"/>
            <a:ext cx="3794760" cy="260187"/>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Ⅰ</a:t>
            </a:r>
            <a:r>
              <a:rPr kumimoji="1" lang="ja-JP" altLang="en-US" sz="1400" dirty="0" err="1"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魚食文化リーディングプロジェクト</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54446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400" dirty="0" smtClean="0"/>
              <a:t>Ⅰ</a:t>
            </a:r>
            <a:r>
              <a:rPr lang="ja-JP" altLang="en-US" sz="2400" dirty="0" err="1" smtClean="0"/>
              <a:t>．</a:t>
            </a:r>
            <a:r>
              <a:rPr lang="ja-JP" altLang="en-US" sz="2400" dirty="0" smtClean="0"/>
              <a:t>平成</a:t>
            </a:r>
            <a:r>
              <a:rPr lang="en-US" altLang="ja-JP" sz="2400" dirty="0" smtClean="0"/>
              <a:t>28</a:t>
            </a:r>
            <a:r>
              <a:rPr kumimoji="1" lang="ja-JP" altLang="en-US" sz="2400" dirty="0" smtClean="0"/>
              <a:t>年度事業を通じた成果と平成</a:t>
            </a:r>
            <a:r>
              <a:rPr kumimoji="1" lang="en-US" altLang="ja-JP" sz="2400" dirty="0" smtClean="0"/>
              <a:t>29</a:t>
            </a:r>
            <a:r>
              <a:rPr kumimoji="1" lang="ja-JP" altLang="en-US" sz="2400" dirty="0" smtClean="0"/>
              <a:t>年度成果目標</a:t>
            </a:r>
            <a:endParaRPr kumimoji="1" lang="ja-JP" altLang="en-US" sz="2400" dirty="0"/>
          </a:p>
        </p:txBody>
      </p:sp>
      <p:sp>
        <p:nvSpPr>
          <p:cNvPr id="3" name="コンテンツ プレースホルダー 2"/>
          <p:cNvSpPr>
            <a:spLocks noGrp="1"/>
          </p:cNvSpPr>
          <p:nvPr>
            <p:ph idx="1"/>
          </p:nvPr>
        </p:nvSpPr>
        <p:spPr>
          <a:xfrm>
            <a:off x="0" y="1105635"/>
            <a:ext cx="9144000" cy="601245"/>
          </a:xfrm>
        </p:spPr>
        <p:txBody>
          <a:bodyPr/>
          <a:lstStyle/>
          <a:p>
            <a:r>
              <a:rPr kumimoji="1" lang="ja-JP" altLang="en-US" dirty="0" smtClean="0"/>
              <a:t>平成</a:t>
            </a:r>
            <a:r>
              <a:rPr kumimoji="1" lang="en-US" altLang="ja-JP" dirty="0" smtClean="0"/>
              <a:t>28</a:t>
            </a:r>
            <a:r>
              <a:rPr kumimoji="1" lang="ja-JP" altLang="en-US" dirty="0" smtClean="0"/>
              <a:t>年度は考えをまとめたり、試行したりすることの成果であり、平成</a:t>
            </a:r>
            <a:r>
              <a:rPr kumimoji="1" lang="en-US" altLang="ja-JP" dirty="0" smtClean="0"/>
              <a:t>29</a:t>
            </a:r>
            <a:r>
              <a:rPr kumimoji="1" lang="ja-JP" altLang="en-US" dirty="0" smtClean="0"/>
              <a:t>年度は、実際の開発に対する件数や事業等を通じた結果としての成果</a:t>
            </a:r>
            <a:r>
              <a:rPr lang="ja-JP" altLang="en-US" dirty="0" smtClean="0"/>
              <a:t>を想定しています</a:t>
            </a:r>
            <a:r>
              <a:rPr kumimoji="1" lang="ja-JP" altLang="en-US" dirty="0" smtClean="0"/>
              <a:t>。</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18</a:t>
            </a:fld>
            <a:endParaRPr lang="ja-JP" altLang="en-US" dirty="0"/>
          </a:p>
        </p:txBody>
      </p:sp>
      <p:sp>
        <p:nvSpPr>
          <p:cNvPr id="7" name="正方形/長方形 6"/>
          <p:cNvSpPr/>
          <p:nvPr/>
        </p:nvSpPr>
        <p:spPr>
          <a:xfrm>
            <a:off x="105954" y="2331720"/>
            <a:ext cx="8721195" cy="34346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年度成果指標（国に対しての成果）</a:t>
            </a:r>
            <a:endParaRPr kumimoji="1" lang="en-US" altLang="ja-JP"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p:cNvSpPr txBox="1"/>
          <p:nvPr/>
        </p:nvSpPr>
        <p:spPr>
          <a:xfrm>
            <a:off x="105954" y="2713852"/>
            <a:ext cx="8721194" cy="1015663"/>
          </a:xfrm>
          <a:prstGeom prst="rect">
            <a:avLst/>
          </a:prstGeom>
          <a:noFill/>
          <a:ln>
            <a:solidFill>
              <a:schemeClr val="tx1">
                <a:lumMod val="50000"/>
                <a:lumOff val="50000"/>
              </a:schemeClr>
            </a:solidFill>
            <a:prstDash val="dash"/>
          </a:ln>
        </p:spPr>
        <p:txBody>
          <a:bodyPr wrap="square" rtlCol="0">
            <a:spAutoFit/>
          </a:bodyPr>
          <a:lstStyle/>
          <a:p>
            <a:pPr marL="171450" indent="-171450">
              <a:buFont typeface="Arial" panose="020B0604020202020204" pitchFamily="34" charset="0"/>
              <a:buChar cha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戦略の策定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成果の体系的</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整理をしながら進むべき道を整理した。試行を繰り返しながら体系の整理を</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進めるため、確定した戦略を示すわけではない</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ビジネスプランの募集と支援者の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決定　→　魚食版</a:t>
            </a:r>
            <a:r>
              <a:rPr lang="ja-JP" altLang="en-US" sz="1200" dirty="0" err="1" smtClean="0">
                <a:latin typeface="メイリオ" panose="020B0604030504040204" pitchFamily="50" charset="-128"/>
                <a:ea typeface="メイリオ" panose="020B0604030504040204" pitchFamily="50" charset="-128"/>
                <a:cs typeface="メイリオ" panose="020B0604030504040204" pitchFamily="50" charset="-128"/>
              </a:rPr>
              <a:t>おらっちゃ</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創生支援事業の選定委員会を立ち上げ、事業選考を実施。</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件の採択があった。</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戦略に基づいた各種施策の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実行　→　分科会事業を実施し、その中で</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の事業の試行を実施した</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105953" y="4601049"/>
            <a:ext cx="8721195" cy="34346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年度成果指標（重点成果→国に対しての成果）</a:t>
            </a:r>
            <a:endParaRPr kumimoji="1" lang="en-US" altLang="ja-JP"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105952" y="5009047"/>
            <a:ext cx="8721195" cy="830997"/>
          </a:xfrm>
          <a:prstGeom prst="rect">
            <a:avLst/>
          </a:prstGeom>
          <a:noFill/>
          <a:ln>
            <a:solidFill>
              <a:schemeClr val="tx1">
                <a:lumMod val="50000"/>
                <a:lumOff val="50000"/>
              </a:schemeClr>
            </a:solidFill>
            <a:prstDash val="dash"/>
          </a:ln>
        </p:spPr>
        <p:txBody>
          <a:bodyPr wrap="square" rtlCol="0">
            <a:spAutoFit/>
          </a:bodyPr>
          <a:lstStyle/>
          <a:p>
            <a:pPr marL="171450" indent="-171450">
              <a:buFont typeface="Arial" panose="020B0604020202020204" pitchFamily="34" charset="0"/>
              <a:buChar cha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を通じた新製品・サービスの開発件数</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昨年度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に携わった先を含む）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件</a:t>
            </a:r>
          </a:p>
          <a:p>
            <a:pPr marL="171450" indent="-171450">
              <a:buFont typeface="Arial" panose="020B0604020202020204" pitchFamily="34" charset="0"/>
              <a:buChar cha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市が行うアンケートで地</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域内の産品を積極的に買っていると回答した消費者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22.3%</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を通じた試行実験、地域商社または協議会や各種団体を通じた商品の販売額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300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万</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年度から「事業承継件数」も成果指標とする予定。今年度はそのための下地づくりを実施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0480" y="31062"/>
            <a:ext cx="3794760" cy="260187"/>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Ⅰ</a:t>
            </a:r>
            <a:r>
              <a:rPr kumimoji="1" lang="ja-JP" altLang="en-US" sz="1400" dirty="0" err="1"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魚食文化リーディングプロジェクト</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05952" y="5977353"/>
            <a:ext cx="4286751" cy="307777"/>
          </a:xfrm>
          <a:prstGeom prst="rect">
            <a:avLst/>
          </a:prstGeom>
          <a:noFill/>
        </p:spPr>
        <p:txBody>
          <a:bodyPr wrap="non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事業費＝約</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4,000</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万円（地方創生推進交付金事業）</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45442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a:xfrm>
            <a:off x="0" y="1615440"/>
            <a:ext cx="9144000" cy="4541520"/>
          </a:xfrm>
        </p:spPr>
        <p:txBody>
          <a:bodyPr>
            <a:normAutofit fontScale="70000" lnSpcReduction="20000"/>
          </a:bodyPr>
          <a:lstStyle/>
          <a:p>
            <a:r>
              <a:rPr kumimoji="1" lang="ja-JP" altLang="en-US" sz="2800" dirty="0" smtClean="0"/>
              <a:t>氷見市まち・ひと・しごと創生総合戦略の体系</a:t>
            </a:r>
            <a:endParaRPr kumimoji="1" lang="en-US" altLang="ja-JP" sz="2800" dirty="0" smtClean="0"/>
          </a:p>
          <a:p>
            <a:endParaRPr kumimoji="1" lang="en-US" altLang="ja-JP" sz="2800" dirty="0" smtClean="0"/>
          </a:p>
          <a:p>
            <a:r>
              <a:rPr lang="ja-JP" altLang="en-US" sz="2800" dirty="0"/>
              <a:t>平成</a:t>
            </a:r>
            <a:r>
              <a:rPr lang="en-US" altLang="ja-JP" sz="2800" dirty="0"/>
              <a:t>28</a:t>
            </a:r>
            <a:r>
              <a:rPr lang="ja-JP" altLang="en-US" sz="2800" dirty="0"/>
              <a:t>年度に実施した</a:t>
            </a:r>
            <a:r>
              <a:rPr lang="ja-JP" altLang="en-US" sz="2800" dirty="0" smtClean="0"/>
              <a:t>事業</a:t>
            </a:r>
            <a:endParaRPr lang="en-US" altLang="ja-JP" sz="2800" dirty="0" smtClean="0"/>
          </a:p>
          <a:p>
            <a:endParaRPr lang="en-US" altLang="ja-JP" sz="2800" dirty="0" smtClean="0"/>
          </a:p>
          <a:p>
            <a:r>
              <a:rPr lang="ja-JP" altLang="en-US" sz="2800" dirty="0" smtClean="0"/>
              <a:t>重点実施事業</a:t>
            </a:r>
            <a:endParaRPr lang="en-US" altLang="ja-JP" sz="2800" dirty="0" smtClean="0"/>
          </a:p>
          <a:p>
            <a:endParaRPr lang="en-US" altLang="ja-JP" sz="2800" dirty="0" smtClean="0"/>
          </a:p>
          <a:p>
            <a:r>
              <a:rPr lang="ja-JP" altLang="en-US" sz="2800" dirty="0"/>
              <a:t>その他実施事業（</a:t>
            </a:r>
            <a:r>
              <a:rPr lang="en-US" altLang="ja-JP" sz="2800" dirty="0"/>
              <a:t>6</a:t>
            </a:r>
            <a:r>
              <a:rPr lang="ja-JP" altLang="en-US" sz="2800" dirty="0"/>
              <a:t>月補正で議決された予算</a:t>
            </a:r>
            <a:r>
              <a:rPr lang="ja-JP" altLang="en-US" sz="2800" dirty="0" smtClean="0"/>
              <a:t>）</a:t>
            </a:r>
            <a:endParaRPr lang="en-US" altLang="ja-JP" sz="2800" dirty="0" smtClean="0"/>
          </a:p>
          <a:p>
            <a:endParaRPr lang="en-US" altLang="ja-JP" sz="2800" dirty="0" smtClean="0"/>
          </a:p>
          <a:p>
            <a:r>
              <a:rPr lang="en-US" altLang="ja-JP" sz="2800" dirty="0"/>
              <a:t>15</a:t>
            </a:r>
            <a:r>
              <a:rPr lang="ja-JP" altLang="en-US" sz="2800" dirty="0"/>
              <a:t>の観点・</a:t>
            </a:r>
            <a:r>
              <a:rPr lang="en-US" altLang="ja-JP" sz="2800" dirty="0"/>
              <a:t>KPI</a:t>
            </a:r>
            <a:r>
              <a:rPr lang="ja-JP" altLang="en-US" sz="2800" dirty="0"/>
              <a:t>の</a:t>
            </a:r>
            <a:r>
              <a:rPr lang="ja-JP" altLang="en-US" sz="2800" dirty="0" smtClean="0"/>
              <a:t>成果</a:t>
            </a:r>
            <a:endParaRPr lang="en-US" altLang="ja-JP" sz="2800" dirty="0" smtClean="0"/>
          </a:p>
          <a:p>
            <a:endParaRPr lang="en-US" altLang="ja-JP" sz="2800" dirty="0" smtClean="0"/>
          </a:p>
          <a:p>
            <a:r>
              <a:rPr lang="ja-JP" altLang="en-US" sz="2800" dirty="0" smtClean="0"/>
              <a:t>人口関連の分析</a:t>
            </a:r>
            <a:endParaRPr lang="en-US" altLang="ja-JP" sz="2800" dirty="0" smtClean="0"/>
          </a:p>
          <a:p>
            <a:endParaRPr lang="en-US" altLang="ja-JP" sz="2800" dirty="0" smtClean="0"/>
          </a:p>
          <a:p>
            <a:r>
              <a:rPr lang="ja-JP" altLang="en-US" sz="2800" dirty="0"/>
              <a:t>分析等を踏まえた検証方法の再考（案）</a:t>
            </a:r>
            <a:endParaRPr kumimoji="1" lang="ja-JP" altLang="en-US" sz="2800"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1</a:t>
            </a:fld>
            <a:endParaRPr lang="ja-JP" altLang="en-US" dirty="0"/>
          </a:p>
        </p:txBody>
      </p:sp>
    </p:spTree>
    <p:extLst>
      <p:ext uri="{BB962C8B-B14F-4D97-AF65-F5344CB8AC3E}">
        <p14:creationId xmlns:p14="http://schemas.microsoft.com/office/powerpoint/2010/main" val="3046650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Ⅰ</a:t>
            </a:r>
            <a:r>
              <a:rPr lang="ja-JP" altLang="en-US" dirty="0" err="1"/>
              <a:t>．</a:t>
            </a:r>
            <a:r>
              <a:rPr kumimoji="1" lang="ja-JP" altLang="en-US" dirty="0" smtClean="0"/>
              <a:t>やるべきことと方向性</a:t>
            </a:r>
            <a:endParaRPr kumimoji="1" lang="ja-JP" altLang="en-US" dirty="0"/>
          </a:p>
        </p:txBody>
      </p:sp>
      <p:sp>
        <p:nvSpPr>
          <p:cNvPr id="3" name="コンテンツ プレースホルダー 2"/>
          <p:cNvSpPr>
            <a:spLocks noGrp="1"/>
          </p:cNvSpPr>
          <p:nvPr>
            <p:ph idx="1"/>
          </p:nvPr>
        </p:nvSpPr>
        <p:spPr>
          <a:xfrm>
            <a:off x="0" y="1105634"/>
            <a:ext cx="9144000" cy="1820039"/>
          </a:xfrm>
        </p:spPr>
        <p:txBody>
          <a:bodyPr>
            <a:normAutofit/>
          </a:bodyPr>
          <a:lstStyle/>
          <a:p>
            <a:r>
              <a:rPr lang="en-US" altLang="ja-JP" dirty="0" smtClean="0"/>
              <a:t>3</a:t>
            </a:r>
            <a:r>
              <a:rPr lang="ja-JP" altLang="en-US" dirty="0" err="1" smtClean="0"/>
              <a:t>つの</a:t>
            </a:r>
            <a:r>
              <a:rPr lang="ja-JP" altLang="en-US" dirty="0"/>
              <a:t>分科会に分かれてプロジェクトを進めたいと考えています。</a:t>
            </a:r>
          </a:p>
          <a:p>
            <a:r>
              <a:rPr lang="ja-JP" altLang="en-US" dirty="0"/>
              <a:t>「どの事業を行いたいのか」「事務局提案事業以外で行いたい事業」「予算規模」について</a:t>
            </a:r>
            <a:r>
              <a:rPr lang="ja-JP" altLang="en-US" dirty="0" smtClean="0"/>
              <a:t>、現在協議会委員にご意見をいただいている最中です。</a:t>
            </a:r>
            <a:endParaRPr lang="ja-JP" altLang="en-US" dirty="0"/>
          </a:p>
          <a:p>
            <a:r>
              <a:rPr lang="ja-JP" altLang="en-US" dirty="0"/>
              <a:t>その上で、</a:t>
            </a:r>
            <a:r>
              <a:rPr lang="ja-JP" altLang="en-US" dirty="0" smtClean="0"/>
              <a:t>７月</a:t>
            </a:r>
            <a:r>
              <a:rPr lang="en-US" altLang="ja-JP" dirty="0" smtClean="0"/>
              <a:t>10</a:t>
            </a:r>
            <a:r>
              <a:rPr lang="ja-JP" altLang="en-US" dirty="0" smtClean="0"/>
              <a:t>日に協議会</a:t>
            </a:r>
            <a:r>
              <a:rPr lang="ja-JP" altLang="en-US" dirty="0"/>
              <a:t>を開催し、事業の内容と予算の配分を報告、了承いただいた上で、事業を開始したいと考えています。</a:t>
            </a:r>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19</a:t>
            </a:fld>
            <a:endParaRPr lang="ja-JP" altLang="en-US" dirty="0"/>
          </a:p>
        </p:txBody>
      </p:sp>
      <p:graphicFrame>
        <p:nvGraphicFramePr>
          <p:cNvPr id="25" name="表 24"/>
          <p:cNvGraphicFramePr>
            <a:graphicFrameLocks noGrp="1"/>
          </p:cNvGraphicFramePr>
          <p:nvPr>
            <p:extLst/>
          </p:nvPr>
        </p:nvGraphicFramePr>
        <p:xfrm>
          <a:off x="159798" y="2948726"/>
          <a:ext cx="4746030" cy="3639310"/>
        </p:xfrm>
        <a:graphic>
          <a:graphicData uri="http://schemas.openxmlformats.org/drawingml/2006/table">
            <a:tbl>
              <a:tblPr firstRow="1" bandRow="1">
                <a:tableStyleId>{5C22544A-7EE6-4342-B048-85BDC9FD1C3A}</a:tableStyleId>
              </a:tblPr>
              <a:tblGrid>
                <a:gridCol w="1825168"/>
                <a:gridCol w="2920862"/>
              </a:tblGrid>
              <a:tr h="224937">
                <a:tc>
                  <a:txBody>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分科会</a:t>
                      </a:r>
                      <a:endPar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79222" marR="179222" marT="89611" marB="8961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99"/>
                    </a:solidFill>
                  </a:tcPr>
                </a:tc>
                <a:tc>
                  <a:txBody>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今年度行いたいことの方向性</a:t>
                      </a:r>
                      <a:endPar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79222" marR="179222" marT="89611" marB="8961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99"/>
                    </a:solidFill>
                  </a:tcPr>
                </a:tc>
              </a:tr>
              <a:tr h="437143">
                <a:tc>
                  <a:txBody>
                    <a:bodyPr/>
                    <a:lstStyle/>
                    <a:p>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協議会</a:t>
                      </a:r>
                    </a:p>
                  </a:txBody>
                  <a:tcPr marL="179222" marR="179222" marT="89611" marB="8961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171450" indent="-171450">
                        <a:buFont typeface="Arial" panose="020B0604020202020204" pitchFamily="34" charset="0"/>
                        <a:buChar char="•"/>
                      </a:pP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魚食→食文化への拡大</a:t>
                      </a:r>
                      <a:endPar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Arial" panose="020B0604020202020204" pitchFamily="34" charset="0"/>
                        <a:buNone/>
                      </a:pP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（本日の決定事項）</a:t>
                      </a:r>
                      <a:endPar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79222" marR="179222" marT="89611" marB="8961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1145">
                <a:tc>
                  <a:txBody>
                    <a:bodyPr/>
                    <a:lstStyle/>
                    <a:p>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地産地消拡大</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79222" marR="179222" marT="89611" marB="8961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家計調査等の調査実施</a:t>
                      </a:r>
                      <a:endPar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食育の推進</a:t>
                      </a:r>
                      <a:endPar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市内の地産地消の促進</a:t>
                      </a:r>
                      <a:endPar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高校生との協働</a:t>
                      </a:r>
                      <a:endPar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79222" marR="179222" marT="89611" marB="8961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55451">
                <a:tc>
                  <a:txBody>
                    <a:bodyPr/>
                    <a:lstStyle/>
                    <a:p>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商品開発・</a:t>
                      </a:r>
                      <a:endParaRPr kumimoji="1" lang="en-US" altLang="ja-JP"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販路拡大</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79222" marR="179222" marT="89611" marB="8961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商品開発の実施</a:t>
                      </a:r>
                      <a:endPar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販路拡大の各種試行の支援</a:t>
                      </a:r>
                      <a:endPar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ネットショップ事業の試行と強化</a:t>
                      </a:r>
                      <a:endPar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営業・販売・マーケティングの一本化組織の検討</a:t>
                      </a:r>
                      <a:endPar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79222" marR="179222" marT="89611" marB="8961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1145">
                <a:tc>
                  <a:txBody>
                    <a:bodyPr/>
                    <a:lstStyle/>
                    <a:p>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観光での食推進</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79222" marR="179222" marT="89611" marB="8961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氷見の食を用いた土産の開発</a:t>
                      </a:r>
                      <a:r>
                        <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（ぶり大根缶詰等）</a:t>
                      </a:r>
                      <a:endPar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観光消費キャンペーン</a:t>
                      </a:r>
                      <a:endPar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79222" marR="179222" marT="89611" marB="8961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7" name="正方形/長方形 26"/>
          <p:cNvSpPr/>
          <p:nvPr/>
        </p:nvSpPr>
        <p:spPr>
          <a:xfrm>
            <a:off x="5518619" y="3675630"/>
            <a:ext cx="3069238" cy="48996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ひみ</a:t>
            </a: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食文化リーディング</a:t>
            </a:r>
            <a:endParaRPr lang="en-US" altLang="ja-JP"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プロジェクト協議会</a:t>
            </a:r>
            <a:endPar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5575578" y="5187857"/>
            <a:ext cx="946393" cy="95168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地産地消</a:t>
            </a:r>
            <a:endPar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拡大</a:t>
            </a:r>
            <a:endPar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分科会</a:t>
            </a:r>
          </a:p>
        </p:txBody>
      </p:sp>
      <p:sp>
        <p:nvSpPr>
          <p:cNvPr id="29" name="正方形/長方形 28"/>
          <p:cNvSpPr/>
          <p:nvPr/>
        </p:nvSpPr>
        <p:spPr>
          <a:xfrm>
            <a:off x="6576284" y="5187857"/>
            <a:ext cx="946393" cy="95168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商品</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開発</a:t>
            </a:r>
            <a:endPar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販路拡大</a:t>
            </a:r>
            <a:endPar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分科会</a:t>
            </a:r>
            <a:endParaRPr lang="en-US" altLang="ja-JP"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7580750" y="5187857"/>
            <a:ext cx="946393" cy="95168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観光での</a:t>
            </a:r>
            <a:endPar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食推進</a:t>
            </a:r>
            <a:endPar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分科会</a:t>
            </a:r>
          </a:p>
        </p:txBody>
      </p:sp>
      <p:sp>
        <p:nvSpPr>
          <p:cNvPr id="31" name="正方形/長方形 30"/>
          <p:cNvSpPr/>
          <p:nvPr/>
        </p:nvSpPr>
        <p:spPr>
          <a:xfrm>
            <a:off x="7883564" y="4236173"/>
            <a:ext cx="1025841" cy="403451"/>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事務局</a:t>
            </a:r>
          </a:p>
        </p:txBody>
      </p:sp>
      <p:cxnSp>
        <p:nvCxnSpPr>
          <p:cNvPr id="32" name="カギ線コネクタ 31"/>
          <p:cNvCxnSpPr>
            <a:stCxn id="27" idx="2"/>
            <a:endCxn id="31" idx="1"/>
          </p:cNvCxnSpPr>
          <p:nvPr/>
        </p:nvCxnSpPr>
        <p:spPr>
          <a:xfrm rot="16200000" flipH="1">
            <a:off x="7332251" y="3886587"/>
            <a:ext cx="272300" cy="830326"/>
          </a:xfrm>
          <a:prstGeom prst="bentConnector2">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カギ線コネクタ 32"/>
          <p:cNvCxnSpPr>
            <a:stCxn id="27" idx="2"/>
            <a:endCxn id="30" idx="0"/>
          </p:cNvCxnSpPr>
          <p:nvPr/>
        </p:nvCxnSpPr>
        <p:spPr>
          <a:xfrm rot="16200000" flipH="1">
            <a:off x="7042463" y="4176373"/>
            <a:ext cx="1022258" cy="1000709"/>
          </a:xfrm>
          <a:prstGeom prst="bentConnector3">
            <a:avLst>
              <a:gd name="adj1" fmla="val 50000"/>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4" name="カギ線コネクタ 33"/>
          <p:cNvCxnSpPr>
            <a:stCxn id="27" idx="2"/>
            <a:endCxn id="28" idx="0"/>
          </p:cNvCxnSpPr>
          <p:nvPr/>
        </p:nvCxnSpPr>
        <p:spPr>
          <a:xfrm rot="5400000">
            <a:off x="6039878" y="4174497"/>
            <a:ext cx="1022258" cy="1004463"/>
          </a:xfrm>
          <a:prstGeom prst="bentConnector3">
            <a:avLst>
              <a:gd name="adj1" fmla="val 50000"/>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カギ線コネクタ 36"/>
          <p:cNvCxnSpPr>
            <a:stCxn id="27" idx="2"/>
            <a:endCxn id="29" idx="0"/>
          </p:cNvCxnSpPr>
          <p:nvPr/>
        </p:nvCxnSpPr>
        <p:spPr>
          <a:xfrm rot="5400000">
            <a:off x="6540231" y="4674850"/>
            <a:ext cx="1022258" cy="3757"/>
          </a:xfrm>
          <a:prstGeom prst="bentConnector3">
            <a:avLst>
              <a:gd name="adj1" fmla="val 50000"/>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5196114" y="6212061"/>
            <a:ext cx="3648343" cy="400110"/>
          </a:xfrm>
          <a:prstGeom prst="rect">
            <a:avLst/>
          </a:prstGeom>
          <a:noFill/>
        </p:spPr>
        <p:txBody>
          <a:bodyPr wrap="square" rtlCol="0">
            <a:spAutoFit/>
          </a:bodyPr>
          <a:lstStyle/>
          <a:p>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分科会間で調整が必要となるべき事項等がある場合は、</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必要に応じて関係者を集めて調整を実施する予定</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30480" y="31062"/>
            <a:ext cx="3794760" cy="260187"/>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Ⅰ</a:t>
            </a:r>
            <a:r>
              <a:rPr kumimoji="1" lang="ja-JP" altLang="en-US" sz="1400" dirty="0" err="1"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魚食文化リーディングプロジェクト</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1930704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Ⅱ</a:t>
            </a:r>
            <a:r>
              <a:rPr lang="ja-JP" altLang="en-US" dirty="0" err="1"/>
              <a:t>．</a:t>
            </a:r>
            <a:r>
              <a:rPr lang="ja-JP" altLang="en-US" dirty="0"/>
              <a:t>ねらい（平成</a:t>
            </a:r>
            <a:r>
              <a:rPr lang="en-US" altLang="ja-JP" dirty="0"/>
              <a:t>28</a:t>
            </a:r>
            <a:r>
              <a:rPr lang="ja-JP" altLang="en-US" dirty="0"/>
              <a:t>年度初時点）</a:t>
            </a:r>
          </a:p>
        </p:txBody>
      </p:sp>
      <p:sp>
        <p:nvSpPr>
          <p:cNvPr id="3" name="コンテンツ プレースホルダー 2"/>
          <p:cNvSpPr>
            <a:spLocks noGrp="1"/>
          </p:cNvSpPr>
          <p:nvPr>
            <p:ph idx="1"/>
          </p:nvPr>
        </p:nvSpPr>
        <p:spPr/>
        <p:txBody>
          <a:bodyPr/>
          <a:lstStyle/>
          <a:p>
            <a:r>
              <a:rPr lang="ja-JP" altLang="en-US" smtClean="0"/>
              <a:t>移住・定住者を増やすために、きっかけづくり→定住支援を市内の各種団体と連携しつつ、一貫して行う事業者を公募し、事業を委託します。</a:t>
            </a:r>
            <a:endParaRPr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20</a:t>
            </a:fld>
            <a:endParaRPr lang="ja-JP" altLang="en-US" dirty="0"/>
          </a:p>
        </p:txBody>
      </p:sp>
      <p:sp>
        <p:nvSpPr>
          <p:cNvPr id="6" name="正方形/長方形 5"/>
          <p:cNvSpPr/>
          <p:nvPr/>
        </p:nvSpPr>
        <p:spPr>
          <a:xfrm>
            <a:off x="1589718" y="4254779"/>
            <a:ext cx="7429502" cy="493254"/>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1,400</a:t>
            </a: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万</a:t>
            </a: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円（地方</a:t>
            </a: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創生</a:t>
            </a: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推進</a:t>
            </a: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交付</a:t>
            </a: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金</a:t>
            </a: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346705" y="4254779"/>
            <a:ext cx="1100139" cy="49325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予算</a:t>
            </a:r>
            <a:r>
              <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額</a:t>
            </a:r>
          </a:p>
        </p:txBody>
      </p:sp>
      <p:sp>
        <p:nvSpPr>
          <p:cNvPr id="8" name="正方形/長方形 7"/>
          <p:cNvSpPr/>
          <p:nvPr/>
        </p:nvSpPr>
        <p:spPr>
          <a:xfrm>
            <a:off x="346706" y="1930820"/>
            <a:ext cx="1100139" cy="221446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事業概要</a:t>
            </a:r>
          </a:p>
        </p:txBody>
      </p:sp>
      <p:sp>
        <p:nvSpPr>
          <p:cNvPr id="9" name="正方形/長方形 8"/>
          <p:cNvSpPr/>
          <p:nvPr/>
        </p:nvSpPr>
        <p:spPr>
          <a:xfrm>
            <a:off x="1589720" y="1930819"/>
            <a:ext cx="7429502" cy="2214461"/>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定住を誘発するための取組を実施</a:t>
            </a:r>
            <a:endParaRPr kumimoji="1"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そのために、「きっかけづくり（情報発信、ツアーの実施）」「移住支援（しごとづくりの支援、住居の支援）」「定着支援」を実施</a:t>
            </a:r>
            <a:endPar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運営については事業者を公募し、外部委託を実施。来年度までを実証実験の期間と位置づける</a:t>
            </a:r>
            <a:endParaRPr kumimoji="1"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事業の推進にあたっては、市内の外部団体と協力・連携を実施</a:t>
            </a:r>
            <a:endPar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742950" lvl="1" indent="-285750">
              <a:buFont typeface="Arial" panose="020B0604020202020204" pitchFamily="34" charset="0"/>
              <a:buChar char="•"/>
            </a:pP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その際、既存の団体が行っている取組は委託事業の団体では取り扱わない</a:t>
            </a:r>
            <a:endPar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742950" lvl="1" indent="-285750">
              <a:buFont typeface="Arial" panose="020B0604020202020204" pitchFamily="34" charset="0"/>
              <a:buChar char="•"/>
            </a:pP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委託事業者は、「移住や定住に必要であるが、既存の団体が行っていない取組」を実施</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346705" y="4856755"/>
            <a:ext cx="1100139" cy="11517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年度末</a:t>
            </a:r>
            <a:endParaRPr kumimoji="1"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err="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までの</a:t>
            </a:r>
            <a:endParaRPr kumimoji="1"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ゴール</a:t>
            </a:r>
          </a:p>
        </p:txBody>
      </p:sp>
      <p:sp>
        <p:nvSpPr>
          <p:cNvPr id="11" name="正方形/長方形 10"/>
          <p:cNvSpPr/>
          <p:nvPr/>
        </p:nvSpPr>
        <p:spPr>
          <a:xfrm>
            <a:off x="1589720" y="4856757"/>
            <a:ext cx="7429502" cy="1151774"/>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委託事業者を決定</a:t>
            </a:r>
            <a:endPar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外部アドバイザーを招聘した評価委員会を開催し、事業進捗度を評価</a:t>
            </a:r>
            <a:endPar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来年の２月に事業の継続を判断するための進捗評価を行う。事業の進捗が良好であれば継続</a:t>
            </a:r>
            <a:endPar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30480" y="31062"/>
            <a:ext cx="2179320" cy="260187"/>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Ⅱ</a:t>
            </a:r>
            <a:r>
              <a:rPr kumimoji="1" lang="ja-JP" altLang="en-US" sz="1400" dirty="0" err="1"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移住定住促進事業</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3764470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Ⅱ</a:t>
            </a:r>
            <a:r>
              <a:rPr lang="ja-JP" altLang="en-US" dirty="0" err="1" smtClean="0"/>
              <a:t>．</a:t>
            </a:r>
            <a:r>
              <a:rPr lang="ja-JP" altLang="en-US" dirty="0" smtClean="0"/>
              <a:t>事業の</a:t>
            </a:r>
            <a:r>
              <a:rPr lang="ja-JP" altLang="en-US" dirty="0"/>
              <a:t>全体像</a:t>
            </a:r>
            <a:endParaRPr kumimoji="1" lang="ja-JP" altLang="en-US" dirty="0"/>
          </a:p>
        </p:txBody>
      </p:sp>
      <p:sp>
        <p:nvSpPr>
          <p:cNvPr id="3" name="コンテンツ プレースホルダー 2"/>
          <p:cNvSpPr>
            <a:spLocks noGrp="1"/>
          </p:cNvSpPr>
          <p:nvPr>
            <p:ph idx="1"/>
          </p:nvPr>
        </p:nvSpPr>
        <p:spPr>
          <a:xfrm>
            <a:off x="0" y="995274"/>
            <a:ext cx="9144000" cy="597042"/>
          </a:xfrm>
        </p:spPr>
        <p:txBody>
          <a:bodyPr/>
          <a:lstStyle/>
          <a:p>
            <a:r>
              <a:rPr kumimoji="1" lang="ja-JP" altLang="en-US" dirty="0" smtClean="0"/>
              <a:t>移住・定住者増加のために、きっかけづくり→定住支援とそのための体制整備を行っています。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21</a:t>
            </a:fld>
            <a:endParaRPr lang="ja-JP" altLang="en-US" dirty="0"/>
          </a:p>
        </p:txBody>
      </p:sp>
      <p:sp>
        <p:nvSpPr>
          <p:cNvPr id="6" name="正方形/長方形 5"/>
          <p:cNvSpPr/>
          <p:nvPr/>
        </p:nvSpPr>
        <p:spPr>
          <a:xfrm>
            <a:off x="1582904" y="1783880"/>
            <a:ext cx="1715767" cy="86478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きっかけ</a:t>
            </a:r>
            <a:endPar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づくり</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1582904" y="3163828"/>
            <a:ext cx="1715767" cy="86478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移住支援</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1582904" y="4552328"/>
            <a:ext cx="1715767" cy="86478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定住支援</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695482" y="1592316"/>
            <a:ext cx="4285547" cy="34696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情報発信</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1582904" y="5709519"/>
            <a:ext cx="1715767" cy="86478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体制</a:t>
            </a: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整備</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3695483" y="2048719"/>
            <a:ext cx="4285547" cy="34696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個別相談会（首都圏等で開催）</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3695483" y="2505122"/>
            <a:ext cx="4285547" cy="34696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体験ツアー（氷見市）</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3695483" y="2961525"/>
            <a:ext cx="4285547" cy="346967"/>
          </a:xfrm>
          <a:prstGeom prst="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住居支援（空き家バンク運営等）</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3695483" y="3417928"/>
            <a:ext cx="4285547" cy="34696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なりわいづくり支援</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3695483" y="4590819"/>
            <a:ext cx="4285547" cy="34696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移住後の不安解消</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a:xfrm>
            <a:off x="3695482" y="5035239"/>
            <a:ext cx="4285547" cy="34696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タマル場の運営（提案事業）</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3695483" y="6416431"/>
            <a:ext cx="4285547" cy="34696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移住・定住に関する</a:t>
            </a: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情報の調査</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3695483" y="5503625"/>
            <a:ext cx="4285547" cy="34696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事業体制の維持・</a:t>
            </a:r>
            <a:r>
              <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IJU</a:t>
            </a: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センターの運営</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2" name="カギ線コネクタ 41"/>
          <p:cNvCxnSpPr>
            <a:stCxn id="6" idx="3"/>
            <a:endCxn id="9" idx="1"/>
          </p:cNvCxnSpPr>
          <p:nvPr/>
        </p:nvCxnSpPr>
        <p:spPr>
          <a:xfrm flipV="1">
            <a:off x="3298671" y="1765800"/>
            <a:ext cx="396811" cy="450474"/>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5" name="カギ線コネクタ 44"/>
          <p:cNvCxnSpPr>
            <a:stCxn id="6" idx="3"/>
            <a:endCxn id="26" idx="1"/>
          </p:cNvCxnSpPr>
          <p:nvPr/>
        </p:nvCxnSpPr>
        <p:spPr>
          <a:xfrm>
            <a:off x="3298671" y="2216274"/>
            <a:ext cx="396812" cy="5929"/>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8" name="カギ線コネクタ 47"/>
          <p:cNvCxnSpPr>
            <a:stCxn id="6" idx="3"/>
            <a:endCxn id="27" idx="1"/>
          </p:cNvCxnSpPr>
          <p:nvPr/>
        </p:nvCxnSpPr>
        <p:spPr>
          <a:xfrm>
            <a:off x="3298671" y="2216274"/>
            <a:ext cx="396812" cy="462332"/>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1" name="カギ線コネクタ 50"/>
          <p:cNvCxnSpPr>
            <a:stCxn id="7" idx="3"/>
            <a:endCxn id="29" idx="1"/>
          </p:cNvCxnSpPr>
          <p:nvPr/>
        </p:nvCxnSpPr>
        <p:spPr>
          <a:xfrm flipV="1">
            <a:off x="3298671" y="3591412"/>
            <a:ext cx="396812" cy="4810"/>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 name="カギ線コネクタ 53"/>
          <p:cNvCxnSpPr>
            <a:stCxn id="7" idx="3"/>
            <a:endCxn id="28" idx="1"/>
          </p:cNvCxnSpPr>
          <p:nvPr/>
        </p:nvCxnSpPr>
        <p:spPr>
          <a:xfrm flipV="1">
            <a:off x="3298671" y="3135009"/>
            <a:ext cx="396812" cy="461213"/>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3695483" y="3874331"/>
            <a:ext cx="4285547" cy="607052"/>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その他魅力づくりへの提言・要請</a:t>
            </a:r>
            <a:r>
              <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（生活様式、子育て</a:t>
            </a: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教育等）</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4" name="カギ線コネクタ 63"/>
          <p:cNvCxnSpPr>
            <a:stCxn id="7" idx="3"/>
            <a:endCxn id="58" idx="1"/>
          </p:cNvCxnSpPr>
          <p:nvPr/>
        </p:nvCxnSpPr>
        <p:spPr>
          <a:xfrm>
            <a:off x="3298671" y="3596222"/>
            <a:ext cx="396812" cy="581635"/>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1" name="カギ線コネクタ 70"/>
          <p:cNvCxnSpPr>
            <a:stCxn id="8" idx="3"/>
            <a:endCxn id="31" idx="1"/>
          </p:cNvCxnSpPr>
          <p:nvPr/>
        </p:nvCxnSpPr>
        <p:spPr>
          <a:xfrm>
            <a:off x="3298671" y="4984722"/>
            <a:ext cx="396811" cy="224001"/>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8" name="カギ線コネクタ 77"/>
          <p:cNvCxnSpPr>
            <a:stCxn id="8" idx="3"/>
            <a:endCxn id="30" idx="1"/>
          </p:cNvCxnSpPr>
          <p:nvPr/>
        </p:nvCxnSpPr>
        <p:spPr>
          <a:xfrm flipV="1">
            <a:off x="3298671" y="4764303"/>
            <a:ext cx="396812" cy="220419"/>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1" name="カギ線コネクタ 80"/>
          <p:cNvCxnSpPr>
            <a:stCxn id="10" idx="3"/>
            <a:endCxn id="37" idx="1"/>
          </p:cNvCxnSpPr>
          <p:nvPr/>
        </p:nvCxnSpPr>
        <p:spPr>
          <a:xfrm flipV="1">
            <a:off x="3298671" y="5677109"/>
            <a:ext cx="396812" cy="464804"/>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4" name="カギ線コネクタ 83"/>
          <p:cNvCxnSpPr>
            <a:stCxn id="10" idx="3"/>
            <a:endCxn id="32" idx="1"/>
          </p:cNvCxnSpPr>
          <p:nvPr/>
        </p:nvCxnSpPr>
        <p:spPr>
          <a:xfrm>
            <a:off x="3298671" y="6141913"/>
            <a:ext cx="396812" cy="448002"/>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3695483" y="5960028"/>
            <a:ext cx="4285547" cy="34696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市内関係団体との連携</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74" name="カギ線コネクタ 73"/>
          <p:cNvCxnSpPr>
            <a:stCxn id="10" idx="3"/>
            <a:endCxn id="43" idx="1"/>
          </p:cNvCxnSpPr>
          <p:nvPr/>
        </p:nvCxnSpPr>
        <p:spPr>
          <a:xfrm flipV="1">
            <a:off x="3298671" y="6133512"/>
            <a:ext cx="396812" cy="8401"/>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30480" y="31062"/>
            <a:ext cx="2179320" cy="260187"/>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Ⅱ</a:t>
            </a:r>
            <a:r>
              <a:rPr kumimoji="1" lang="ja-JP" altLang="en-US" sz="1400" dirty="0" err="1"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移住定住促進事業</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88644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Ⅱ</a:t>
            </a:r>
            <a:r>
              <a:rPr lang="ja-JP" altLang="en-US" smtClean="0"/>
              <a:t>．移住定住促進事業（実績と今年度目標）</a:t>
            </a:r>
            <a:endParaRPr lang="ja-JP" altLang="en-US" dirty="0"/>
          </a:p>
        </p:txBody>
      </p:sp>
      <p:sp>
        <p:nvSpPr>
          <p:cNvPr id="9" name="コンテンツ プレースホルダー 8"/>
          <p:cNvSpPr>
            <a:spLocks noGrp="1"/>
          </p:cNvSpPr>
          <p:nvPr>
            <p:ph idx="1"/>
          </p:nvPr>
        </p:nvSpPr>
        <p:spPr/>
        <p:txBody>
          <a:bodyPr/>
          <a:lstStyle/>
          <a:p>
            <a:r>
              <a:rPr kumimoji="1" lang="ja-JP" altLang="en-US" dirty="0" smtClean="0"/>
              <a:t>移住定住促進事業は、最重要目標の移住者目標を達成することができました。平成</a:t>
            </a:r>
            <a:r>
              <a:rPr kumimoji="1" lang="en-US" altLang="ja-JP" dirty="0" smtClean="0"/>
              <a:t>29</a:t>
            </a:r>
            <a:r>
              <a:rPr kumimoji="1" lang="ja-JP" altLang="en-US" dirty="0" smtClean="0"/>
              <a:t>年度の進捗としては、空き家確保の目標が目下の課題です。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22</a:t>
            </a:fld>
            <a:endParaRPr lang="ja-JP" altLang="en-US" dirty="0"/>
          </a:p>
        </p:txBody>
      </p:sp>
      <p:sp>
        <p:nvSpPr>
          <p:cNvPr id="13" name="正方形/長方形 12"/>
          <p:cNvSpPr/>
          <p:nvPr/>
        </p:nvSpPr>
        <p:spPr>
          <a:xfrm>
            <a:off x="30480" y="31062"/>
            <a:ext cx="2179320" cy="260187"/>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Ⅱ</a:t>
            </a:r>
            <a:r>
              <a:rPr kumimoji="1" lang="ja-JP" altLang="en-US" sz="1400" dirty="0" err="1"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移住定住促進事業</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1188719" y="2798909"/>
            <a:ext cx="1785189" cy="762097"/>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移住者目標</a:t>
            </a:r>
            <a:endPar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最重要</a:t>
            </a: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目標</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1188719" y="3709085"/>
            <a:ext cx="1785189" cy="762097"/>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空き家確保</a:t>
            </a:r>
            <a:endPar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目標</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1188719" y="4601326"/>
            <a:ext cx="1785189" cy="762097"/>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移住ツアー</a:t>
            </a:r>
            <a:endPar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参加者</a:t>
            </a: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目標</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5584821" y="2233709"/>
            <a:ext cx="2518638" cy="523220"/>
          </a:xfrm>
          <a:prstGeom prst="rect">
            <a:avLst/>
          </a:prstGeom>
          <a:noFill/>
        </p:spPr>
        <p:txBody>
          <a:bodyPr wrap="none" rtlCol="0">
            <a:spAutoFit/>
          </a:bodyPr>
          <a:lstStyle/>
          <a:p>
            <a:r>
              <a:rPr kumimoji="1"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事業費＝約</a:t>
            </a:r>
            <a:r>
              <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en-US" altLang="ja-JP"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,000</a:t>
            </a:r>
            <a:r>
              <a:rPr kumimoji="1"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（地方創生推進</a:t>
            </a: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交付</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金事業）</a:t>
            </a: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3018047" y="2227123"/>
            <a:ext cx="2518638" cy="523220"/>
          </a:xfrm>
          <a:prstGeom prst="rect">
            <a:avLst/>
          </a:prstGeom>
          <a:noFill/>
        </p:spPr>
        <p:txBody>
          <a:bodyPr wrap="none" rtlCol="0">
            <a:spAutoFit/>
          </a:bodyPr>
          <a:lstStyle/>
          <a:p>
            <a:r>
              <a:rPr kumimoji="1"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事業費＝約</a:t>
            </a:r>
            <a:r>
              <a:rPr kumimoji="1" lang="en-US" altLang="ja-JP"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1,400</a:t>
            </a:r>
            <a:r>
              <a:rPr kumimoji="1"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（地方創生推進</a:t>
            </a: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交付</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金事業）</a:t>
            </a: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3142941" y="2798909"/>
            <a:ext cx="2268311" cy="7620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目標：</a:t>
            </a:r>
            <a:r>
              <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成果：</a:t>
            </a:r>
            <a:r>
              <a:rPr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3142941" y="3709085"/>
            <a:ext cx="2268311" cy="7620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目標：</a:t>
            </a:r>
            <a:r>
              <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軒</a:t>
            </a:r>
            <a:endPar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成果：１軒</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3142941" y="4601326"/>
            <a:ext cx="2268311" cy="7620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目標：</a:t>
            </a:r>
            <a:r>
              <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60</a:t>
            </a: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成果：</a:t>
            </a:r>
            <a:r>
              <a:rPr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66</a:t>
            </a: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5600586" y="2798909"/>
            <a:ext cx="2268311" cy="7620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目標：</a:t>
            </a:r>
            <a:r>
              <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進捗：</a:t>
            </a:r>
            <a:r>
              <a:rPr lang="en-US" altLang="ja-JP"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5600586" y="3709085"/>
            <a:ext cx="2268311" cy="7620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目標：</a:t>
            </a:r>
            <a:r>
              <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17</a:t>
            </a: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軒</a:t>
            </a:r>
            <a:endPar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進捗：</a:t>
            </a:r>
            <a:r>
              <a:rPr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軒</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5600586" y="4601326"/>
            <a:ext cx="2268311" cy="7620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目標：</a:t>
            </a:r>
            <a:r>
              <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120</a:t>
            </a: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進捗：</a:t>
            </a:r>
            <a:r>
              <a:rPr lang="en-US" altLang="ja-JP"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38</a:t>
            </a: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678912" y="1864377"/>
            <a:ext cx="646331" cy="369332"/>
          </a:xfrm>
          <a:prstGeom prst="rect">
            <a:avLst/>
          </a:prstGeom>
          <a:noFill/>
        </p:spPr>
        <p:txBody>
          <a:bodyPr wrap="none" rtlCol="0">
            <a:spAutoFit/>
          </a:bodyPr>
          <a:lstStyle/>
          <a:p>
            <a:r>
              <a:rPr kumimoji="1" lang="ja-JP" altLang="en-US"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目標</a:t>
            </a:r>
            <a:endParaRPr kumimoji="1" lang="ja-JP" altLang="en-US"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3585339" y="1851880"/>
            <a:ext cx="1393330" cy="369332"/>
          </a:xfrm>
          <a:prstGeom prst="rect">
            <a:avLst/>
          </a:prstGeom>
          <a:noFill/>
        </p:spPr>
        <p:txBody>
          <a:bodyPr wrap="none" rtlCol="0">
            <a:spAutoFit/>
          </a:bodyPr>
          <a:lstStyle/>
          <a:p>
            <a:r>
              <a:rPr kumimoji="1" lang="ja-JP" altLang="en-US"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5994638" y="1851880"/>
            <a:ext cx="1393330" cy="369332"/>
          </a:xfrm>
          <a:prstGeom prst="rect">
            <a:avLst/>
          </a:prstGeom>
          <a:noFill/>
        </p:spPr>
        <p:txBody>
          <a:bodyPr wrap="none" rtlCol="0">
            <a:spAutoFit/>
          </a:bodyPr>
          <a:lstStyle/>
          <a:p>
            <a:r>
              <a:rPr kumimoji="1" lang="ja-JP" altLang="en-US"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018047" y="5493567"/>
            <a:ext cx="2393205" cy="830997"/>
          </a:xfrm>
          <a:prstGeom prst="rect">
            <a:avLst/>
          </a:prstGeom>
          <a:noFill/>
        </p:spPr>
        <p:txBody>
          <a:bodyPr wrap="square" rtlCol="0">
            <a:spAutoFit/>
          </a:bodyPr>
          <a:lstStyle/>
          <a:p>
            <a:pPr marL="173038" indent="-173038"/>
            <a:r>
              <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氷見市</a:t>
            </a:r>
            <a:r>
              <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IJU</a:t>
            </a:r>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応援センターは平成</a:t>
            </a:r>
            <a:r>
              <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日に開所をしたため、平成</a:t>
            </a:r>
            <a:r>
              <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年度のセンター稼働が</a:t>
            </a:r>
            <a:r>
              <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カ月間であった</a:t>
            </a:r>
            <a:endParaRPr kumimoji="1"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5603474" y="5493567"/>
            <a:ext cx="2268311" cy="1015663"/>
          </a:xfrm>
          <a:prstGeom prst="rect">
            <a:avLst/>
          </a:prstGeom>
          <a:noFill/>
        </p:spPr>
        <p:txBody>
          <a:bodyPr wrap="square" rtlCol="0">
            <a:spAutoFit/>
          </a:bodyPr>
          <a:lstStyle/>
          <a:p>
            <a:pPr marL="173038" indent="-173038"/>
            <a:r>
              <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進捗は、平成</a:t>
            </a:r>
            <a:r>
              <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月末時点（今年度事業開始から</a:t>
            </a:r>
            <a:r>
              <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カ月経過後）の数値</a:t>
            </a:r>
            <a:endPar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人数は事業者申告ベース。評価委員会を経て確定</a:t>
            </a:r>
            <a:endParaRPr kumimoji="1"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8" name="直線コネクタ 27"/>
          <p:cNvCxnSpPr/>
          <p:nvPr/>
        </p:nvCxnSpPr>
        <p:spPr>
          <a:xfrm>
            <a:off x="3018047" y="3639901"/>
            <a:ext cx="5341356" cy="0"/>
          </a:xfrm>
          <a:prstGeom prst="line">
            <a:avLst/>
          </a:prstGeom>
          <a:ln>
            <a:solidFill>
              <a:schemeClr val="tx2">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2929908" y="4537907"/>
            <a:ext cx="5341356" cy="0"/>
          </a:xfrm>
          <a:prstGeom prst="line">
            <a:avLst/>
          </a:prstGeom>
          <a:ln>
            <a:solidFill>
              <a:schemeClr val="tx2">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2914143" y="5428994"/>
            <a:ext cx="5341356" cy="0"/>
          </a:xfrm>
          <a:prstGeom prst="line">
            <a:avLst/>
          </a:prstGeom>
          <a:ln>
            <a:solidFill>
              <a:schemeClr val="tx2">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2973909" y="2756929"/>
            <a:ext cx="5341356" cy="0"/>
          </a:xfrm>
          <a:prstGeom prst="line">
            <a:avLst/>
          </a:prstGeom>
          <a:ln>
            <a:solidFill>
              <a:schemeClr val="tx2">
                <a:lumMod val="5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21220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Ⅲ</a:t>
            </a:r>
            <a:r>
              <a:rPr lang="ja-JP" altLang="en-US" dirty="0" err="1"/>
              <a:t>．</a:t>
            </a:r>
            <a:r>
              <a:rPr lang="ja-JP" altLang="en-US" dirty="0"/>
              <a:t>ねらい（平成</a:t>
            </a:r>
            <a:r>
              <a:rPr lang="en-US" altLang="ja-JP" dirty="0"/>
              <a:t>28</a:t>
            </a:r>
            <a:r>
              <a:rPr lang="ja-JP" altLang="en-US" dirty="0"/>
              <a:t>年度初時点）</a:t>
            </a:r>
          </a:p>
        </p:txBody>
      </p:sp>
      <p:sp>
        <p:nvSpPr>
          <p:cNvPr id="3" name="コンテンツ プレースホルダー 2"/>
          <p:cNvSpPr>
            <a:spLocks noGrp="1"/>
          </p:cNvSpPr>
          <p:nvPr>
            <p:ph idx="1"/>
          </p:nvPr>
        </p:nvSpPr>
        <p:spPr/>
        <p:txBody>
          <a:bodyPr/>
          <a:lstStyle/>
          <a:p>
            <a:r>
              <a:rPr lang="ja-JP" altLang="en-US" dirty="0" smtClean="0"/>
              <a:t>平成２９年４月からぶり奨学プログラムを開始するために、各種検討を進めました。</a:t>
            </a:r>
            <a:endParaRPr lang="en-US" altLang="ja-JP"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23</a:t>
            </a:fld>
            <a:endParaRPr lang="ja-JP" altLang="en-US" dirty="0"/>
          </a:p>
        </p:txBody>
      </p:sp>
      <p:sp>
        <p:nvSpPr>
          <p:cNvPr id="6" name="正方形/長方形 5"/>
          <p:cNvSpPr/>
          <p:nvPr/>
        </p:nvSpPr>
        <p:spPr>
          <a:xfrm>
            <a:off x="1513520" y="3947162"/>
            <a:ext cx="7429502" cy="395621"/>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kumimoji="1" lang="ja-JP" altLang="en-US" sz="1400" dirty="0" err="1">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ー</a:t>
            </a:r>
            <a:r>
              <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（制度が開始すると、</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返済</a:t>
            </a: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額の助成額</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に</a:t>
            </a:r>
            <a:r>
              <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相当する</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金額等を</a:t>
            </a:r>
            <a:r>
              <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予算計上する必要がある）</a:t>
            </a:r>
          </a:p>
        </p:txBody>
      </p:sp>
      <p:sp>
        <p:nvSpPr>
          <p:cNvPr id="7" name="正方形/長方形 6"/>
          <p:cNvSpPr/>
          <p:nvPr/>
        </p:nvSpPr>
        <p:spPr>
          <a:xfrm>
            <a:off x="270507" y="3947162"/>
            <a:ext cx="1100139" cy="39562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予算</a:t>
            </a:r>
            <a:r>
              <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額</a:t>
            </a:r>
          </a:p>
        </p:txBody>
      </p:sp>
      <p:sp>
        <p:nvSpPr>
          <p:cNvPr id="8" name="正方形/長方形 7"/>
          <p:cNvSpPr/>
          <p:nvPr/>
        </p:nvSpPr>
        <p:spPr>
          <a:xfrm>
            <a:off x="270506" y="2197428"/>
            <a:ext cx="1100139" cy="163316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事業概要</a:t>
            </a:r>
          </a:p>
        </p:txBody>
      </p:sp>
      <p:sp>
        <p:nvSpPr>
          <p:cNvPr id="9" name="正方形/長方形 8"/>
          <p:cNvSpPr/>
          <p:nvPr/>
        </p:nvSpPr>
        <p:spPr>
          <a:xfrm>
            <a:off x="1513520" y="2197427"/>
            <a:ext cx="7429502" cy="1633163"/>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ふるさとに帰ってくると返済が実質免除となる「ぶり奨学金制度」を核としたプログラムを構築</a:t>
            </a:r>
            <a:endParaRPr kumimoji="1"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具体的には、通常の金利より優遇された「ぶり奨学ローン」、ぶり奨学基金から元金及び利息相当額を補填する「ぶり奨学金制度」、事業者やふるさと納税等から基金に寄付する「ぶり奨学寄付制度」、</a:t>
            </a:r>
            <a:r>
              <a:rPr lang="ja-JP"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出身の生徒・学生や卒業生の交流事業「ぶり奨学交流事業」</a:t>
            </a: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地域における就職・起業を支援する「ぶり就職起業支援事業」</a:t>
            </a: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実施、「ぶり大学等連携事業」を</a:t>
            </a: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想定</a:t>
            </a:r>
          </a:p>
        </p:txBody>
      </p:sp>
      <p:sp>
        <p:nvSpPr>
          <p:cNvPr id="10" name="正方形/長方形 9"/>
          <p:cNvSpPr/>
          <p:nvPr/>
        </p:nvSpPr>
        <p:spPr>
          <a:xfrm>
            <a:off x="270505" y="4434587"/>
            <a:ext cx="1100139" cy="115177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年度末</a:t>
            </a:r>
            <a:endParaRPr kumimoji="1"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err="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までの</a:t>
            </a:r>
            <a:endPar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ゴール</a:t>
            </a:r>
          </a:p>
        </p:txBody>
      </p:sp>
      <p:sp>
        <p:nvSpPr>
          <p:cNvPr id="11" name="正方形/長方形 10"/>
          <p:cNvSpPr/>
          <p:nvPr/>
        </p:nvSpPr>
        <p:spPr>
          <a:xfrm>
            <a:off x="1513520" y="4434588"/>
            <a:ext cx="7429502" cy="1151774"/>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ぶり</a:t>
            </a: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奨学ローンとぶり奨学寄付制度の条件と金額を固める。その上で金融機関と提携し、ぶり奨学ローンの制度を構築</a:t>
            </a:r>
            <a:endPar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ぶり奨学金の開始に関する条例を</a:t>
            </a:r>
            <a:r>
              <a:rPr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上程、承認いただく</a:t>
            </a:r>
            <a:endPar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寄付を募る体制を構築する。ふるさと納税や、寄付付き商品の販売を実施する</a:t>
            </a:r>
            <a:endPar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30480" y="31062"/>
            <a:ext cx="2179320" cy="260187"/>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Ⅲ</a:t>
            </a:r>
            <a:r>
              <a:rPr kumimoji="1" lang="ja-JP" altLang="en-US" sz="1400" dirty="0" err="1"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ぶり奨学プログラム</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7259210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Ⅲ</a:t>
            </a:r>
            <a:r>
              <a:rPr lang="ja-JP" altLang="en-US" dirty="0" err="1" smtClean="0"/>
              <a:t>．</a:t>
            </a:r>
            <a:r>
              <a:rPr lang="ja-JP" altLang="en-US" dirty="0" smtClean="0"/>
              <a:t>一年間の成果、登録者の進学先（</a:t>
            </a:r>
            <a:r>
              <a:rPr lang="en-US" altLang="ja-JP" dirty="0" smtClean="0"/>
              <a:t>7/4</a:t>
            </a:r>
            <a:r>
              <a:rPr lang="ja-JP" altLang="en-US" dirty="0" smtClean="0"/>
              <a:t>時点）</a:t>
            </a:r>
            <a:endParaRPr lang="ja-JP" altLang="en-US" dirty="0"/>
          </a:p>
        </p:txBody>
      </p:sp>
      <p:sp>
        <p:nvSpPr>
          <p:cNvPr id="3" name="コンテンツ プレースホルダー 2"/>
          <p:cNvSpPr>
            <a:spLocks noGrp="1"/>
          </p:cNvSpPr>
          <p:nvPr>
            <p:ph idx="1"/>
          </p:nvPr>
        </p:nvSpPr>
        <p:spPr>
          <a:xfrm>
            <a:off x="0" y="1105635"/>
            <a:ext cx="9144000" cy="5752366"/>
          </a:xfrm>
        </p:spPr>
        <p:txBody>
          <a:bodyPr>
            <a:normAutofit/>
          </a:bodyPr>
          <a:lstStyle/>
          <a:p>
            <a:pPr marL="0" indent="0">
              <a:buNone/>
            </a:pPr>
            <a:r>
              <a:rPr lang="en-US" altLang="ja-JP" dirty="0" smtClean="0"/>
              <a:t>【</a:t>
            </a:r>
            <a:r>
              <a:rPr lang="ja-JP" altLang="en-US" dirty="0" smtClean="0"/>
              <a:t>ぶり奨学プログラム策定</a:t>
            </a:r>
            <a:r>
              <a:rPr lang="en-US" altLang="ja-JP" dirty="0" smtClean="0"/>
              <a:t>】</a:t>
            </a:r>
          </a:p>
          <a:p>
            <a:r>
              <a:rPr lang="ja-JP" altLang="en-US" dirty="0" smtClean="0"/>
              <a:t>平成</a:t>
            </a:r>
            <a:r>
              <a:rPr lang="en-US" altLang="ja-JP" dirty="0" smtClean="0"/>
              <a:t>28</a:t>
            </a:r>
            <a:r>
              <a:rPr lang="ja-JP" altLang="en-US" dirty="0" smtClean="0"/>
              <a:t>年度中に市内の金融機関の方々と共に</a:t>
            </a:r>
            <a:r>
              <a:rPr lang="en-US" altLang="ja-JP" dirty="0" smtClean="0"/>
              <a:t>5</a:t>
            </a:r>
            <a:r>
              <a:rPr lang="ja-JP" altLang="en-US" dirty="0" smtClean="0"/>
              <a:t>回のぶり奨学部会を開催しました。</a:t>
            </a:r>
            <a:endParaRPr lang="en-US" altLang="ja-JP" dirty="0" smtClean="0"/>
          </a:p>
          <a:p>
            <a:r>
              <a:rPr lang="ja-JP" altLang="en-US" dirty="0" smtClean="0"/>
              <a:t>平成</a:t>
            </a:r>
            <a:r>
              <a:rPr lang="en-US" altLang="ja-JP" dirty="0" smtClean="0"/>
              <a:t>28</a:t>
            </a:r>
            <a:r>
              <a:rPr lang="ja-JP" altLang="en-US" dirty="0" smtClean="0"/>
              <a:t>年</a:t>
            </a:r>
            <a:r>
              <a:rPr lang="en-US" altLang="ja-JP" dirty="0" smtClean="0"/>
              <a:t>12</a:t>
            </a:r>
            <a:r>
              <a:rPr lang="ja-JP" altLang="en-US" dirty="0" smtClean="0"/>
              <a:t>月に</a:t>
            </a:r>
            <a:r>
              <a:rPr lang="ja-JP" altLang="en-US" dirty="0"/>
              <a:t>「氷見市ぶり奨学助成制度に関する条例」</a:t>
            </a:r>
            <a:r>
              <a:rPr lang="ja-JP" altLang="en-US" dirty="0" smtClean="0"/>
              <a:t>「氷見市ぶり</a:t>
            </a:r>
            <a:r>
              <a:rPr lang="ja-JP" altLang="en-US" dirty="0"/>
              <a:t>奨学基金条例</a:t>
            </a:r>
            <a:r>
              <a:rPr lang="ja-JP" altLang="en-US" dirty="0" smtClean="0"/>
              <a:t>」を制定しました。</a:t>
            </a:r>
            <a:endParaRPr lang="en-US" altLang="ja-JP" dirty="0" smtClean="0"/>
          </a:p>
          <a:p>
            <a:r>
              <a:rPr lang="ja-JP" altLang="en-US" dirty="0" smtClean="0"/>
              <a:t>平成</a:t>
            </a:r>
            <a:r>
              <a:rPr lang="en-US" altLang="ja-JP" dirty="0" smtClean="0"/>
              <a:t>28</a:t>
            </a:r>
            <a:r>
              <a:rPr lang="ja-JP" altLang="en-US" dirty="0" smtClean="0"/>
              <a:t>年</a:t>
            </a:r>
            <a:r>
              <a:rPr lang="en-US" altLang="ja-JP" dirty="0" smtClean="0"/>
              <a:t>12</a:t>
            </a:r>
            <a:r>
              <a:rPr lang="ja-JP" altLang="en-US" dirty="0" smtClean="0"/>
              <a:t>月に「ぶり奨学プログラムに関する連携協定」を市内に本店または支店を置く全ての金融機関（</a:t>
            </a:r>
            <a:r>
              <a:rPr lang="zh-TW" altLang="en-US" dirty="0"/>
              <a:t>株式会社北陸銀行、株式会社北國銀行、株式会社富山第一銀行、株式会社富山銀行、氷見伏木信用</a:t>
            </a:r>
            <a:r>
              <a:rPr lang="zh-TW" altLang="en-US" dirty="0" smtClean="0"/>
              <a:t>金庫、</a:t>
            </a:r>
            <a:r>
              <a:rPr lang="zh-TW" altLang="en-US" dirty="0"/>
              <a:t>氷見市農業協同組合、富山県信用漁業協同組合連合会</a:t>
            </a:r>
            <a:r>
              <a:rPr lang="ja-JP" altLang="en-US" dirty="0" smtClean="0"/>
              <a:t>）と締結しました。</a:t>
            </a:r>
            <a:endParaRPr lang="en-US" altLang="ja-JP" dirty="0" smtClean="0"/>
          </a:p>
          <a:p>
            <a:endParaRPr lang="en-US" altLang="ja-JP" dirty="0"/>
          </a:p>
          <a:p>
            <a:pPr marL="0" indent="0">
              <a:buNone/>
            </a:pPr>
            <a:r>
              <a:rPr lang="en-US" altLang="ja-JP" dirty="0" smtClean="0"/>
              <a:t>【</a:t>
            </a:r>
            <a:r>
              <a:rPr lang="ja-JP" altLang="en-US" dirty="0" smtClean="0"/>
              <a:t>ぶり奨学プログラム説明会</a:t>
            </a:r>
            <a:r>
              <a:rPr lang="en-US" altLang="ja-JP" dirty="0" smtClean="0"/>
              <a:t>】</a:t>
            </a:r>
            <a:endParaRPr lang="en-US" altLang="ja-JP" dirty="0"/>
          </a:p>
          <a:p>
            <a:r>
              <a:rPr lang="en-US" altLang="ja-JP" dirty="0" smtClean="0"/>
              <a:t>82</a:t>
            </a:r>
            <a:r>
              <a:rPr lang="ja-JP" altLang="en-US" dirty="0" smtClean="0"/>
              <a:t>組の保護者等と学生本人の方に説明会に参加していただきました。</a:t>
            </a:r>
            <a:endParaRPr lang="en-US" altLang="ja-JP" dirty="0" smtClean="0"/>
          </a:p>
          <a:p>
            <a:r>
              <a:rPr lang="ja-JP" altLang="en-US" dirty="0" smtClean="0"/>
              <a:t>うち</a:t>
            </a:r>
            <a:r>
              <a:rPr lang="en-US" altLang="ja-JP" dirty="0" smtClean="0"/>
              <a:t>74</a:t>
            </a:r>
            <a:r>
              <a:rPr lang="ja-JP" altLang="en-US" dirty="0" smtClean="0"/>
              <a:t>人から登録申請があり、登録証を発行しました。</a:t>
            </a:r>
            <a:endParaRPr lang="en-US" altLang="ja-JP" dirty="0" smtClean="0"/>
          </a:p>
          <a:p>
            <a:pPr lvl="1"/>
            <a:r>
              <a:rPr lang="ja-JP" altLang="en-US" dirty="0" smtClean="0"/>
              <a:t>登録者の内訳は</a:t>
            </a:r>
            <a:r>
              <a:rPr lang="en-US" altLang="ja-JP" dirty="0" smtClean="0"/>
              <a:t>36</a:t>
            </a:r>
            <a:r>
              <a:rPr lang="ja-JP" altLang="en-US" dirty="0"/>
              <a:t>人</a:t>
            </a:r>
            <a:r>
              <a:rPr lang="ja-JP" altLang="en-US" dirty="0" smtClean="0"/>
              <a:t>が新入生（</a:t>
            </a:r>
            <a:r>
              <a:rPr lang="en-US" altLang="ja-JP" dirty="0" smtClean="0"/>
              <a:t>1</a:t>
            </a:r>
            <a:r>
              <a:rPr lang="ja-JP" altLang="en-US" dirty="0" smtClean="0"/>
              <a:t>年生）、</a:t>
            </a:r>
            <a:r>
              <a:rPr lang="en-US" altLang="ja-JP" dirty="0" smtClean="0"/>
              <a:t>38</a:t>
            </a:r>
            <a:r>
              <a:rPr lang="ja-JP" altLang="en-US" dirty="0"/>
              <a:t>人</a:t>
            </a:r>
            <a:r>
              <a:rPr lang="ja-JP" altLang="en-US" dirty="0" smtClean="0"/>
              <a:t>が在学生（</a:t>
            </a:r>
            <a:r>
              <a:rPr lang="en-US" altLang="ja-JP" dirty="0" smtClean="0"/>
              <a:t>2</a:t>
            </a:r>
            <a:r>
              <a:rPr lang="ja-JP" altLang="en-US" dirty="0" smtClean="0"/>
              <a:t>年生～</a:t>
            </a:r>
            <a:r>
              <a:rPr lang="en-US" altLang="ja-JP" dirty="0" smtClean="0"/>
              <a:t>4</a:t>
            </a:r>
            <a:r>
              <a:rPr lang="ja-JP" altLang="en-US" dirty="0" smtClean="0"/>
              <a:t>年生）で</a:t>
            </a:r>
            <a:r>
              <a:rPr lang="ja-JP" altLang="en-US" dirty="0"/>
              <a:t>す</a:t>
            </a:r>
            <a:r>
              <a:rPr lang="ja-JP" altLang="en-US" dirty="0" smtClean="0"/>
              <a:t>。</a:t>
            </a:r>
            <a:endParaRPr lang="en-US" altLang="ja-JP" dirty="0" smtClean="0"/>
          </a:p>
          <a:p>
            <a:pPr lvl="1"/>
            <a:r>
              <a:rPr lang="ja-JP" altLang="en-US" dirty="0" smtClean="0"/>
              <a:t>大学生は</a:t>
            </a:r>
            <a:r>
              <a:rPr lang="en-US" altLang="ja-JP" dirty="0" smtClean="0"/>
              <a:t>66</a:t>
            </a:r>
            <a:r>
              <a:rPr lang="ja-JP" altLang="en-US" dirty="0" smtClean="0"/>
              <a:t>人、短大は２人、専修学校は</a:t>
            </a:r>
            <a:r>
              <a:rPr lang="en-US" altLang="ja-JP" dirty="0" smtClean="0"/>
              <a:t>6</a:t>
            </a:r>
            <a:r>
              <a:rPr lang="ja-JP" altLang="en-US" dirty="0" smtClean="0"/>
              <a:t>人で、高専の登録はありませんでした。</a:t>
            </a:r>
            <a:endParaRPr lang="en-US" altLang="ja-JP" dirty="0" smtClean="0"/>
          </a:p>
          <a:p>
            <a:pPr lvl="1"/>
            <a:r>
              <a:rPr lang="ja-JP" altLang="en-US" dirty="0" smtClean="0"/>
              <a:t>首都圏</a:t>
            </a:r>
            <a:r>
              <a:rPr lang="ja-JP" altLang="en-US" dirty="0"/>
              <a:t>（東京、神奈川、埼玉、千葉</a:t>
            </a:r>
            <a:r>
              <a:rPr lang="ja-JP" altLang="en-US" dirty="0" smtClean="0"/>
              <a:t>）の進学者が</a:t>
            </a:r>
            <a:r>
              <a:rPr lang="en-US" altLang="ja-JP" dirty="0" smtClean="0"/>
              <a:t>20</a:t>
            </a:r>
            <a:r>
              <a:rPr lang="ja-JP" altLang="en-US" dirty="0" smtClean="0"/>
              <a:t>人、関西圏</a:t>
            </a:r>
            <a:r>
              <a:rPr lang="ja-JP" altLang="en-US" dirty="0"/>
              <a:t>（京都、大阪、兵庫、奈良、和歌山、滋賀</a:t>
            </a:r>
            <a:r>
              <a:rPr lang="ja-JP" altLang="en-US" dirty="0" smtClean="0"/>
              <a:t>）の進学者が</a:t>
            </a:r>
            <a:r>
              <a:rPr lang="en-US" altLang="ja-JP" dirty="0" smtClean="0"/>
              <a:t>23</a:t>
            </a:r>
            <a:r>
              <a:rPr lang="ja-JP" altLang="en-US" dirty="0" smtClean="0"/>
              <a:t>人、中京圏</a:t>
            </a:r>
            <a:r>
              <a:rPr lang="ja-JP" altLang="en-US" dirty="0"/>
              <a:t>（岐阜、愛知、三重</a:t>
            </a:r>
            <a:r>
              <a:rPr lang="ja-JP" altLang="en-US" dirty="0" smtClean="0"/>
              <a:t>）の進学者が</a:t>
            </a:r>
            <a:r>
              <a:rPr lang="en-US" altLang="ja-JP" dirty="0" smtClean="0"/>
              <a:t>17</a:t>
            </a:r>
            <a:r>
              <a:rPr lang="ja-JP" altLang="en-US" dirty="0" smtClean="0"/>
              <a:t>人で、その他の進学者は</a:t>
            </a:r>
            <a:r>
              <a:rPr lang="en-US" altLang="ja-JP" dirty="0" smtClean="0"/>
              <a:t>14</a:t>
            </a:r>
            <a:r>
              <a:rPr lang="ja-JP" altLang="en-US" dirty="0" smtClean="0"/>
              <a:t>人です。</a:t>
            </a:r>
            <a:endParaRPr lang="ja-JP" altLang="en-US" dirty="0"/>
          </a:p>
          <a:p>
            <a:pPr lvl="1"/>
            <a:r>
              <a:rPr lang="ja-JP" altLang="en-US" dirty="0"/>
              <a:t>ぶり奨学ローンの利用者は全体</a:t>
            </a:r>
            <a:r>
              <a:rPr lang="ja-JP" altLang="en-US" dirty="0" smtClean="0"/>
              <a:t>の約半数です。</a:t>
            </a:r>
            <a:endParaRPr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24</a:t>
            </a:fld>
            <a:endParaRPr lang="ja-JP" altLang="en-US" dirty="0"/>
          </a:p>
        </p:txBody>
      </p:sp>
      <p:sp>
        <p:nvSpPr>
          <p:cNvPr id="6" name="正方形/長方形 5"/>
          <p:cNvSpPr/>
          <p:nvPr/>
        </p:nvSpPr>
        <p:spPr>
          <a:xfrm>
            <a:off x="30480" y="31062"/>
            <a:ext cx="2179320" cy="260187"/>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Ⅲ</a:t>
            </a:r>
            <a:r>
              <a:rPr kumimoji="1" lang="ja-JP" altLang="en-US" sz="1400" dirty="0" err="1"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ぶり奨学プログラム</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635644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Ⅲ</a:t>
            </a:r>
            <a:r>
              <a:rPr lang="ja-JP" altLang="en-US" dirty="0" err="1"/>
              <a:t>．</a:t>
            </a:r>
            <a:r>
              <a:rPr kumimoji="1" lang="ja-JP" altLang="en-US" dirty="0" smtClean="0"/>
              <a:t>ぶり奨学プログラム（今後の展開）</a:t>
            </a:r>
            <a:endParaRPr kumimoji="1" lang="ja-JP" altLang="en-US" dirty="0"/>
          </a:p>
        </p:txBody>
      </p:sp>
      <p:sp>
        <p:nvSpPr>
          <p:cNvPr id="3" name="コンテンツ プレースホルダー 2"/>
          <p:cNvSpPr>
            <a:spLocks noGrp="1"/>
          </p:cNvSpPr>
          <p:nvPr>
            <p:ph idx="1"/>
          </p:nvPr>
        </p:nvSpPr>
        <p:spPr>
          <a:xfrm>
            <a:off x="0" y="1105634"/>
            <a:ext cx="9144000" cy="887747"/>
          </a:xfrm>
        </p:spPr>
        <p:txBody>
          <a:bodyPr>
            <a:normAutofit/>
          </a:bodyPr>
          <a:lstStyle/>
          <a:p>
            <a:r>
              <a:rPr kumimoji="1" lang="ja-JP" altLang="en-US" dirty="0" smtClean="0"/>
              <a:t>平成</a:t>
            </a:r>
            <a:r>
              <a:rPr kumimoji="1" lang="en-US" altLang="ja-JP" dirty="0" smtClean="0"/>
              <a:t>31</a:t>
            </a:r>
            <a:r>
              <a:rPr kumimoji="1" lang="ja-JP" altLang="en-US" dirty="0" smtClean="0"/>
              <a:t>年度末までを社会実験期間と定めています。</a:t>
            </a:r>
            <a:r>
              <a:rPr lang="ja-JP" altLang="en-US" dirty="0"/>
              <a:t>今年度は社会実験</a:t>
            </a:r>
            <a:r>
              <a:rPr lang="ja-JP" altLang="en-US" dirty="0" smtClean="0"/>
              <a:t>終了後を考えながら</a:t>
            </a:r>
            <a:r>
              <a:rPr kumimoji="1" lang="ja-JP" altLang="en-US" dirty="0" smtClean="0"/>
              <a:t>各種事業の試行と検証を実施予定です。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25</a:t>
            </a:fld>
            <a:endParaRPr lang="ja-JP" altLang="en-US" dirty="0"/>
          </a:p>
        </p:txBody>
      </p:sp>
      <p:sp>
        <p:nvSpPr>
          <p:cNvPr id="5" name="正方形/長方形 4"/>
          <p:cNvSpPr/>
          <p:nvPr/>
        </p:nvSpPr>
        <p:spPr>
          <a:xfrm>
            <a:off x="410725" y="2289004"/>
            <a:ext cx="3886955" cy="52381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通常の金利より優遇</a:t>
            </a:r>
            <a:r>
              <a:rPr lang="ja-JP"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された「</a:t>
            </a:r>
            <a:r>
              <a:rPr lang="ja-JP"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ぶり奨学ローン」</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410725" y="3048974"/>
            <a:ext cx="3886955" cy="52381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ぶり奨学基金から元金及び利息相当額を補填する「ぶり</a:t>
            </a:r>
            <a:r>
              <a:rPr lang="ja-JP"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奨学</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助成</a:t>
            </a:r>
            <a:r>
              <a:rPr lang="ja-JP"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制度</a:t>
            </a: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410725" y="3808944"/>
            <a:ext cx="3886955" cy="52381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３ ．事業者やふるさと納税等</a:t>
            </a: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から寄付を募る「</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ぶり奨学寄付制度」</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410725" y="4568914"/>
            <a:ext cx="3886955" cy="52381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出身の生徒・学生や卒業生の</a:t>
            </a:r>
            <a:r>
              <a:rPr lang="ja-JP"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交流</a:t>
            </a: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を図る</a:t>
            </a:r>
            <a:r>
              <a:rPr lang="ja-JP"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ぶり奨学交流事業」</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410725" y="5328884"/>
            <a:ext cx="3886955" cy="52381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地域における就職・起業を支援する「ぶり就職起業支援事業」</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418205" y="6088852"/>
            <a:ext cx="3886955" cy="52381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６ ．大学等と連携</a:t>
            </a:r>
            <a:r>
              <a:rPr lang="ja-JP"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する「ぶり</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大学等連携</a:t>
            </a:r>
            <a:r>
              <a:rPr lang="ja-JP"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事業」</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4799845" y="2289004"/>
            <a:ext cx="3886955" cy="5238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引き続き金融機関と協力する。社会実験後の商品の検討も実施予定</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4799845" y="3048974"/>
            <a:ext cx="3886955" cy="5238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周知を図り、登録者数を増加させる。高校生を対象に案内を郵送予定</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4799845" y="3808944"/>
            <a:ext cx="3886955" cy="5238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ふるさと</a:t>
            </a: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納税</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より寄附を募る（現在も募っている）。寄附付き商品を世に出す</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4799845" y="4568914"/>
            <a:ext cx="3886955" cy="5238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９月頃に東京・大阪・名古屋で開催予定</a:t>
            </a:r>
            <a:endParaRPr kumimoji="1"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８月、１２月</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頃</a:t>
            </a: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に氷見で開催予定</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4799845" y="5328884"/>
            <a:ext cx="3886955" cy="5238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今年度は就職案内等を送付する。来年度以降の動きについて金融機関等と協議</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4807325" y="6088852"/>
            <a:ext cx="3886955" cy="5238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連携先</a:t>
            </a: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を模索</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する</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右矢印 16"/>
          <p:cNvSpPr/>
          <p:nvPr/>
        </p:nvSpPr>
        <p:spPr>
          <a:xfrm>
            <a:off x="4442082" y="2334724"/>
            <a:ext cx="259598" cy="377265"/>
          </a:xfrm>
          <a:prstGeom prst="rightArrow">
            <a:avLst>
              <a:gd name="adj1" fmla="val 50000"/>
              <a:gd name="adj2" fmla="val 10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右矢印 17"/>
          <p:cNvSpPr/>
          <p:nvPr/>
        </p:nvSpPr>
        <p:spPr>
          <a:xfrm>
            <a:off x="4442082" y="3094694"/>
            <a:ext cx="259598" cy="377265"/>
          </a:xfrm>
          <a:prstGeom prst="rightArrow">
            <a:avLst>
              <a:gd name="adj1" fmla="val 50000"/>
              <a:gd name="adj2" fmla="val 10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右矢印 18"/>
          <p:cNvSpPr/>
          <p:nvPr/>
        </p:nvSpPr>
        <p:spPr>
          <a:xfrm>
            <a:off x="4434839" y="3854664"/>
            <a:ext cx="259598" cy="377265"/>
          </a:xfrm>
          <a:prstGeom prst="rightArrow">
            <a:avLst>
              <a:gd name="adj1" fmla="val 50000"/>
              <a:gd name="adj2" fmla="val 10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右矢印 19"/>
          <p:cNvSpPr/>
          <p:nvPr/>
        </p:nvSpPr>
        <p:spPr>
          <a:xfrm>
            <a:off x="4442082" y="4614633"/>
            <a:ext cx="259598" cy="377265"/>
          </a:xfrm>
          <a:prstGeom prst="rightArrow">
            <a:avLst>
              <a:gd name="adj1" fmla="val 50000"/>
              <a:gd name="adj2" fmla="val 10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右矢印 20"/>
          <p:cNvSpPr/>
          <p:nvPr/>
        </p:nvSpPr>
        <p:spPr>
          <a:xfrm>
            <a:off x="4442082" y="5374604"/>
            <a:ext cx="259598" cy="377265"/>
          </a:xfrm>
          <a:prstGeom prst="rightArrow">
            <a:avLst>
              <a:gd name="adj1" fmla="val 50000"/>
              <a:gd name="adj2" fmla="val 10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右矢印 21"/>
          <p:cNvSpPr/>
          <p:nvPr/>
        </p:nvSpPr>
        <p:spPr>
          <a:xfrm>
            <a:off x="4419082" y="6134571"/>
            <a:ext cx="259598" cy="377265"/>
          </a:xfrm>
          <a:prstGeom prst="rightArrow">
            <a:avLst>
              <a:gd name="adj1" fmla="val 50000"/>
              <a:gd name="adj2" fmla="val 10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1346019" y="1827403"/>
            <a:ext cx="2031325" cy="369332"/>
          </a:xfrm>
          <a:prstGeom prst="rect">
            <a:avLst/>
          </a:prstGeom>
          <a:noFill/>
        </p:spPr>
        <p:txBody>
          <a:bodyPr wrap="none" rtlCol="0">
            <a:spAutoFit/>
          </a:bodyPr>
          <a:lstStyle/>
          <a:p>
            <a:r>
              <a:rPr kumimoji="1"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プログラムの内容</a:t>
            </a:r>
            <a:endParaRPr kumimoji="1" lang="ja-JP" altLang="en-US"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5727659" y="1842605"/>
            <a:ext cx="1800493" cy="369332"/>
          </a:xfrm>
          <a:prstGeom prst="rect">
            <a:avLst/>
          </a:prstGeom>
          <a:noFill/>
        </p:spPr>
        <p:txBody>
          <a:bodyPr wrap="none" rtlCol="0">
            <a:spAutoFit/>
          </a:bodyPr>
          <a:lstStyle/>
          <a:p>
            <a:r>
              <a:rPr kumimoji="1"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今年度の方向性</a:t>
            </a:r>
            <a:endParaRPr kumimoji="1" lang="ja-JP" altLang="en-US"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30480" y="31062"/>
            <a:ext cx="2179320" cy="260187"/>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Ⅲ</a:t>
            </a:r>
            <a:r>
              <a:rPr kumimoji="1" lang="ja-JP" altLang="en-US" sz="1400" dirty="0" err="1"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ぶり奨学プログラム</a:t>
            </a:r>
            <a:endParaRPr kumimoji="1"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20491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その他実施事業（</a:t>
            </a:r>
            <a:r>
              <a:rPr lang="en-US" altLang="ja-JP" dirty="0" smtClean="0"/>
              <a:t>6</a:t>
            </a:r>
            <a:r>
              <a:rPr lang="ja-JP" altLang="en-US" dirty="0" smtClean="0"/>
              <a:t>月補正で議決された予算）</a:t>
            </a:r>
            <a:endParaRPr kumimoji="1" lang="ja-JP" altLang="en-US" dirty="0"/>
          </a:p>
        </p:txBody>
      </p:sp>
      <p:sp>
        <p:nvSpPr>
          <p:cNvPr id="3" name="スライド番号プレースホルダー 2"/>
          <p:cNvSpPr>
            <a:spLocks noGrp="1"/>
          </p:cNvSpPr>
          <p:nvPr>
            <p:ph type="sldNum" sz="quarter" idx="12"/>
          </p:nvPr>
        </p:nvSpPr>
        <p:spPr/>
        <p:txBody>
          <a:bodyPr/>
          <a:lstStyle/>
          <a:p>
            <a:fld id="{32561E9F-1250-4501-B953-B78836680886}" type="slidenum">
              <a:rPr lang="ja-JP" altLang="en-US" smtClean="0"/>
              <a:pPr/>
              <a:t>26</a:t>
            </a:fld>
            <a:endParaRPr lang="ja-JP" altLang="en-US" dirty="0"/>
          </a:p>
        </p:txBody>
      </p:sp>
      <p:sp>
        <p:nvSpPr>
          <p:cNvPr id="4" name="テキスト ボックス 3"/>
          <p:cNvSpPr txBox="1"/>
          <p:nvPr/>
        </p:nvSpPr>
        <p:spPr>
          <a:xfrm>
            <a:off x="866273" y="3946358"/>
            <a:ext cx="6288901" cy="523220"/>
          </a:xfrm>
          <a:prstGeom prst="rect">
            <a:avLst/>
          </a:prstGeom>
          <a:noFill/>
        </p:spPr>
        <p:txBody>
          <a:bodyPr wrap="none" rtlCol="0">
            <a:spAutoFit/>
          </a:bodyPr>
          <a:lstStyle/>
          <a:p>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選挙の影響で、政策的な予算は</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月議会</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では</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なく</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月議会に上程</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次ページ以降の☆は新規に上程した予算であり、その他は増額した予算</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166993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平成</a:t>
            </a:r>
            <a:r>
              <a:rPr lang="en-US" altLang="ja-JP" dirty="0" smtClean="0"/>
              <a:t>29</a:t>
            </a:r>
            <a:r>
              <a:rPr lang="ja-JP" altLang="en-US" dirty="0" smtClean="0"/>
              <a:t>年度新規・拡大事業</a:t>
            </a:r>
            <a:r>
              <a:rPr lang="ja-JP" altLang="en-US" dirty="0"/>
              <a:t>：基本</a:t>
            </a:r>
            <a:r>
              <a:rPr lang="ja-JP" altLang="en-US" dirty="0" smtClean="0"/>
              <a:t>目標</a:t>
            </a:r>
            <a:r>
              <a:rPr lang="en-US" altLang="ja-JP" dirty="0" smtClean="0"/>
              <a:t>Ⅰ</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27</a:t>
            </a:fld>
            <a:endParaRPr lang="ja-JP" altLang="en-US" dirty="0"/>
          </a:p>
        </p:txBody>
      </p:sp>
      <p:sp>
        <p:nvSpPr>
          <p:cNvPr id="6" name="正方形/長方形 5"/>
          <p:cNvSpPr/>
          <p:nvPr/>
        </p:nvSpPr>
        <p:spPr>
          <a:xfrm>
            <a:off x="153500" y="1074373"/>
            <a:ext cx="8843744" cy="72168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基本目標</a:t>
            </a:r>
            <a:r>
              <a:rPr kumimoji="1" lang="en-US" altLang="ja-JP"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安定した雇用を創出する</a:t>
            </a:r>
            <a:r>
              <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氷見市の特色を活かし、時代の流れに対応しながら魅力的な雇用を増やす</a:t>
            </a: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78342795"/>
              </p:ext>
            </p:extLst>
          </p:nvPr>
        </p:nvGraphicFramePr>
        <p:xfrm>
          <a:off x="153500" y="2945816"/>
          <a:ext cx="8853339" cy="1959953"/>
        </p:xfrm>
        <a:graphic>
          <a:graphicData uri="http://schemas.openxmlformats.org/drawingml/2006/table">
            <a:tbl>
              <a:tblPr>
                <a:tableStyleId>{5C22544A-7EE6-4342-B048-85BDC9FD1C3A}</a:tableStyleId>
              </a:tblPr>
              <a:tblGrid>
                <a:gridCol w="246550"/>
                <a:gridCol w="1905000"/>
                <a:gridCol w="5876925"/>
                <a:gridCol w="824864"/>
              </a:tblGrid>
              <a:tr h="173282">
                <a:tc gridSpan="2">
                  <a:txBody>
                    <a:bodyPr/>
                    <a:lstStyle/>
                    <a:p>
                      <a:pPr algn="l" fontAlgn="ctr"/>
                      <a:r>
                        <a:rPr lang="ja-JP" altLang="en-US"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費目</a:t>
                      </a:r>
                      <a:endParaRPr lang="zh-TW"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pPr algn="l" fontAlgn="ctr"/>
                      <a:endParaRPr lang="zh-TW"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fontAlgn="ctr"/>
                      <a:r>
                        <a:rPr lang="ja-JP" altLang="en-US"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概要</a:t>
                      </a:r>
                      <a:endPar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r" fontAlgn="ctr"/>
                      <a:r>
                        <a:rPr lang="ja-JP" altLang="en-US"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予算額（千円）</a:t>
                      </a:r>
                      <a:endPar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r>
              <a:tr h="173282">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商工業対策事業費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氷見商工会議所が川崎商工会議所・美濃加茂商工会議所・七尾商工会議所等と連携して実施する新商品開発や販路拡大事業への補助金を補正する。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3,754</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3282">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創業支援事業費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氷見商工会議所が実施する、相談窓口設置や創業塾の開催など「創業支援事業」への補助金を補正する。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5,470</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3282">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魚食文化リーディング事業費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市内の食関連事業者（魚食だけでなく食関連全般に対象を拡大）の売上向上を目的として行う新商品の開発実験や販路拡大等に要する経費を補正する。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40,466</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3282">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ふるさと納税推進事業費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寄附金総額見込を１億円から２億円に増額することに伴い、増額が見込まれる返礼品等に係る経費について補正する。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99,407</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3282">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商店街賑わい創出事業費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中央町商店街を重点地区と定め、商店街周辺エリアを多くの世代が交流し、住みたいと思える街とするため、商店街の賑わい創出に取り組む団体への補助金及び賑わい創出を支援するタウンマネージャーの招聘に要する経費について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3,301</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3282">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食イベントによる氷見の魅力発信事業費</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毎年実施している氷見が誇る食をテーマとしたイベント（１０月下旬）及び第６回</a:t>
                      </a:r>
                      <a:r>
                        <a:rPr lang="ja-JP" altLang="en-US" sz="800" b="0" i="0" u="none" strike="noStrike" dirty="0" err="1"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ひ</a:t>
                      </a: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みぶりフェア（１月～２月）開催に伴う各実行委員会への負担金を補正する。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5,000</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3282">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とやまの園芸規模拡大チャレンジ事業費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園芸作物を生産する経営体の機械・施設整備に対する補助金を補正する。（ＲＫナーセリー：県補助制度変更に伴う補助額の増、（農）天神：新規事業要望に伴う補助）</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15,017</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3282">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氷見牛ブランド支援事業費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富山県の畜産業を支援している公益社団法人富山県畜産振興協会への氷見市負担金を補正する。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13,744</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5164288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平成</a:t>
            </a:r>
            <a:r>
              <a:rPr lang="en-US" altLang="ja-JP" dirty="0"/>
              <a:t>29</a:t>
            </a:r>
            <a:r>
              <a:rPr lang="ja-JP" altLang="en-US" dirty="0"/>
              <a:t>年度新規・拡大事業：基本</a:t>
            </a:r>
            <a:r>
              <a:rPr lang="ja-JP" altLang="en-US" dirty="0" smtClean="0"/>
              <a:t>目標</a:t>
            </a:r>
            <a:r>
              <a:rPr lang="en-US" altLang="ja-JP" dirty="0" smtClean="0"/>
              <a:t>Ⅱ</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28</a:t>
            </a:fld>
            <a:endParaRPr lang="ja-JP" altLang="en-US" dirty="0"/>
          </a:p>
        </p:txBody>
      </p:sp>
      <p:sp>
        <p:nvSpPr>
          <p:cNvPr id="6" name="正方形/長方形 5"/>
          <p:cNvSpPr/>
          <p:nvPr/>
        </p:nvSpPr>
        <p:spPr>
          <a:xfrm>
            <a:off x="155771" y="1101118"/>
            <a:ext cx="8832455" cy="69494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基本目標</a:t>
            </a:r>
            <a:r>
              <a:rPr kumimoji="1" lang="en-US" altLang="ja-JP"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新しいひとの流れをつくる</a:t>
            </a:r>
            <a:r>
              <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endParaRPr kumimoji="1"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「回遊する人材を定置網のように受け止めるまち氷見」を</a:t>
            </a:r>
            <a:r>
              <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実現する</a:t>
            </a:r>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0" name="コンテンツ プレースホルダー 8"/>
          <p:cNvGraphicFramePr>
            <a:graphicFrameLocks noGrp="1"/>
          </p:cNvGraphicFramePr>
          <p:nvPr>
            <p:ph idx="1"/>
            <p:extLst>
              <p:ext uri="{D42A27DB-BD31-4B8C-83A1-F6EECF244321}">
                <p14:modId xmlns:p14="http://schemas.microsoft.com/office/powerpoint/2010/main" val="1102860319"/>
              </p:ext>
            </p:extLst>
          </p:nvPr>
        </p:nvGraphicFramePr>
        <p:xfrm>
          <a:off x="203200" y="2496236"/>
          <a:ext cx="8813799" cy="2146351"/>
        </p:xfrm>
        <a:graphic>
          <a:graphicData uri="http://schemas.openxmlformats.org/drawingml/2006/table">
            <a:tbl>
              <a:tblPr>
                <a:tableStyleId>{5C22544A-7EE6-4342-B048-85BDC9FD1C3A}</a:tableStyleId>
              </a:tblPr>
              <a:tblGrid>
                <a:gridCol w="301625"/>
                <a:gridCol w="1609725"/>
                <a:gridCol w="6076950"/>
                <a:gridCol w="825499"/>
              </a:tblGrid>
              <a:tr h="173282">
                <a:tc gridSpan="2">
                  <a:txBody>
                    <a:bodyPr/>
                    <a:lstStyle/>
                    <a:p>
                      <a:pPr algn="l" fontAlgn="ctr"/>
                      <a:r>
                        <a:rPr lang="ja-JP" altLang="en-US"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費目</a:t>
                      </a:r>
                      <a:endParaRPr lang="zh-TW"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pPr algn="l" fontAlgn="ctr"/>
                      <a:endParaRPr lang="zh-TW"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概要</a:t>
                      </a:r>
                      <a:endPar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ja-JP" altLang="en-US"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予算額（千円）</a:t>
                      </a: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173282">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ぶり奨学プログラム事業費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ぶり奨学プログラム登録者が氷見へ戻ってくるよう働きかける「ぶり奨学交流事業」等の実施に必要な経費を補正する。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2,950</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3282">
                <a:tc>
                  <a:txBody>
                    <a:bodyPr/>
                    <a:lstStyle/>
                    <a:p>
                      <a:pPr algn="ctr"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ぶり奨学金積立金</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ふるさと応援寄附金を、ぶり奨学基金に積み立てるため補正する。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3,000</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3282">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空き家活用まちづくり事業費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団体から寄贈された歴史的建造物について、入居者を募集し活用していくにあたり、電気設備工事に要する経費を補正する。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8,170</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3282">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定住者受入モデル地域支援事業費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速川地区の交流人口の拡大と魅力ある食文化の発信を図るため、速川地区が地区内に整備する交流・宿泊施設整備に対する補助金を補正する。（県</a:t>
                      </a:r>
                      <a:r>
                        <a:rPr lang="en-US" altLang="ja-JP"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5/12</a:t>
                      </a:r>
                      <a:r>
                        <a:rPr lang="ja-JP" altLang="en-US" sz="800" b="0" i="0" u="none" strike="noStrike" dirty="0" err="1"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市</a:t>
                      </a:r>
                      <a:r>
                        <a:rPr lang="en-US" altLang="ja-JP"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5/12</a:t>
                      </a:r>
                      <a:r>
                        <a:rPr lang="ja-JP" altLang="en-US" sz="800" b="0" i="0" u="none" strike="noStrike" dirty="0" err="1"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地元</a:t>
                      </a:r>
                      <a:r>
                        <a:rPr lang="en-US" altLang="ja-JP"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17,021</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3282">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スポーツによるまちづくり推進事業費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ハンドボールを核としたまちおこしを目指し、推進協議会設置及び各部会の活動に要する経費、また、女性のための健康スポーツ等実践コミュニティの形成支援及びハンドボールを基とした「</a:t>
                      </a:r>
                      <a:r>
                        <a:rPr lang="ja-JP" altLang="en-US" sz="800" b="0" i="0" u="none" strike="noStrike" dirty="0" err="1"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ゆる</a:t>
                      </a: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スポーツ」の開発等にかかる経費について補正する。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8,296</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3282">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まんがのまちづくり推進事業費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「氷見市 藤子不二雄Ⓐまんがワールド」の拠点施設である潮風ギャラリーの開館１０周年記念セレモニー及び記念イベントの開催経費を補正する。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22,921</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3282">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観光戦略事業費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観光地としての受入体制の充実を図るため、氷見市観光協会へレンタル電動自転車整備（更新含む）に対する補助金を補正する。　　　　</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24,381</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3282">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観光施設整備事業費</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旧市役所跡地に観光バスを駐車できるよう整備する費用について補正する。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1,509</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3282">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観光広報強化事業費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訪日外国人旅行者（インバウンド）受入体制の充実のためのパンフレットの制作や</a:t>
                      </a:r>
                      <a:r>
                        <a:rPr lang="en-US" altLang="ja-JP"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サイトの多言語化に要する経費を補正する。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17,155</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3282">
                <a:tc>
                  <a:txBody>
                    <a:bodyPr/>
                    <a:lstStyle/>
                    <a:p>
                      <a:pPr algn="ctr"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漁業文化交流センター管理事業費</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グランドデザイン検討等を踏まえた施設利用方針が確定するまで、暫定的な措置として施設の一部利用再開に要する経費を補正する。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11,150</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83126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協議会の皆様にお諮りしたいこと</a:t>
            </a:r>
            <a:endParaRPr kumimoji="1" lang="ja-JP" altLang="en-US" dirty="0"/>
          </a:p>
        </p:txBody>
      </p:sp>
      <p:sp>
        <p:nvSpPr>
          <p:cNvPr id="3" name="コンテンツ プレースホルダー 2"/>
          <p:cNvSpPr>
            <a:spLocks noGrp="1"/>
          </p:cNvSpPr>
          <p:nvPr>
            <p:ph idx="1"/>
          </p:nvPr>
        </p:nvSpPr>
        <p:spPr>
          <a:xfrm>
            <a:off x="0" y="2572327"/>
            <a:ext cx="9144000" cy="2803713"/>
          </a:xfrm>
        </p:spPr>
        <p:txBody>
          <a:bodyPr>
            <a:noAutofit/>
          </a:bodyPr>
          <a:lstStyle/>
          <a:p>
            <a:r>
              <a:rPr kumimoji="1" lang="ja-JP" altLang="en-US" sz="2800" dirty="0" smtClean="0"/>
              <a:t>平成</a:t>
            </a:r>
            <a:r>
              <a:rPr kumimoji="1" lang="en-US" altLang="ja-JP" sz="2800" dirty="0" smtClean="0"/>
              <a:t>28</a:t>
            </a:r>
            <a:r>
              <a:rPr kumimoji="1" lang="ja-JP" altLang="en-US" sz="2800" dirty="0" smtClean="0"/>
              <a:t>年度の重点事業の事業報告について</a:t>
            </a:r>
            <a:endParaRPr kumimoji="1" lang="en-US" altLang="ja-JP" sz="2800" dirty="0" smtClean="0"/>
          </a:p>
          <a:p>
            <a:endParaRPr kumimoji="1" lang="en-US" altLang="ja-JP" sz="2800" dirty="0" smtClean="0"/>
          </a:p>
          <a:p>
            <a:r>
              <a:rPr lang="ja-JP" altLang="en-US" sz="2800" dirty="0" smtClean="0"/>
              <a:t>平成</a:t>
            </a:r>
            <a:r>
              <a:rPr lang="en-US" altLang="ja-JP" sz="2800" dirty="0" smtClean="0"/>
              <a:t>28</a:t>
            </a:r>
            <a:r>
              <a:rPr lang="ja-JP" altLang="en-US" sz="2800" dirty="0" smtClean="0"/>
              <a:t>年度</a:t>
            </a:r>
            <a:r>
              <a:rPr lang="en-US" altLang="ja-JP" sz="2800" dirty="0" smtClean="0"/>
              <a:t>KPI</a:t>
            </a:r>
            <a:r>
              <a:rPr lang="ja-JP" altLang="en-US" sz="2800" dirty="0" smtClean="0"/>
              <a:t>について</a:t>
            </a:r>
            <a:endParaRPr lang="en-US" altLang="ja-JP" sz="2800" dirty="0" smtClean="0"/>
          </a:p>
          <a:p>
            <a:endParaRPr lang="en-US" altLang="ja-JP" sz="2800" dirty="0" smtClean="0"/>
          </a:p>
          <a:p>
            <a:r>
              <a:rPr kumimoji="1" lang="en-US" altLang="ja-JP" sz="2800" dirty="0" smtClean="0"/>
              <a:t>KPI</a:t>
            </a:r>
            <a:r>
              <a:rPr kumimoji="1" lang="ja-JP" altLang="en-US" sz="2800" dirty="0" smtClean="0"/>
              <a:t>の変更案について</a:t>
            </a:r>
            <a:endParaRPr kumimoji="1" lang="ja-JP" altLang="en-US" sz="2800"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2</a:t>
            </a:fld>
            <a:endParaRPr lang="ja-JP" altLang="en-US" dirty="0"/>
          </a:p>
        </p:txBody>
      </p:sp>
    </p:spTree>
    <p:extLst>
      <p:ext uri="{BB962C8B-B14F-4D97-AF65-F5344CB8AC3E}">
        <p14:creationId xmlns:p14="http://schemas.microsoft.com/office/powerpoint/2010/main" val="36414191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平成</a:t>
            </a:r>
            <a:r>
              <a:rPr lang="en-US" altLang="ja-JP" dirty="0"/>
              <a:t>29</a:t>
            </a:r>
            <a:r>
              <a:rPr lang="ja-JP" altLang="en-US" dirty="0"/>
              <a:t>年度新規・拡大事業：基本</a:t>
            </a:r>
            <a:r>
              <a:rPr lang="ja-JP" altLang="en-US" dirty="0" smtClean="0"/>
              <a:t>目標</a:t>
            </a:r>
            <a:r>
              <a:rPr lang="en-US" altLang="ja-JP" dirty="0" smtClean="0"/>
              <a:t>Ⅲ</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29</a:t>
            </a:fld>
            <a:endParaRPr lang="ja-JP" altLang="en-US" dirty="0"/>
          </a:p>
        </p:txBody>
      </p:sp>
      <p:sp>
        <p:nvSpPr>
          <p:cNvPr id="6" name="正方形/長方形 5"/>
          <p:cNvSpPr/>
          <p:nvPr/>
        </p:nvSpPr>
        <p:spPr>
          <a:xfrm>
            <a:off x="155771" y="1042806"/>
            <a:ext cx="8832455" cy="70123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基本目標</a:t>
            </a:r>
            <a:r>
              <a:rPr kumimoji="1" lang="en-US" altLang="ja-JP"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結婚・出産・子育ての希望をかなえる</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氷見での結婚・出産・子育てを楽しみ、子どもの笑顔で満ちあふれた家庭を増やす</a:t>
            </a: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0" name="コンテンツ プレースホルダー 8"/>
          <p:cNvGraphicFramePr>
            <a:graphicFrameLocks noGrp="1"/>
          </p:cNvGraphicFramePr>
          <p:nvPr>
            <p:ph idx="1"/>
            <p:extLst>
              <p:ext uri="{D42A27DB-BD31-4B8C-83A1-F6EECF244321}">
                <p14:modId xmlns:p14="http://schemas.microsoft.com/office/powerpoint/2010/main" val="3784277133"/>
              </p:ext>
            </p:extLst>
          </p:nvPr>
        </p:nvGraphicFramePr>
        <p:xfrm>
          <a:off x="155771" y="1824005"/>
          <a:ext cx="8832454" cy="4885124"/>
        </p:xfrm>
        <a:graphic>
          <a:graphicData uri="http://schemas.openxmlformats.org/drawingml/2006/table">
            <a:tbl>
              <a:tblPr>
                <a:tableStyleId>{5C22544A-7EE6-4342-B048-85BDC9FD1C3A}</a:tableStyleId>
              </a:tblPr>
              <a:tblGrid>
                <a:gridCol w="263329"/>
                <a:gridCol w="1562100"/>
                <a:gridCol w="6184900"/>
                <a:gridCol w="822125"/>
              </a:tblGrid>
              <a:tr h="131341">
                <a:tc gridSpan="2">
                  <a:txBody>
                    <a:bodyPr/>
                    <a:lstStyle/>
                    <a:p>
                      <a:pPr algn="l" fontAlgn="ctr"/>
                      <a:r>
                        <a:rPr lang="ja-JP" altLang="en-US"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費目</a:t>
                      </a:r>
                      <a:endParaRPr lang="zh-TW"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pPr algn="l" fontAlgn="ctr"/>
                      <a:endParaRPr lang="zh-TW"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l" fontAlgn="ctr"/>
                      <a:r>
                        <a:rPr lang="ja-JP" altLang="en-US"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概要</a:t>
                      </a:r>
                      <a:endPar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ctr"/>
                      <a:r>
                        <a:rPr lang="ja-JP" altLang="en-US"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予算額（千円）</a:t>
                      </a:r>
                      <a:endPar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131162">
                <a:tc>
                  <a:txBody>
                    <a:bodyPr/>
                    <a:lstStyle/>
                    <a:p>
                      <a:pPr algn="ctr"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男女共同参画プラン策定事業費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氷見市男女共同参画プラン「ファインパートナーシップ２０１８」の策定にかかる経費について補正する。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547</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5818">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木育推進事業費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市内の私立保育所・認定こども園を対象とした、氷見産木育おもちゃ導入支援事業及び市内に木育おもちゃの作り手を増やすための木製玩具製作研修会、また氷見里山杉アイデアコンテストを実施するための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8,388</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5818">
                <a:tc>
                  <a:txBody>
                    <a:bodyPr/>
                    <a:lstStyle/>
                    <a:p>
                      <a:pPr algn="ctr"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旧若葉保育園園庭舗装事業費</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放課後等デイサービスを実施している旧若葉保育園を利用する児童生徒が、安全に利用できるよう園庭の一部を舗装する経費を補正する。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1,863</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5818">
                <a:tc>
                  <a:txBody>
                    <a:bodyPr/>
                    <a:lstStyle/>
                    <a:p>
                      <a:pPr algn="ctr"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子どもの未来応援事業費</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貧困の状況にある子どもや家庭の実態を把握し、今後の支援につなげるため実施する実態調査及び子ども・子育て支援計画の改定に要する経費を補正する。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4,135</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482">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要保護児童対策費</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子どもを支える立場にある人が、子どもの人権を尊重し、虐待についての正しい知識を持つとともに、子どもたちがいじめや様々な暴力から自分を守るため、対象に合わせた寸劇や人形劇などにより、自分を守るための方法を身に付ける支援を行う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169</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5818">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保育所改修事業費</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全公立保育所の手洗い場に手洗用温水器を設置し、園児が冬期間においても手洗いがしやすいよう環境改善を行うとともに、民間保育所等が行う手洗用温水器設置事業に対し補助する経費を補正する。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10,595</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5818">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多子世帯子育て支援事業費</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多子世帯の認定こども園入所者の給食費負担の軽減を図るため、助成対象を第２子以上に拡充する経費を補正する。（現行：</a:t>
                      </a:r>
                      <a:r>
                        <a:rPr lang="en-US" altLang="ja-JP"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名⇒拡充：</a:t>
                      </a:r>
                      <a:r>
                        <a:rPr lang="en-US" altLang="ja-JP"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121</a:t>
                      </a: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名）</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4,656</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1162">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民間保育所等施設給付事業費</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保育料無料化を第２子まで拡大することに伴う、保育所負担金の減額及び必要となる認定こども園への給付費を補正する。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25,007</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5818">
                <a:tc>
                  <a:txBody>
                    <a:bodyPr/>
                    <a:lstStyle/>
                    <a:p>
                      <a:pPr algn="ctr"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家庭で子育て応援金給付事業費</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満１歳から満３歳になるまでの間、第２子以降の児童を保育所や認定こども園に預けないで、家庭で保育される世帯に対し、対象児童１人につき月額２万円の</a:t>
                      </a:r>
                      <a:r>
                        <a:rPr lang="en-US" altLang="ja-JP"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家庭で子育て応援金</a:t>
                      </a:r>
                      <a:r>
                        <a:rPr lang="en-US" altLang="ja-JP"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を支給する経費を補正する。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12,600</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5818">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放課後児童対策事業費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学童保育の充実を図るため、氷見児童育成クラブにおける学童保育時間を</a:t>
                      </a:r>
                      <a:r>
                        <a:rPr lang="en-US" altLang="ja-JP"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時までの延長することに伴い、必要となる経費を補正する。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103,450</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1162">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放課後児童クラブ環境改善事業費</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放課後児童クラブを実施している施設修繕に要する経費を補正する。（朝日丘）</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1,065</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1162">
                <a:tc>
                  <a:txBody>
                    <a:bodyPr/>
                    <a:lstStyle/>
                    <a:p>
                      <a:pPr algn="ctr"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子どもほっとサロン事業費</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こども食堂３箇所（既設１箇所、新規２箇所）における開設経費（調理器具等）補助金を補正する。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600</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5818">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子育て世代包括支援センター（日本版ネウボラ）調査事業費</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妊娠・出産・子育て期を通じて、地域の関係機関が連携して切れ目のない支援をするフィンランドのネウボラを参考にした「子育て世代包括支援センター」開設に要する準備経費を補正する。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2,860</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482">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氷見市教育振興基本計画策定事業費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氷見市教育振興基本計画の進行管理や、教育委員会事務の管理・執行状況についての点検・評価を行い、併せて本市教育の今後の在り方についての検討等を行うため、学識経験者等による委員会を設置し、第</a:t>
                      </a:r>
                      <a:r>
                        <a:rPr lang="en-US" altLang="ja-JP"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期氷見市教育振興基本計画を策定する経費を補正する。　</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1,143</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1162">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学校給食センター整備検討事業費</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学校給食の衛生環境等の向上を目指し、老朽化した学校給食センター整備計画の策定に要する経費を補正する。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841</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1162">
                <a:tc>
                  <a:txBody>
                    <a:bodyPr/>
                    <a:lstStyle/>
                    <a:p>
                      <a:pPr algn="ctr"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小学校移転整備事業費</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平成２９年度末の灘浦小学校校舎移転に向けて、必要な施設改修等に係る工事請負費等を補正する。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168,043</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1162">
                <a:tc>
                  <a:txBody>
                    <a:bodyPr/>
                    <a:lstStyle/>
                    <a:p>
                      <a:pPr algn="ctr"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小学校スクールバス購入事業費</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海峰小学校スクールバス（</a:t>
                      </a:r>
                      <a:r>
                        <a:rPr lang="en-US" altLang="ja-JP"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H12.3</a:t>
                      </a: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購入）更新に要する費用を補正する。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9,925</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5818">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小学校ＩＣＴ環境整備事業費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小学校の学習環境向上を図るため、全小学校普通教室及び特別支援学級への電子黒板整備、及び全小学校それぞれ１クラス分のタブレットＰＣの整備に要する経費を補正する。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31,633</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5818">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中学校ＩＣＴ環境整備事業費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中学校の学習環境向上を図るため、全中学校普通教室及び特別支援学級への電子黒板整備、及び全中学校それぞれ１クラス分のタブレットＰＣの整備に要する経費を補正する。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16,406</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5818">
                <a:tc>
                  <a:txBody>
                    <a:bodyPr/>
                    <a:lstStyle/>
                    <a:p>
                      <a:pPr algn="ctr"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地域学校協働活動推進事業費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放課後子ども教室、土曜教室、中学生未来応援塾等の地域学校協働活動の質的向上と量的拡大を図るため、統括コーディネーターを新たに配置する経費を補正する。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6,786</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5849">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小中連携教育推進事業費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魅力ある学級づくりを推進するための「</a:t>
                      </a:r>
                      <a:r>
                        <a:rPr lang="en-US" altLang="ja-JP"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Q-U</a:t>
                      </a: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調査」導入及びその活用のためのアドバイザー招聘にかかる経費について補正する。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7,562</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5818">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「心のケア」推進事業費　　　　　　　　　　　　　　　　　　　</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「いじめ問題専門家委員会」の新規立ち上げに係る経費と教育相談訪問員・指導員の増員及びスクールソーシャルワーカーの時間増に係る経費について補正する。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5,718</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3443619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平成</a:t>
            </a:r>
            <a:r>
              <a:rPr lang="en-US" altLang="ja-JP" dirty="0"/>
              <a:t>29</a:t>
            </a:r>
            <a:r>
              <a:rPr lang="ja-JP" altLang="en-US" dirty="0"/>
              <a:t>年度新規・拡大事業：基本目標</a:t>
            </a:r>
            <a:r>
              <a:rPr lang="en-US" altLang="ja-JP" dirty="0"/>
              <a:t>Ⅳ</a:t>
            </a:r>
            <a:endParaRPr kumimoji="1" lang="ja-JP" altLang="en-US"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113788991"/>
              </p:ext>
            </p:extLst>
          </p:nvPr>
        </p:nvGraphicFramePr>
        <p:xfrm>
          <a:off x="155771" y="1907901"/>
          <a:ext cx="8832456" cy="4671393"/>
        </p:xfrm>
        <a:graphic>
          <a:graphicData uri="http://schemas.openxmlformats.org/drawingml/2006/table">
            <a:tbl>
              <a:tblPr>
                <a:tableStyleId>{5C22544A-7EE6-4342-B048-85BDC9FD1C3A}</a:tableStyleId>
              </a:tblPr>
              <a:tblGrid>
                <a:gridCol w="291904"/>
                <a:gridCol w="1371600"/>
                <a:gridCol w="6257925"/>
                <a:gridCol w="911027"/>
              </a:tblGrid>
              <a:tr h="175190">
                <a:tc gridSpan="2">
                  <a:txBody>
                    <a:bodyPr/>
                    <a:lstStyle/>
                    <a:p>
                      <a:pPr algn="l" fontAlgn="ctr"/>
                      <a:r>
                        <a:rPr lang="ja-JP" altLang="en-US"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費目</a:t>
                      </a:r>
                      <a:endParaRPr lang="zh-TW"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pPr algn="l" fontAlgn="ctr"/>
                      <a:endParaRPr lang="zh-TW"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l" fontAlgn="ctr"/>
                      <a:r>
                        <a:rPr lang="ja-JP" altLang="en-US"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概要</a:t>
                      </a:r>
                      <a:endPar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fontAlgn="ctr"/>
                      <a:r>
                        <a:rPr lang="ja-JP" altLang="en-US"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予算額（千円）</a:t>
                      </a:r>
                      <a:endPar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r>
              <a:tr h="175190">
                <a:tc>
                  <a:txBody>
                    <a:bodyPr/>
                    <a:lstStyle/>
                    <a:p>
                      <a:pPr algn="ctr"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総合計画策定事業費</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第８次氷見市総合計画後期基本計画を策定するために必要な経費を補正する。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4,008</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190">
                <a:tc>
                  <a:txBody>
                    <a:bodyPr/>
                    <a:lstStyle/>
                    <a:p>
                      <a:pPr algn="ctr"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世界農業遺産調査検討事業費</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日本農業遺産及び世界農業遺産の認定を受けるための準備に必要な検討会の開催や調査に要する経費を補正する。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5,723</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190">
                <a:tc>
                  <a:txBody>
                    <a:bodyPr/>
                    <a:lstStyle/>
                    <a:p>
                      <a:pPr algn="ctr"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地域活力施設整備支援事業費</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自治会が自主的、主体的に実施する社会資本の整備等についての補助制度を創設することに伴い必要な経費を補正する。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10,000</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190">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協働のまちづくり推進事業費　　　　　　　　　　　　　　　　　</a:t>
                      </a: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協働のまちづくりを推進する地域リーダーや市民、市職員が学ぶ研修や講演会の開催経費を補正する。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7,245</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190">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ＩＣＴ利活用推進事業費　　　　　　　　　　　　　　　　　　　</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市ホームページの魅力を高めるため、市民と連携して動画等を作成して掲載する経費及びシステム改修経費を補正する。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2,988</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3873">
                <a:tc>
                  <a:txBody>
                    <a:bodyPr/>
                    <a:lstStyle/>
                    <a:p>
                      <a:pPr algn="ctr"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市政モニター設置事業費</a:t>
                      </a: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市政運営に役立てるため、市が示すテーマについて、意見や提案をいただく市政モニター制度を創設し、必要な報償費を補正する。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30</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3873">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防災対策事業費　　　　　　　　　　　　　　　　　　　　　　　</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災害対策の強化を図るため、防災ラジオ整備、津波ハザードマップの作成、業務継続計画の策定及び親子防災啓発推進事業等に係る経費について補正する。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57,429</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3873">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グランドデザイン調査検討事業費　　　　　　　　　　　　　　　</a:t>
                      </a: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ＪＲ氷見駅から</a:t>
                      </a:r>
                      <a:r>
                        <a:rPr lang="ja-JP" altLang="en-US" sz="800" b="0" i="0" u="none" strike="noStrike" dirty="0" err="1"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ひみ</a:t>
                      </a: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番屋街まで、市街地全体のグランドデザインを描き、観光誘客、防災、文化情報発信など、４つの公共空地及び魚々座の利活用方針を策定するための経費を補正する。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9,815</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190">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北の橋環境整備事業費　　　　　　　　　　　　　　　　　　　　</a:t>
                      </a: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北の橋高欄及び親柱の構造（材質、デザイン等）に係る見直しを行う経費を補正する。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1,173</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3873">
                <a:tc>
                  <a:txBody>
                    <a:bodyPr/>
                    <a:lstStyle/>
                    <a:p>
                      <a:pPr algn="ctr"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都市計画再構築事業費</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既存の都市マスタープラン（Ｈ１７作成）の見直しに係る経費、及びまちづくりの目標や数値指標を達成するために必要な事業を記載した都市再生整備計画の作成にかかる経費を補正する。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13,416</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3873">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公園管理事業費　　　　　　　　　　　　　　　　　　　　　　　</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公園施設の修繕等に要する経費を補正する。（天狗林健康広場遊具撤去工事、ふれあいの森ベンチ取替工事、十二町潟水郷公園浚渫工事）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74,214</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190">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朝日山公園整備事業費（補助）　　　　　　　　　　　　　　　　</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朝日山公園整備にかかるワークショップ経費を補正する。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38,432</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190">
                <a:tc>
                  <a:txBody>
                    <a:bodyPr/>
                    <a:lstStyle/>
                    <a:p>
                      <a:pPr algn="ctr"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都市公園活性化事業費</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スポーツ施設の競技力向上やスポーツを通じた地域の活性化を図るため、氷見運動公園の長寿命化、再整備に向けた基本設計に要する経費を補正する。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9,178</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190">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行政改革推進事業費</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新行革プラン（平成３０年度～）策定に向け、行政改革推進市民懇話会の開催経費等を補正する。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131</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190">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行政経営推進事業費</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総合戦略のＫＰＩ把握のためのアンケート、コンプライアンス委員会の開催及びアドバイザーの設置に必要な経費を補正する。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490</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190">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生活困窮者自立支援事業費　　　　　　　　　　　　　　　　　　</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直ちに一般就労が困難な生活困窮者に対して、生活習慣確立のための指導や地域活動への参加等、就労に向けた日常・社会的自立のための訓練の場を提供する業務に要する経費を補正する。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24,826</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190">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地域セーフティネット活性化事業費　　　　　　　　　　　　　　</a:t>
                      </a: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国において、「我が事・丸ごと」の地域づくり推進事業が新たに設けられたことへの対応及び当初予算計上済事業が国庫補助事業として採択される見込みとなったことに伴い補正する。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16,004</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190">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地域密着型介護基盤整備事業費補助金</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第６期介護保険事業計画に基づく介護施設等の整備助成金を補正する。　</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131,258</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190">
                <a:tc>
                  <a:txBody>
                    <a:bodyPr/>
                    <a:lstStyle/>
                    <a:p>
                      <a:pPr algn="ctr" fontAlgn="ct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コンビニ交付サービス事業費　　　　　　　　　　　　　　　　　</a:t>
                      </a:r>
                      <a:endParaRPr lang="ja-JP"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マイナンバーカードの普及・推進を図るとともに、来庁者の利便性を向上するため、氷見市役所にマルチコピー機を設置するための経費を補正する。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17,357</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190">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未病対策事業費</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病気ではないが健康でもない」という「未病」の状態から「健康」に近づけるという考え方を啓発し、青壮年からの健康づくりの意識の向上と取り組む人の増加により健康寿命の延伸を図るため、「氷見市未病対策実践プログラム」の策定等に要する経費を補正する。</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2,560</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5190">
                <a:tc>
                  <a:txBody>
                    <a:bodyPr/>
                    <a:lstStyle/>
                    <a:p>
                      <a:pPr algn="ctr" fontAlgn="ct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廃校施設利活用事業費　　　　　　　　　　　　　　　　　　　　</a:t>
                      </a:r>
                      <a:endParaRPr lang="zh-TW" altLang="en-US"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学校統合により廃校となった施設の修繕費等を補正する。（旧朝日丘小、旧加納小、八代公民館、旧仏生寺小）　　　　　　　</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27,292</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03" marR="10203" marT="1020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30</a:t>
            </a:fld>
            <a:endParaRPr lang="ja-JP" altLang="en-US" dirty="0"/>
          </a:p>
        </p:txBody>
      </p:sp>
      <p:sp>
        <p:nvSpPr>
          <p:cNvPr id="6" name="正方形/長方形 5"/>
          <p:cNvSpPr/>
          <p:nvPr/>
        </p:nvSpPr>
        <p:spPr>
          <a:xfrm>
            <a:off x="155771" y="1074317"/>
            <a:ext cx="8832455" cy="701230"/>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基本目標</a:t>
            </a:r>
            <a:r>
              <a:rPr kumimoji="1" lang="en-US" altLang="ja-JP"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r>
              <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時代に合った地域をつくり、安心な暮らしを守るとともに、地域と地域を連携する</a:t>
            </a:r>
            <a:r>
              <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暮らし続けられるまちを実現し、地域資源を効果的に活用した魅力的な地域社会を実現する</a:t>
            </a:r>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405280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15</a:t>
            </a:r>
            <a:r>
              <a:rPr lang="ja-JP" altLang="en-US" dirty="0" smtClean="0"/>
              <a:t>の</a:t>
            </a:r>
            <a:r>
              <a:rPr lang="ja-JP" altLang="en-US" dirty="0"/>
              <a:t>観点・</a:t>
            </a:r>
            <a:r>
              <a:rPr lang="en-US" altLang="ja-JP" dirty="0"/>
              <a:t>KPI</a:t>
            </a:r>
            <a:r>
              <a:rPr lang="ja-JP" altLang="en-US" dirty="0"/>
              <a:t>の</a:t>
            </a:r>
            <a:r>
              <a:rPr lang="ja-JP" altLang="en-US" dirty="0" smtClean="0"/>
              <a:t>成果</a:t>
            </a:r>
            <a:endParaRPr kumimoji="1" lang="ja-JP" altLang="en-US" dirty="0"/>
          </a:p>
        </p:txBody>
      </p:sp>
      <p:sp>
        <p:nvSpPr>
          <p:cNvPr id="3" name="スライド番号プレースホルダー 2"/>
          <p:cNvSpPr>
            <a:spLocks noGrp="1"/>
          </p:cNvSpPr>
          <p:nvPr>
            <p:ph type="sldNum" sz="quarter" idx="12"/>
          </p:nvPr>
        </p:nvSpPr>
        <p:spPr/>
        <p:txBody>
          <a:bodyPr/>
          <a:lstStyle/>
          <a:p>
            <a:fld id="{32561E9F-1250-4501-B953-B78836680886}" type="slidenum">
              <a:rPr lang="ja-JP" altLang="en-US" smtClean="0"/>
              <a:pPr/>
              <a:t>31</a:t>
            </a:fld>
            <a:endParaRPr lang="ja-JP" altLang="en-US" dirty="0"/>
          </a:p>
        </p:txBody>
      </p:sp>
    </p:spTree>
    <p:extLst>
      <p:ext uri="{BB962C8B-B14F-4D97-AF65-F5344CB8AC3E}">
        <p14:creationId xmlns:p14="http://schemas.microsoft.com/office/powerpoint/2010/main" val="9435121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15</a:t>
            </a:r>
            <a:r>
              <a:rPr kumimoji="1" lang="ja-JP" altLang="en-US" dirty="0" smtClean="0"/>
              <a:t>の観点の評価</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32</a:t>
            </a:fld>
            <a:endParaRPr lang="ja-JP" altLang="en-US" dirty="0"/>
          </a:p>
        </p:txBody>
      </p:sp>
      <p:sp>
        <p:nvSpPr>
          <p:cNvPr id="10" name="テキスト ボックス 9"/>
          <p:cNvSpPr txBox="1"/>
          <p:nvPr/>
        </p:nvSpPr>
        <p:spPr>
          <a:xfrm>
            <a:off x="2921000" y="12700"/>
            <a:ext cx="5740400" cy="923330"/>
          </a:xfrm>
          <a:prstGeom prst="rect">
            <a:avLst/>
          </a:prstGeom>
          <a:noFill/>
        </p:spPr>
        <p:txBody>
          <a:bodyPr wrap="square" rtlCol="0">
            <a:spAutoFit/>
          </a:bodyPr>
          <a:lstStyle/>
          <a:p>
            <a:pPr marL="88900" indent="-88900"/>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補正後と</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記載した数値については、</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転入・転出届の数をベースにして、住民基本台帳全体の数との違いを補正（転入・転出届けベースでなければ詳細な分析ができないため）。また、「出身地のアンケート結果」と「転入・転出事由のアンケート結果」で無回答であった数も補正。</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marL="88900" indent="-88900"/>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住民基本台帳の補正は、転入＝</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808/820</a:t>
            </a:r>
            <a:r>
              <a:rPr lang="ja-JP" altLang="en-US" sz="9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転出＝</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918/998</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によって得られた数を除した。</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出身地のアンケート結果の補正は、転入＝</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793/808</a:t>
            </a:r>
            <a:r>
              <a:rPr kumimoji="1" lang="ja-JP" altLang="en-US" sz="9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転出＝</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880/918</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によって得られた数を除した。</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転入／転出事由のアンケートは転入＝</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767/808</a:t>
            </a:r>
            <a:r>
              <a:rPr lang="ja-JP" altLang="en-US" sz="9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転出＝</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831/918</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によって得られた数を除した。</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 name="図 5"/>
          <p:cNvPicPr>
            <a:picLocks noChangeAspect="1"/>
          </p:cNvPicPr>
          <p:nvPr/>
        </p:nvPicPr>
        <p:blipFill>
          <a:blip r:embed="rId2"/>
          <a:stretch>
            <a:fillRect/>
          </a:stretch>
        </p:blipFill>
        <p:spPr>
          <a:xfrm>
            <a:off x="-1" y="1278035"/>
            <a:ext cx="9144001" cy="5476018"/>
          </a:xfrm>
          <a:prstGeom prst="rect">
            <a:avLst/>
          </a:prstGeom>
        </p:spPr>
      </p:pic>
    </p:spTree>
    <p:extLst>
      <p:ext uri="{BB962C8B-B14F-4D97-AF65-F5344CB8AC3E}">
        <p14:creationId xmlns:p14="http://schemas.microsoft.com/office/powerpoint/2010/main" val="19349415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基本目標</a:t>
            </a:r>
            <a:r>
              <a:rPr kumimoji="1" lang="en-US" altLang="ja-JP" dirty="0" smtClean="0"/>
              <a:t>Ⅰ</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33</a:t>
            </a:fld>
            <a:endParaRPr lang="ja-JP" altLang="en-US" dirty="0"/>
          </a:p>
        </p:txBody>
      </p:sp>
      <p:pic>
        <p:nvPicPr>
          <p:cNvPr id="3" name="図 2"/>
          <p:cNvPicPr>
            <a:picLocks noChangeAspect="1"/>
          </p:cNvPicPr>
          <p:nvPr/>
        </p:nvPicPr>
        <p:blipFill>
          <a:blip r:embed="rId2"/>
          <a:stretch>
            <a:fillRect/>
          </a:stretch>
        </p:blipFill>
        <p:spPr>
          <a:xfrm>
            <a:off x="393699" y="989376"/>
            <a:ext cx="8339049" cy="5830524"/>
          </a:xfrm>
          <a:prstGeom prst="rect">
            <a:avLst/>
          </a:prstGeom>
        </p:spPr>
      </p:pic>
    </p:spTree>
    <p:extLst>
      <p:ext uri="{BB962C8B-B14F-4D97-AF65-F5344CB8AC3E}">
        <p14:creationId xmlns:p14="http://schemas.microsoft.com/office/powerpoint/2010/main" val="40637848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基本目標</a:t>
            </a:r>
            <a:r>
              <a:rPr lang="en-US" altLang="ja-JP" dirty="0"/>
              <a:t>Ⅱ</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34</a:t>
            </a:fld>
            <a:endParaRPr lang="ja-JP" altLang="en-US" dirty="0"/>
          </a:p>
        </p:txBody>
      </p:sp>
      <p:pic>
        <p:nvPicPr>
          <p:cNvPr id="5" name="図 4"/>
          <p:cNvPicPr>
            <a:picLocks noChangeAspect="1"/>
          </p:cNvPicPr>
          <p:nvPr/>
        </p:nvPicPr>
        <p:blipFill>
          <a:blip r:embed="rId2"/>
          <a:stretch>
            <a:fillRect/>
          </a:stretch>
        </p:blipFill>
        <p:spPr>
          <a:xfrm>
            <a:off x="286011" y="1003301"/>
            <a:ext cx="8567042" cy="5854700"/>
          </a:xfrm>
          <a:prstGeom prst="rect">
            <a:avLst/>
          </a:prstGeom>
        </p:spPr>
      </p:pic>
    </p:spTree>
    <p:extLst>
      <p:ext uri="{BB962C8B-B14F-4D97-AF65-F5344CB8AC3E}">
        <p14:creationId xmlns:p14="http://schemas.microsoft.com/office/powerpoint/2010/main" val="39079610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基本目標</a:t>
            </a:r>
            <a:r>
              <a:rPr lang="en-US" altLang="ja-JP" dirty="0" smtClean="0"/>
              <a:t>Ⅲ</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35</a:t>
            </a:fld>
            <a:endParaRPr lang="ja-JP" altLang="en-US" dirty="0"/>
          </a:p>
        </p:txBody>
      </p:sp>
      <p:pic>
        <p:nvPicPr>
          <p:cNvPr id="5" name="図 4"/>
          <p:cNvPicPr>
            <a:picLocks noChangeAspect="1"/>
          </p:cNvPicPr>
          <p:nvPr/>
        </p:nvPicPr>
        <p:blipFill>
          <a:blip r:embed="rId2"/>
          <a:stretch>
            <a:fillRect/>
          </a:stretch>
        </p:blipFill>
        <p:spPr>
          <a:xfrm>
            <a:off x="144778" y="1469359"/>
            <a:ext cx="8854441" cy="4752094"/>
          </a:xfrm>
          <a:prstGeom prst="rect">
            <a:avLst/>
          </a:prstGeom>
        </p:spPr>
      </p:pic>
    </p:spTree>
    <p:extLst>
      <p:ext uri="{BB962C8B-B14F-4D97-AF65-F5344CB8AC3E}">
        <p14:creationId xmlns:p14="http://schemas.microsoft.com/office/powerpoint/2010/main" val="15068339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基本目標</a:t>
            </a:r>
            <a:r>
              <a:rPr lang="en-US" altLang="ja-JP" dirty="0"/>
              <a:t>Ⅳ</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36</a:t>
            </a:fld>
            <a:endParaRPr lang="ja-JP" altLang="en-US" dirty="0"/>
          </a:p>
        </p:txBody>
      </p:sp>
      <p:pic>
        <p:nvPicPr>
          <p:cNvPr id="3" name="図 2"/>
          <p:cNvPicPr>
            <a:picLocks noChangeAspect="1"/>
          </p:cNvPicPr>
          <p:nvPr/>
        </p:nvPicPr>
        <p:blipFill>
          <a:blip r:embed="rId2"/>
          <a:stretch>
            <a:fillRect/>
          </a:stretch>
        </p:blipFill>
        <p:spPr>
          <a:xfrm>
            <a:off x="749299" y="1008926"/>
            <a:ext cx="7437169" cy="5849074"/>
          </a:xfrm>
          <a:prstGeom prst="rect">
            <a:avLst/>
          </a:prstGeom>
        </p:spPr>
      </p:pic>
    </p:spTree>
    <p:extLst>
      <p:ext uri="{BB962C8B-B14F-4D97-AF65-F5344CB8AC3E}">
        <p14:creationId xmlns:p14="http://schemas.microsoft.com/office/powerpoint/2010/main" val="29469873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人口関連の分析</a:t>
            </a:r>
            <a:endParaRPr kumimoji="1" lang="ja-JP" altLang="en-US" dirty="0"/>
          </a:p>
        </p:txBody>
      </p:sp>
      <p:sp>
        <p:nvSpPr>
          <p:cNvPr id="3" name="スライド番号プレースホルダー 2"/>
          <p:cNvSpPr>
            <a:spLocks noGrp="1"/>
          </p:cNvSpPr>
          <p:nvPr>
            <p:ph type="sldNum" sz="quarter" idx="12"/>
          </p:nvPr>
        </p:nvSpPr>
        <p:spPr/>
        <p:txBody>
          <a:bodyPr/>
          <a:lstStyle/>
          <a:p>
            <a:fld id="{32561E9F-1250-4501-B953-B78836680886}" type="slidenum">
              <a:rPr lang="ja-JP" altLang="en-US" smtClean="0"/>
              <a:pPr/>
              <a:t>37</a:t>
            </a:fld>
            <a:endParaRPr lang="ja-JP" altLang="en-US" dirty="0"/>
          </a:p>
        </p:txBody>
      </p:sp>
      <p:sp>
        <p:nvSpPr>
          <p:cNvPr id="5" name="テキスト ボックス 4"/>
          <p:cNvSpPr txBox="1"/>
          <p:nvPr/>
        </p:nvSpPr>
        <p:spPr>
          <a:xfrm>
            <a:off x="3217588" y="3960873"/>
            <a:ext cx="1980029" cy="307777"/>
          </a:xfrm>
          <a:prstGeom prst="rect">
            <a:avLst/>
          </a:prstGeom>
          <a:noFill/>
        </p:spPr>
        <p:txBody>
          <a:bodyPr wrap="none" rtlCol="0">
            <a:spAutoFit/>
          </a:bodyPr>
          <a:lstStyle/>
          <a:p>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詳細は別紙にて説明</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596192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人口分析の簡易まとめ</a:t>
            </a:r>
            <a:endParaRPr kumimoji="1" lang="ja-JP" altLang="en-US" dirty="0"/>
          </a:p>
        </p:txBody>
      </p:sp>
      <p:sp>
        <p:nvSpPr>
          <p:cNvPr id="3" name="コンテンツ プレースホルダー 2"/>
          <p:cNvSpPr>
            <a:spLocks noGrp="1"/>
          </p:cNvSpPr>
          <p:nvPr>
            <p:ph idx="1"/>
          </p:nvPr>
        </p:nvSpPr>
        <p:spPr>
          <a:xfrm>
            <a:off x="0" y="1105634"/>
            <a:ext cx="9144000" cy="5752366"/>
          </a:xfrm>
        </p:spPr>
        <p:txBody>
          <a:bodyPr>
            <a:normAutofit fontScale="92500" lnSpcReduction="10000"/>
          </a:bodyPr>
          <a:lstStyle/>
          <a:p>
            <a:pPr marL="0" indent="0">
              <a:buNone/>
            </a:pPr>
            <a:r>
              <a:rPr lang="en-US" altLang="ja-JP" dirty="0"/>
              <a:t>【</a:t>
            </a:r>
            <a:r>
              <a:rPr lang="ja-JP" altLang="en-US" dirty="0"/>
              <a:t>全国、北陸、県内分析からの全体傾向</a:t>
            </a:r>
            <a:r>
              <a:rPr lang="en-US" altLang="ja-JP" dirty="0"/>
              <a:t>】</a:t>
            </a:r>
          </a:p>
          <a:p>
            <a:r>
              <a:rPr lang="ja-JP" altLang="en-US" dirty="0" smtClean="0"/>
              <a:t>県内では仕事</a:t>
            </a:r>
            <a:r>
              <a:rPr lang="ja-JP" altLang="en-US" dirty="0"/>
              <a:t>が無いほど若い人の人口流出率が高く、出生率も低い傾向にある</a:t>
            </a:r>
            <a:r>
              <a:rPr lang="ja-JP" altLang="en-US" dirty="0" smtClean="0"/>
              <a:t>。</a:t>
            </a:r>
            <a:endParaRPr kumimoji="1" lang="en-US" altLang="ja-JP" dirty="0" smtClean="0"/>
          </a:p>
          <a:p>
            <a:pPr marL="0" indent="0">
              <a:buNone/>
            </a:pPr>
            <a:r>
              <a:rPr kumimoji="1" lang="en-US" altLang="ja-JP" dirty="0" smtClean="0"/>
              <a:t>【</a:t>
            </a:r>
            <a:r>
              <a:rPr kumimoji="1" lang="ja-JP" altLang="en-US" dirty="0" smtClean="0"/>
              <a:t>氷見市の傾向</a:t>
            </a:r>
            <a:r>
              <a:rPr kumimoji="1" lang="en-US" altLang="ja-JP" dirty="0" smtClean="0"/>
              <a:t>】</a:t>
            </a:r>
          </a:p>
          <a:p>
            <a:r>
              <a:rPr lang="ja-JP" altLang="en-US" dirty="0" smtClean="0"/>
              <a:t>氷見市の出生数は過去最低水準であり、北陸各市と比較すると出生率相当の数値が最低である。</a:t>
            </a:r>
            <a:endParaRPr lang="en-US" altLang="ja-JP" dirty="0" smtClean="0"/>
          </a:p>
          <a:p>
            <a:r>
              <a:rPr kumimoji="1" lang="ja-JP" altLang="en-US" dirty="0" smtClean="0"/>
              <a:t>氷見市は若い人</a:t>
            </a:r>
            <a:r>
              <a:rPr lang="ja-JP" altLang="en-US" dirty="0" smtClean="0"/>
              <a:t>、特に女性の流出が多い。</a:t>
            </a:r>
            <a:endParaRPr lang="en-US" altLang="ja-JP" dirty="0" smtClean="0"/>
          </a:p>
          <a:p>
            <a:r>
              <a:rPr lang="ja-JP" altLang="en-US" dirty="0" smtClean="0"/>
              <a:t>氷見市出身者の若い人は、「進学・就職時」と「結婚時」に特に流出する。子どもを産んだ後の流出はあまり無いと推察される。</a:t>
            </a:r>
            <a:endParaRPr lang="en-US" altLang="ja-JP" dirty="0" smtClean="0"/>
          </a:p>
          <a:p>
            <a:pPr lvl="1"/>
            <a:r>
              <a:rPr kumimoji="1" lang="ja-JP" altLang="en-US" dirty="0" smtClean="0"/>
              <a:t>進学・就職時の流出と結婚時の流出は約半々</a:t>
            </a:r>
            <a:endParaRPr kumimoji="1" lang="en-US" altLang="ja-JP" dirty="0" smtClean="0"/>
          </a:p>
          <a:p>
            <a:r>
              <a:rPr lang="ja-JP" altLang="en-US" dirty="0" smtClean="0"/>
              <a:t>氷見市は昼間に他市へ働きに出ていく人が多く、それが人口流出や低出生率につながっている可能性がある。</a:t>
            </a:r>
            <a:endParaRPr lang="en-US" altLang="ja-JP" dirty="0" smtClean="0"/>
          </a:p>
          <a:p>
            <a:pPr lvl="1"/>
            <a:r>
              <a:rPr lang="ja-JP" altLang="en-US" dirty="0" smtClean="0"/>
              <a:t>氷見市の有効求人倍率が高まっているが、それに反応するのは氷見市出身者ではなく、外国人労働者（技能実習生と推察される）である。現時点では有効求人倍率の高まりは氷見市出身者の</a:t>
            </a:r>
            <a:r>
              <a:rPr lang="en-US" altLang="ja-JP" dirty="0" smtClean="0"/>
              <a:t>U</a:t>
            </a:r>
            <a:r>
              <a:rPr lang="ja-JP" altLang="en-US" dirty="0" smtClean="0"/>
              <a:t>ターンには大きく寄与していない。つまり、魅力</a:t>
            </a:r>
            <a:r>
              <a:rPr lang="ja-JP" altLang="en-US" dirty="0"/>
              <a:t>が</a:t>
            </a:r>
            <a:r>
              <a:rPr lang="ja-JP" altLang="en-US" dirty="0" smtClean="0"/>
              <a:t>ある仕事が少ないことが推察される。</a:t>
            </a:r>
            <a:endParaRPr lang="en-US" altLang="ja-JP" dirty="0" smtClean="0"/>
          </a:p>
          <a:p>
            <a:r>
              <a:rPr lang="ja-JP" altLang="en-US" dirty="0" smtClean="0"/>
              <a:t>氷見市は持ち家率が高い反面、借家に住んでいる率が少ない（中心市街地やその周辺以外でその傾向が顕著）。使途が定まらない空き家率は高いが、借家に住んでいる率が低い。</a:t>
            </a:r>
            <a:endParaRPr lang="en-US" altLang="ja-JP" dirty="0" smtClean="0"/>
          </a:p>
          <a:p>
            <a:pPr marL="0" indent="0">
              <a:buNone/>
            </a:pPr>
            <a:r>
              <a:rPr lang="en-US" altLang="ja-JP" dirty="0" smtClean="0"/>
              <a:t>【</a:t>
            </a:r>
            <a:r>
              <a:rPr lang="ja-JP" altLang="en-US" dirty="0" smtClean="0"/>
              <a:t>市内</a:t>
            </a:r>
            <a:r>
              <a:rPr lang="en-US" altLang="ja-JP" dirty="0" smtClean="0"/>
              <a:t>21</a:t>
            </a:r>
            <a:r>
              <a:rPr lang="ja-JP" altLang="en-US" dirty="0" smtClean="0"/>
              <a:t>地区</a:t>
            </a:r>
            <a:r>
              <a:rPr lang="en-US" altLang="ja-JP" dirty="0" smtClean="0"/>
              <a:t>】</a:t>
            </a:r>
          </a:p>
          <a:p>
            <a:r>
              <a:rPr lang="ja-JP" altLang="en-US" dirty="0" smtClean="0"/>
              <a:t>朝日丘、東地区は若い人の人口減少数が多い（率ではなく数）。</a:t>
            </a:r>
            <a:endParaRPr lang="en-US" altLang="ja-JP" dirty="0" smtClean="0"/>
          </a:p>
          <a:p>
            <a:r>
              <a:rPr lang="ja-JP" altLang="en-US" dirty="0" smtClean="0"/>
              <a:t>朝日丘、東地区周辺は若い人の人口減少率が少ない。稲積地区は</a:t>
            </a:r>
            <a:r>
              <a:rPr lang="en-US" altLang="ja-JP" dirty="0" smtClean="0"/>
              <a:t>21</a:t>
            </a:r>
            <a:r>
              <a:rPr lang="ja-JP" altLang="en-US" dirty="0" smtClean="0"/>
              <a:t>地区で唯一人口が増加。</a:t>
            </a:r>
            <a:endParaRPr lang="en-US" altLang="ja-JP" dirty="0" smtClean="0"/>
          </a:p>
          <a:p>
            <a:r>
              <a:rPr lang="ja-JP" altLang="en-US" dirty="0" smtClean="0"/>
              <a:t>市の北部は若い人の減少と出生率低下に対して特に歯止めがかからない。</a:t>
            </a:r>
            <a:endParaRPr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38</a:t>
            </a:fld>
            <a:endParaRPr lang="ja-JP" altLang="en-US" dirty="0"/>
          </a:p>
        </p:txBody>
      </p:sp>
    </p:spTree>
    <p:extLst>
      <p:ext uri="{BB962C8B-B14F-4D97-AF65-F5344CB8AC3E}">
        <p14:creationId xmlns:p14="http://schemas.microsoft.com/office/powerpoint/2010/main" val="348469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氷見市まち・ひと・しごと創生総合戦略の</a:t>
            </a:r>
            <a:r>
              <a:rPr lang="ja-JP" altLang="en-US" dirty="0" smtClean="0"/>
              <a:t>体系</a:t>
            </a:r>
            <a:endParaRPr kumimoji="1" lang="ja-JP" altLang="en-US" dirty="0"/>
          </a:p>
        </p:txBody>
      </p:sp>
      <p:sp>
        <p:nvSpPr>
          <p:cNvPr id="3" name="スライド番号プレースホルダー 2"/>
          <p:cNvSpPr>
            <a:spLocks noGrp="1"/>
          </p:cNvSpPr>
          <p:nvPr>
            <p:ph type="sldNum" sz="quarter" idx="12"/>
          </p:nvPr>
        </p:nvSpPr>
        <p:spPr/>
        <p:txBody>
          <a:bodyPr/>
          <a:lstStyle/>
          <a:p>
            <a:fld id="{32561E9F-1250-4501-B953-B78836680886}" type="slidenum">
              <a:rPr lang="ja-JP" altLang="en-US" smtClean="0"/>
              <a:pPr/>
              <a:t>3</a:t>
            </a:fld>
            <a:endParaRPr lang="ja-JP" altLang="en-US" dirty="0"/>
          </a:p>
        </p:txBody>
      </p:sp>
    </p:spTree>
    <p:extLst>
      <p:ext uri="{BB962C8B-B14F-4D97-AF65-F5344CB8AC3E}">
        <p14:creationId xmlns:p14="http://schemas.microsoft.com/office/powerpoint/2010/main" val="22502038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人口分析を総合戦略の見直しに活かす方向性</a:t>
            </a:r>
            <a:endParaRPr kumimoji="1" lang="ja-JP" altLang="en-US" dirty="0"/>
          </a:p>
        </p:txBody>
      </p:sp>
      <p:sp>
        <p:nvSpPr>
          <p:cNvPr id="3" name="コンテンツ プレースホルダー 2"/>
          <p:cNvSpPr>
            <a:spLocks noGrp="1"/>
          </p:cNvSpPr>
          <p:nvPr>
            <p:ph idx="1"/>
          </p:nvPr>
        </p:nvSpPr>
        <p:spPr>
          <a:xfrm>
            <a:off x="0" y="1105634"/>
            <a:ext cx="9144000" cy="5752366"/>
          </a:xfrm>
        </p:spPr>
        <p:txBody>
          <a:bodyPr>
            <a:normAutofit fontScale="70000" lnSpcReduction="20000"/>
          </a:bodyPr>
          <a:lstStyle/>
          <a:p>
            <a:r>
              <a:rPr lang="ja-JP" altLang="en-US" dirty="0" smtClean="0"/>
              <a:t>市内消費拡大等によって現在の商店等の産業を極力維持する。</a:t>
            </a:r>
            <a:endParaRPr lang="en-US" altLang="ja-JP" dirty="0" smtClean="0"/>
          </a:p>
          <a:p>
            <a:r>
              <a:rPr lang="ja-JP" altLang="en-US" dirty="0" smtClean="0"/>
              <a:t>若い人が好んで就きたい仕事をつくる、またはそのような創業を支援する。</a:t>
            </a:r>
            <a:endParaRPr lang="en-US" altLang="ja-JP" dirty="0" smtClean="0"/>
          </a:p>
          <a:p>
            <a:pPr lvl="1"/>
            <a:r>
              <a:rPr lang="ja-JP" altLang="en-US" dirty="0" smtClean="0"/>
              <a:t>低単価・低魅力の働き口の増加では問題解決に至らない。中途半端な企業誘致は、労働力不足の観点から人集めに苦労する。</a:t>
            </a:r>
            <a:endParaRPr lang="en-US" altLang="ja-JP" dirty="0" smtClean="0"/>
          </a:p>
          <a:p>
            <a:pPr lvl="1"/>
            <a:r>
              <a:rPr lang="ja-JP" altLang="en-US" dirty="0" smtClean="0"/>
              <a:t>産業</a:t>
            </a:r>
            <a:r>
              <a:rPr lang="ja-JP" altLang="en-US" dirty="0"/>
              <a:t>全体</a:t>
            </a:r>
            <a:r>
              <a:rPr lang="ja-JP" altLang="en-US" dirty="0" smtClean="0"/>
              <a:t>の底上げが必要になる。観光は単価増、氷見産品については新たな販売先の確保とそこでの売上増を行うべきと考えられる。</a:t>
            </a:r>
            <a:endParaRPr lang="en-US" altLang="ja-JP" dirty="0"/>
          </a:p>
          <a:p>
            <a:pPr lvl="1"/>
            <a:r>
              <a:rPr lang="ja-JP" altLang="en-US" dirty="0" smtClean="0"/>
              <a:t>域内消費拡大によって、産業の底支えを行う必要がある。短期的にはキャンペーンの実施、中長期的には強い産業を育成する必要がある。</a:t>
            </a:r>
            <a:endParaRPr lang="en-US" altLang="ja-JP" dirty="0" smtClean="0"/>
          </a:p>
          <a:p>
            <a:r>
              <a:rPr kumimoji="1" lang="ja-JP" altLang="en-US" dirty="0" smtClean="0"/>
              <a:t>結婚したての夫婦が出て行かないまちをつくる。</a:t>
            </a:r>
            <a:endParaRPr kumimoji="1" lang="en-US" altLang="ja-JP" dirty="0" smtClean="0"/>
          </a:p>
          <a:p>
            <a:pPr lvl="1"/>
            <a:r>
              <a:rPr lang="ja-JP" altLang="en-US" dirty="0" smtClean="0"/>
              <a:t>上記記載の通り、仕事が市外にあると出るきっかけとなってしまう。</a:t>
            </a:r>
            <a:endParaRPr lang="en-US" altLang="ja-JP" dirty="0" smtClean="0"/>
          </a:p>
          <a:p>
            <a:pPr lvl="1"/>
            <a:r>
              <a:rPr kumimoji="1" lang="ja-JP" altLang="en-US" dirty="0"/>
              <a:t>子育て</a:t>
            </a:r>
            <a:r>
              <a:rPr kumimoji="1" lang="ja-JP" altLang="en-US" dirty="0" smtClean="0"/>
              <a:t>の不安（教育を含む）を取り除く必要がある。</a:t>
            </a:r>
            <a:endParaRPr kumimoji="1" lang="en-US" altLang="ja-JP" dirty="0" smtClean="0"/>
          </a:p>
          <a:p>
            <a:r>
              <a:rPr kumimoji="1" lang="ja-JP" altLang="en-US" dirty="0" smtClean="0"/>
              <a:t>氷見市出身者が戻ってくる</a:t>
            </a:r>
            <a:r>
              <a:rPr kumimoji="1" lang="en-US" altLang="ja-JP" dirty="0" smtClean="0"/>
              <a:t>U</a:t>
            </a:r>
            <a:r>
              <a:rPr kumimoji="1" lang="ja-JP" altLang="en-US" dirty="0" smtClean="0"/>
              <a:t>ターンのきっかけをつくる。</a:t>
            </a:r>
            <a:endParaRPr kumimoji="1" lang="en-US" altLang="ja-JP" dirty="0" smtClean="0"/>
          </a:p>
          <a:p>
            <a:pPr lvl="1"/>
            <a:r>
              <a:rPr lang="ja-JP" altLang="en-US" dirty="0" smtClean="0"/>
              <a:t>就職要因で出ていく人が多いので、上記記載の通り仕事</a:t>
            </a:r>
            <a:r>
              <a:rPr lang="ja-JP" altLang="en-US" dirty="0"/>
              <a:t>が</a:t>
            </a:r>
            <a:r>
              <a:rPr lang="ja-JP" altLang="en-US" dirty="0" smtClean="0"/>
              <a:t>必要となる。</a:t>
            </a:r>
            <a:endParaRPr lang="en-US" altLang="ja-JP" dirty="0" smtClean="0"/>
          </a:p>
          <a:p>
            <a:pPr lvl="1"/>
            <a:r>
              <a:rPr lang="ja-JP" altLang="en-US" dirty="0"/>
              <a:t>何らか</a:t>
            </a:r>
            <a:r>
              <a:rPr lang="ja-JP" altLang="en-US" dirty="0" smtClean="0"/>
              <a:t>の</a:t>
            </a:r>
            <a:r>
              <a:rPr lang="ja-JP" altLang="en-US" dirty="0"/>
              <a:t>きっかけ</a:t>
            </a:r>
            <a:r>
              <a:rPr lang="ja-JP" altLang="en-US" dirty="0" smtClean="0"/>
              <a:t>をつくる必要があり、そのためにもぶり奨学プログラムを推進する。</a:t>
            </a:r>
            <a:endParaRPr lang="en-US" altLang="ja-JP" dirty="0" smtClean="0"/>
          </a:p>
          <a:p>
            <a:r>
              <a:rPr kumimoji="1" lang="ja-JP" altLang="en-US" dirty="0" smtClean="0"/>
              <a:t>氷見市出身者以外の人を呼び込む。</a:t>
            </a:r>
            <a:endParaRPr kumimoji="1" lang="en-US" altLang="ja-JP" dirty="0" smtClean="0"/>
          </a:p>
          <a:p>
            <a:pPr lvl="1"/>
            <a:r>
              <a:rPr lang="ja-JP" altLang="en-US" dirty="0" smtClean="0"/>
              <a:t>現状</a:t>
            </a:r>
            <a:r>
              <a:rPr lang="ja-JP" altLang="en-US" dirty="0"/>
              <a:t>で</a:t>
            </a:r>
            <a:r>
              <a:rPr lang="ja-JP" altLang="en-US" dirty="0" smtClean="0"/>
              <a:t>は子育て、教育、ライフスタイルの移住はほとんどない。これらの魅力を構築する必要がある。</a:t>
            </a:r>
            <a:endParaRPr lang="en-US" altLang="ja-JP" dirty="0" smtClean="0"/>
          </a:p>
          <a:p>
            <a:pPr lvl="1"/>
            <a:r>
              <a:rPr lang="ja-JP" altLang="en-US" dirty="0" smtClean="0"/>
              <a:t>その一歩として魅力ある空き家を増やす必要が急務。中心市街地以外は持ち家率が非常に高く、外から移住してくる人に供するための住宅が少ないと考えられる。空き家の発掘を行う必要がある（早期の空き家活用は危険老朽空き家対策にもつながる）。</a:t>
            </a:r>
            <a:endParaRPr lang="en-US" altLang="ja-JP" dirty="0" smtClean="0"/>
          </a:p>
          <a:p>
            <a:pPr lvl="1"/>
            <a:r>
              <a:rPr kumimoji="1" lang="ja-JP" altLang="en-US" dirty="0" smtClean="0"/>
              <a:t>海外からの人を受け入れる土壌をつくる。まずは観光面から着手する。</a:t>
            </a:r>
            <a:endParaRPr kumimoji="1" lang="en-US" altLang="ja-JP" dirty="0" smtClean="0"/>
          </a:p>
          <a:p>
            <a:r>
              <a:rPr kumimoji="1" lang="ja-JP" altLang="en-US" dirty="0" smtClean="0"/>
              <a:t>子どもを産みたくなる状態をつくる。</a:t>
            </a:r>
            <a:endParaRPr kumimoji="1" lang="en-US" altLang="ja-JP" dirty="0" smtClean="0"/>
          </a:p>
          <a:p>
            <a:pPr lvl="1"/>
            <a:r>
              <a:rPr kumimoji="1" lang="ja-JP" altLang="en-US" dirty="0" smtClean="0"/>
              <a:t>経済的余裕が必要であり、市内に高賃金の仕事を増やす必要がある。また、市外に仕事へ出て行くと、通勤時間分だけ家事参加時間が減る可能性がある。</a:t>
            </a:r>
            <a:endParaRPr kumimoji="1" lang="en-US" altLang="ja-JP" dirty="0" smtClean="0"/>
          </a:p>
          <a:p>
            <a:pPr lvl="1"/>
            <a:r>
              <a:rPr kumimoji="1" lang="ja-JP" altLang="en-US" dirty="0" smtClean="0"/>
              <a:t>子育てについて、金銭的負担、物理的負担、精神的負担の軽減を考える必要がある。金銭的不安をやわらげつつ、子育てを</a:t>
            </a:r>
            <a:r>
              <a:rPr lang="ja-JP" altLang="en-US" dirty="0"/>
              <a:t>周囲</a:t>
            </a:r>
            <a:r>
              <a:rPr lang="ja-JP" altLang="en-US" dirty="0" smtClean="0"/>
              <a:t>や</a:t>
            </a:r>
            <a:r>
              <a:rPr lang="ja-JP" altLang="en-US" dirty="0"/>
              <a:t>行政</a:t>
            </a:r>
            <a:r>
              <a:rPr lang="ja-JP" altLang="en-US" dirty="0" smtClean="0"/>
              <a:t>が手伝い、子どもと</a:t>
            </a:r>
            <a:r>
              <a:rPr kumimoji="1" lang="ja-JP" altLang="en-US" dirty="0" smtClean="0"/>
              <a:t>楽しめる環境をつくる必要がある。教育の魅力についても考える必要がある。</a:t>
            </a:r>
            <a:endParaRPr kumimoji="1" lang="en-US" altLang="ja-JP" dirty="0" smtClean="0"/>
          </a:p>
          <a:p>
            <a:pPr lvl="1"/>
            <a:r>
              <a:rPr lang="ja-JP" altLang="en-US" dirty="0" smtClean="0"/>
              <a:t>一人目を産んだ時に楽しめる子育ての環境を構築する必要がある。病児保育や夫の育児参加等。</a:t>
            </a:r>
            <a:endParaRPr lang="en-US" altLang="ja-JP" dirty="0" smtClean="0"/>
          </a:p>
          <a:p>
            <a:r>
              <a:rPr lang="en-US" altLang="ja-JP" dirty="0" smtClean="0"/>
              <a:t>21</a:t>
            </a:r>
            <a:r>
              <a:rPr lang="ja-JP" altLang="en-US" dirty="0" smtClean="0"/>
              <a:t>地区別にこの先どうしていきたいのかの方策を考える。</a:t>
            </a:r>
            <a:endParaRPr lang="en-US" altLang="ja-JP" dirty="0" smtClean="0"/>
          </a:p>
          <a:p>
            <a:pPr lvl="1"/>
            <a:r>
              <a:rPr lang="ja-JP" altLang="en-US" dirty="0" smtClean="0"/>
              <a:t>場合によってはゆるやかな縮小を認めることも視野に入れるべき。ただし、あくまでも住民の方々の意思であり、そのための討議の時間を設ける</a:t>
            </a:r>
            <a:r>
              <a:rPr lang="ja-JP" altLang="en-US" dirty="0"/>
              <a:t>必要</a:t>
            </a:r>
            <a:r>
              <a:rPr lang="ja-JP" altLang="en-US" dirty="0" smtClean="0"/>
              <a:t>がある。現状認識の共有と財政的な制限の話をセットで行う必要がある。</a:t>
            </a:r>
            <a:endParaRPr lang="en-US" altLang="ja-JP" dirty="0" smtClean="0"/>
          </a:p>
          <a:p>
            <a:pPr lvl="1"/>
            <a:r>
              <a:rPr lang="ja-JP" altLang="en-US" dirty="0" smtClean="0"/>
              <a:t>行政支援に頼らない新たな方法を模索</a:t>
            </a:r>
            <a:r>
              <a:rPr lang="ja-JP" altLang="en-US" dirty="0"/>
              <a:t>する</a:t>
            </a:r>
            <a:r>
              <a:rPr lang="ja-JP" altLang="en-US" dirty="0" smtClean="0"/>
              <a:t>。地域住民の地域活動参画度合いを増やすと同時に、地域</a:t>
            </a:r>
            <a:r>
              <a:rPr lang="ja-JP" altLang="en-US" dirty="0"/>
              <a:t>課題解決</a:t>
            </a:r>
            <a:r>
              <a:rPr lang="en-US" altLang="ja-JP" dirty="0"/>
              <a:t>×</a:t>
            </a:r>
            <a:r>
              <a:rPr lang="ja-JP" altLang="en-US" dirty="0"/>
              <a:t>ビジネスの視点を考える</a:t>
            </a:r>
            <a:r>
              <a:rPr lang="ja-JP" altLang="en-US" dirty="0" smtClean="0"/>
              <a:t>。</a:t>
            </a:r>
            <a:r>
              <a:rPr kumimoji="1" lang="ja-JP" altLang="en-US" dirty="0" smtClean="0"/>
              <a:t>この取組は創業支援にもなる</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39</a:t>
            </a:fld>
            <a:endParaRPr lang="ja-JP" altLang="en-US" dirty="0"/>
          </a:p>
        </p:txBody>
      </p:sp>
    </p:spTree>
    <p:extLst>
      <p:ext uri="{BB962C8B-B14F-4D97-AF65-F5344CB8AC3E}">
        <p14:creationId xmlns:p14="http://schemas.microsoft.com/office/powerpoint/2010/main" val="34051480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分析等を踏まえた検証方法の再考（案）</a:t>
            </a:r>
            <a:endParaRPr kumimoji="1" lang="ja-JP" altLang="en-US" dirty="0"/>
          </a:p>
        </p:txBody>
      </p:sp>
      <p:sp>
        <p:nvSpPr>
          <p:cNvPr id="3" name="スライド番号プレースホルダー 2"/>
          <p:cNvSpPr>
            <a:spLocks noGrp="1"/>
          </p:cNvSpPr>
          <p:nvPr>
            <p:ph type="sldNum" sz="quarter" idx="12"/>
          </p:nvPr>
        </p:nvSpPr>
        <p:spPr/>
        <p:txBody>
          <a:bodyPr/>
          <a:lstStyle/>
          <a:p>
            <a:fld id="{32561E9F-1250-4501-B953-B78836680886}" type="slidenum">
              <a:rPr lang="ja-JP" altLang="en-US" smtClean="0"/>
              <a:pPr/>
              <a:t>40</a:t>
            </a:fld>
            <a:endParaRPr lang="ja-JP" altLang="en-US" dirty="0"/>
          </a:p>
        </p:txBody>
      </p:sp>
    </p:spTree>
    <p:extLst>
      <p:ext uri="{BB962C8B-B14F-4D97-AF65-F5344CB8AC3E}">
        <p14:creationId xmlns:p14="http://schemas.microsoft.com/office/powerpoint/2010/main" val="11715150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今後の</a:t>
            </a:r>
            <a:r>
              <a:rPr kumimoji="1" lang="en-US" altLang="ja-JP" dirty="0" smtClean="0"/>
              <a:t>KPI</a:t>
            </a:r>
            <a:r>
              <a:rPr lang="ja-JP" altLang="en-US" dirty="0" smtClean="0"/>
              <a:t>の考え方：</a:t>
            </a:r>
            <a:r>
              <a:rPr lang="en-US" altLang="ja-JP" dirty="0" smtClean="0"/>
              <a:t>KPI</a:t>
            </a:r>
            <a:r>
              <a:rPr lang="ja-JP" altLang="en-US" dirty="0" smtClean="0"/>
              <a:t>の選択と集中</a:t>
            </a:r>
            <a:endParaRPr kumimoji="1" lang="ja-JP" altLang="en-US" dirty="0"/>
          </a:p>
        </p:txBody>
      </p:sp>
      <p:sp>
        <p:nvSpPr>
          <p:cNvPr id="3" name="コンテンツ プレースホルダー 2"/>
          <p:cNvSpPr>
            <a:spLocks noGrp="1"/>
          </p:cNvSpPr>
          <p:nvPr>
            <p:ph idx="1"/>
          </p:nvPr>
        </p:nvSpPr>
        <p:spPr>
          <a:xfrm>
            <a:off x="0" y="1105635"/>
            <a:ext cx="9144000" cy="616486"/>
          </a:xfrm>
        </p:spPr>
        <p:txBody>
          <a:bodyPr/>
          <a:lstStyle/>
          <a:p>
            <a:r>
              <a:rPr kumimoji="1" lang="ja-JP" altLang="en-US" dirty="0" smtClean="0"/>
              <a:t>氷見市・まち・ひと・しごと創生総合戦略では、今後、</a:t>
            </a:r>
            <a:r>
              <a:rPr kumimoji="1" lang="en-US" altLang="ja-JP" dirty="0" smtClean="0"/>
              <a:t>KPI</a:t>
            </a:r>
            <a:r>
              <a:rPr kumimoji="1" lang="ja-JP" altLang="en-US" dirty="0" smtClean="0"/>
              <a:t>を減らして重点的な事業実施を行いたいと考えています。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41</a:t>
            </a:fld>
            <a:endParaRPr lang="ja-JP" altLang="en-US" dirty="0"/>
          </a:p>
        </p:txBody>
      </p:sp>
      <p:sp>
        <p:nvSpPr>
          <p:cNvPr id="7" name="正方形/長方形 6"/>
          <p:cNvSpPr/>
          <p:nvPr/>
        </p:nvSpPr>
        <p:spPr>
          <a:xfrm>
            <a:off x="4898572" y="2077743"/>
            <a:ext cx="4129314" cy="792495"/>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・人口の分析結果を踏まえて、人口減少対策に特に効果的と考えられる</a:t>
            </a:r>
            <a:r>
              <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KPI</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に</a:t>
            </a:r>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絞る。</a:t>
            </a:r>
            <a:r>
              <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の観点は継続</a:t>
            </a:r>
            <a:endPar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2563" indent="-182563"/>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・引き続き個別部会で重点事業の検証・推進をする</a:t>
            </a:r>
            <a:endPar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2563" indent="-182563"/>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全体的なことは当協議会で協議する</a:t>
            </a:r>
            <a:endParaRPr kumimoji="1"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コンテンツ プレースホルダー 2"/>
          <p:cNvSpPr txBox="1">
            <a:spLocks/>
          </p:cNvSpPr>
          <p:nvPr/>
        </p:nvSpPr>
        <p:spPr>
          <a:xfrm>
            <a:off x="217714" y="2953969"/>
            <a:ext cx="4044204" cy="380999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Wingdings" panose="05000000000000000000" pitchFamily="2" charset="2"/>
              <a:buChar char="n"/>
              <a:defRPr kumimoji="1" sz="18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0850" indent="-184150" algn="l" defTabSz="914400" rtl="0" eaLnBrk="1" latinLnBrk="0" hangingPunct="1">
              <a:lnSpc>
                <a:spcPct val="90000"/>
              </a:lnSpc>
              <a:spcBef>
                <a:spcPts val="500"/>
              </a:spcBef>
              <a:buFont typeface="Wingdings 2" pitchFamily="18" charset="2"/>
              <a:buChar char=""/>
              <a:defRPr kumimoji="1" sz="16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1143000" indent="-228600" algn="l" defTabSz="914400" rtl="0" eaLnBrk="1" latinLnBrk="0" hangingPunct="1">
              <a:lnSpc>
                <a:spcPct val="90000"/>
              </a:lnSpc>
              <a:spcBef>
                <a:spcPts val="500"/>
              </a:spcBef>
              <a:buFont typeface="Wingdings 2" pitchFamily="18" charset="2"/>
              <a:buChar char=""/>
              <a:defRPr kumimoji="1" sz="14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600200" indent="-228600" algn="l" defTabSz="914400" rtl="0" eaLnBrk="1" latinLnBrk="0" hangingPunct="1">
              <a:lnSpc>
                <a:spcPct val="90000"/>
              </a:lnSpc>
              <a:spcBef>
                <a:spcPts val="500"/>
              </a:spcBef>
              <a:buFont typeface="Wingdings 2" pitchFamily="18" charset="2"/>
              <a:buChar char=""/>
              <a:defRPr kumimoji="1" sz="14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2057400" indent="-228600" algn="l" defTabSz="914400" rtl="0" eaLnBrk="1" latinLnBrk="0" hangingPunct="1">
              <a:lnSpc>
                <a:spcPct val="90000"/>
              </a:lnSpc>
              <a:spcBef>
                <a:spcPts val="500"/>
              </a:spcBef>
              <a:buFont typeface="Wingdings 2" pitchFamily="18" charset="2"/>
              <a:buChar char=""/>
              <a:defRPr kumimoji="1" sz="14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r>
              <a:rPr lang="ja-JP" altLang="en-US" sz="1200" dirty="0" smtClean="0"/>
              <a:t>現状</a:t>
            </a:r>
            <a:r>
              <a:rPr lang="ja-JP" altLang="en-US" sz="1200" dirty="0"/>
              <a:t>で</a:t>
            </a:r>
            <a:r>
              <a:rPr lang="ja-JP" altLang="en-US" sz="1200" dirty="0" smtClean="0"/>
              <a:t>は、氷見市まち・ひと・しごと創生総合戦略の施策（</a:t>
            </a:r>
            <a:r>
              <a:rPr lang="en-US" altLang="ja-JP" sz="1200" dirty="0" smtClean="0"/>
              <a:t>KPI</a:t>
            </a:r>
            <a:r>
              <a:rPr lang="ja-JP" altLang="en-US" sz="1200" dirty="0" smtClean="0"/>
              <a:t>）が</a:t>
            </a:r>
            <a:r>
              <a:rPr lang="en-US" altLang="ja-JP" sz="1200" dirty="0" smtClean="0"/>
              <a:t>54</a:t>
            </a:r>
            <a:r>
              <a:rPr lang="ja-JP" altLang="en-US" sz="1200" dirty="0" smtClean="0"/>
              <a:t>個ありますが、現在の政策の方向性に合致しないもの等が存在します。また、網羅性を高めるために分野を絞りきれていない指標が存在しています。</a:t>
            </a:r>
            <a:endParaRPr lang="en-US" altLang="ja-JP" sz="1200" dirty="0" smtClean="0"/>
          </a:p>
          <a:p>
            <a:r>
              <a:rPr lang="ja-JP" altLang="en-US" sz="1200" dirty="0"/>
              <a:t>人口の分析結果によって、重点的に対応するべき方向性が見えてきました（基本的に今までの方針に大きな変化はありません）</a:t>
            </a:r>
            <a:r>
              <a:rPr lang="ja-JP" altLang="en-US" sz="1200" dirty="0" smtClean="0"/>
              <a:t>。また、現在、第８次総合計画の後期基本計画で時代や政権に適合した</a:t>
            </a:r>
            <a:r>
              <a:rPr lang="ja-JP" altLang="en-US" sz="1200" dirty="0"/>
              <a:t>体系的・</a:t>
            </a:r>
            <a:r>
              <a:rPr lang="ja-JP" altLang="en-US" sz="1200" dirty="0" smtClean="0"/>
              <a:t>網羅的な計画を構築予定であり、二つの計画が重複</a:t>
            </a:r>
            <a:r>
              <a:rPr lang="ja-JP" altLang="en-US" sz="1200" dirty="0"/>
              <a:t>します</a:t>
            </a:r>
            <a:r>
              <a:rPr lang="ja-JP" altLang="en-US" sz="1200" dirty="0" smtClean="0"/>
              <a:t>。</a:t>
            </a:r>
            <a:endParaRPr lang="en-US" altLang="ja-JP" sz="1200" dirty="0" smtClean="0"/>
          </a:p>
          <a:p>
            <a:r>
              <a:rPr lang="ja-JP" altLang="en-US" sz="1200" dirty="0" smtClean="0"/>
              <a:t>現在、ぶり奨学部会や移住定住評価委員会、魚食文化リーディングプロジェクト協議会が発足しており、重点事業については外部と連携を行いながら評価・推進を実施しています。</a:t>
            </a:r>
            <a:endParaRPr lang="en-US" altLang="ja-JP" sz="1200" dirty="0"/>
          </a:p>
          <a:p>
            <a:pPr marL="174625" indent="-174625">
              <a:buNone/>
            </a:pPr>
            <a:r>
              <a:rPr lang="en-US" altLang="ja-JP" sz="1200" dirty="0" smtClean="0"/>
              <a:t>※</a:t>
            </a:r>
            <a:r>
              <a:rPr lang="ja-JP" altLang="en-US" sz="1200" dirty="0" smtClean="0"/>
              <a:t>なお、昨年度に「検証部会を立ち上げる」という考えを提示させていただきましたが、「全体の検証を詳細に行うことは困難であり、全体の検証は当協議会で行うほうが適当」「重点事業は別途評価・推進を行っていた」ことより、検証部会の立ち上げは実施しておりません</a:t>
            </a:r>
            <a:endParaRPr lang="ja-JP" altLang="en-US" sz="1200" dirty="0"/>
          </a:p>
        </p:txBody>
      </p:sp>
      <p:sp>
        <p:nvSpPr>
          <p:cNvPr id="45" name="テキスト ボックス 44"/>
          <p:cNvSpPr txBox="1"/>
          <p:nvPr/>
        </p:nvSpPr>
        <p:spPr>
          <a:xfrm>
            <a:off x="2036131" y="1678400"/>
            <a:ext cx="646331" cy="369332"/>
          </a:xfrm>
          <a:prstGeom prst="rect">
            <a:avLst/>
          </a:prstGeom>
          <a:noFill/>
        </p:spPr>
        <p:txBody>
          <a:bodyPr wrap="none" rtlCol="0">
            <a:spAutoFit/>
          </a:bodyPr>
          <a:lstStyle/>
          <a:p>
            <a:r>
              <a:rPr kumimoji="1" lang="ja-JP" altLang="en-US"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現状</a:t>
            </a:r>
            <a:endParaRPr kumimoji="1" lang="ja-JP" altLang="en-US"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テキスト ボックス 45"/>
          <p:cNvSpPr txBox="1"/>
          <p:nvPr/>
        </p:nvSpPr>
        <p:spPr>
          <a:xfrm>
            <a:off x="6065184" y="1678400"/>
            <a:ext cx="1800493" cy="369332"/>
          </a:xfrm>
          <a:prstGeom prst="rect">
            <a:avLst/>
          </a:prstGeom>
          <a:noFill/>
        </p:spPr>
        <p:txBody>
          <a:bodyPr wrap="none" rtlCol="0">
            <a:spAutoFit/>
          </a:bodyPr>
          <a:lstStyle/>
          <a:p>
            <a:r>
              <a:rPr kumimoji="1" lang="ja-JP" altLang="en-US"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今後の方向性案</a:t>
            </a:r>
            <a:endParaRPr kumimoji="1" lang="ja-JP" altLang="en-US"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コンテンツ プレースホルダー 2"/>
          <p:cNvSpPr txBox="1">
            <a:spLocks/>
          </p:cNvSpPr>
          <p:nvPr/>
        </p:nvSpPr>
        <p:spPr>
          <a:xfrm>
            <a:off x="4898572" y="2951748"/>
            <a:ext cx="4129314" cy="38099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n"/>
              <a:defRPr kumimoji="1" sz="18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0850" indent="-184150" algn="l" defTabSz="914400" rtl="0" eaLnBrk="1" latinLnBrk="0" hangingPunct="1">
              <a:lnSpc>
                <a:spcPct val="90000"/>
              </a:lnSpc>
              <a:spcBef>
                <a:spcPts val="500"/>
              </a:spcBef>
              <a:buFont typeface="Wingdings 2" pitchFamily="18" charset="2"/>
              <a:buChar char=""/>
              <a:defRPr kumimoji="1" sz="16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1143000" indent="-228600" algn="l" defTabSz="914400" rtl="0" eaLnBrk="1" latinLnBrk="0" hangingPunct="1">
              <a:lnSpc>
                <a:spcPct val="90000"/>
              </a:lnSpc>
              <a:spcBef>
                <a:spcPts val="500"/>
              </a:spcBef>
              <a:buFont typeface="Wingdings 2" pitchFamily="18" charset="2"/>
              <a:buChar char=""/>
              <a:defRPr kumimoji="1" sz="14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600200" indent="-228600" algn="l" defTabSz="914400" rtl="0" eaLnBrk="1" latinLnBrk="0" hangingPunct="1">
              <a:lnSpc>
                <a:spcPct val="90000"/>
              </a:lnSpc>
              <a:spcBef>
                <a:spcPts val="500"/>
              </a:spcBef>
              <a:buFont typeface="Wingdings 2" pitchFamily="18" charset="2"/>
              <a:buChar char=""/>
              <a:defRPr kumimoji="1" sz="14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2057400" indent="-228600" algn="l" defTabSz="914400" rtl="0" eaLnBrk="1" latinLnBrk="0" hangingPunct="1">
              <a:lnSpc>
                <a:spcPct val="90000"/>
              </a:lnSpc>
              <a:spcBef>
                <a:spcPts val="500"/>
              </a:spcBef>
              <a:buFont typeface="Wingdings 2" pitchFamily="18" charset="2"/>
              <a:buChar char=""/>
              <a:defRPr kumimoji="1" sz="14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r>
              <a:rPr lang="ja-JP" altLang="en-US" sz="1200" dirty="0" smtClean="0"/>
              <a:t>人口の分析結果を踏まえ、</a:t>
            </a:r>
            <a:r>
              <a:rPr lang="en-US" altLang="ja-JP" sz="1200" dirty="0" smtClean="0"/>
              <a:t>KPI</a:t>
            </a:r>
            <a:r>
              <a:rPr lang="ja-JP" altLang="en-US" sz="1200" dirty="0" smtClean="0"/>
              <a:t>を削ります。網羅的なことは第８次総合計画の後期総合計画に委ね、氷見市まち・ひと・しごと創生総合戦略では、人口減少対策に対する選択と集中を加速させます。</a:t>
            </a:r>
            <a:endParaRPr lang="en-US" altLang="ja-JP" sz="1200" dirty="0" smtClean="0"/>
          </a:p>
          <a:p>
            <a:r>
              <a:rPr lang="ja-JP" altLang="en-US" sz="1200" dirty="0" smtClean="0"/>
              <a:t>重点</a:t>
            </a:r>
            <a:r>
              <a:rPr lang="ja-JP" altLang="en-US" sz="1200" dirty="0"/>
              <a:t>事業</a:t>
            </a:r>
            <a:r>
              <a:rPr lang="ja-JP" altLang="en-US" sz="1200" dirty="0" smtClean="0"/>
              <a:t>の検証と推進</a:t>
            </a:r>
            <a:r>
              <a:rPr lang="ja-JP" altLang="en-US" sz="1200" dirty="0"/>
              <a:t>については</a:t>
            </a:r>
            <a:r>
              <a:rPr lang="ja-JP" altLang="en-US" sz="1200" dirty="0" smtClean="0"/>
              <a:t>、検証部会ではなく、個別部会を開催して実施します。現時点では「ぶり奨学部会」「魚食文化リーディング協議会」「移住定住事業評価委員会」を想定していますが、各種状況によって増減する可能性もあります。</a:t>
            </a:r>
            <a:endParaRPr lang="en-US" altLang="ja-JP" sz="1200" dirty="0" smtClean="0"/>
          </a:p>
          <a:p>
            <a:r>
              <a:rPr lang="ja-JP" altLang="en-US" sz="1200" dirty="0"/>
              <a:t>全体</a:t>
            </a:r>
            <a:r>
              <a:rPr lang="ja-JP" altLang="en-US" sz="1200" dirty="0" smtClean="0"/>
              <a:t>の大きな流れ</a:t>
            </a:r>
            <a:r>
              <a:rPr lang="ja-JP" altLang="en-US" sz="1200" dirty="0"/>
              <a:t>について</a:t>
            </a:r>
            <a:r>
              <a:rPr lang="ja-JP" altLang="en-US" sz="1200" dirty="0" smtClean="0"/>
              <a:t>は、毎年当該協議会を開催の上、検証します。</a:t>
            </a:r>
            <a:endParaRPr lang="ja-JP" altLang="en-US" sz="1200" dirty="0"/>
          </a:p>
        </p:txBody>
      </p:sp>
      <p:sp>
        <p:nvSpPr>
          <p:cNvPr id="66" name="右矢印 65"/>
          <p:cNvSpPr/>
          <p:nvPr/>
        </p:nvSpPr>
        <p:spPr>
          <a:xfrm>
            <a:off x="4440703" y="2218122"/>
            <a:ext cx="279082" cy="511734"/>
          </a:xfrm>
          <a:prstGeom prst="rightArrow">
            <a:avLst>
              <a:gd name="adj1" fmla="val 50000"/>
              <a:gd name="adj2" fmla="val 10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217714" y="2077742"/>
            <a:ext cx="4044203" cy="792495"/>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r>
              <a:rPr kumimoji="1"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KPI</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多さ</a:t>
            </a:r>
            <a:endPar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2563" indent="-182563"/>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・第８次総合計画の後期基本計画の策定</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2563" indent="-182563"/>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人口の分析</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結果の実施</a:t>
            </a:r>
            <a:endPar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2563" indent="-182563"/>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個別</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部会・協議会の</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活動</a:t>
            </a:r>
          </a:p>
        </p:txBody>
      </p:sp>
    </p:spTree>
    <p:extLst>
      <p:ext uri="{BB962C8B-B14F-4D97-AF65-F5344CB8AC3E}">
        <p14:creationId xmlns:p14="http://schemas.microsoft.com/office/powerpoint/2010/main" val="31209356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選択と集中の考え方</a:t>
            </a:r>
            <a:endParaRPr kumimoji="1" lang="ja-JP" altLang="en-US" dirty="0"/>
          </a:p>
        </p:txBody>
      </p:sp>
      <p:sp>
        <p:nvSpPr>
          <p:cNvPr id="3" name="コンテンツ プレースホルダー 2"/>
          <p:cNvSpPr>
            <a:spLocks noGrp="1"/>
          </p:cNvSpPr>
          <p:nvPr>
            <p:ph idx="1"/>
          </p:nvPr>
        </p:nvSpPr>
        <p:spPr>
          <a:xfrm>
            <a:off x="-1" y="1032293"/>
            <a:ext cx="9144000" cy="647061"/>
          </a:xfrm>
        </p:spPr>
        <p:txBody>
          <a:bodyPr>
            <a:normAutofit/>
          </a:bodyPr>
          <a:lstStyle/>
          <a:p>
            <a:r>
              <a:rPr kumimoji="1" lang="ja-JP" altLang="en-US" dirty="0" smtClean="0"/>
              <a:t>国勢調査等で人口分析の結果、対策の要となる要素に施策を絞りたいと考えます。</a:t>
            </a:r>
            <a:endParaRPr kumimoji="1" lang="en-US" altLang="ja-JP" dirty="0" smtClean="0"/>
          </a:p>
          <a:p>
            <a:pPr lvl="1"/>
            <a:r>
              <a:rPr lang="ja-JP" altLang="en-US" dirty="0" smtClean="0"/>
              <a:t>絞った</a:t>
            </a:r>
            <a:r>
              <a:rPr lang="ja-JP" altLang="en-US" dirty="0"/>
              <a:t>事業</a:t>
            </a:r>
            <a:r>
              <a:rPr lang="ja-JP" altLang="en-US" dirty="0" smtClean="0"/>
              <a:t>以外は、第八次総合計画の後期基本計画で推進します。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42</a:t>
            </a:fld>
            <a:endParaRPr lang="ja-JP" altLang="en-US" dirty="0"/>
          </a:p>
        </p:txBody>
      </p:sp>
      <p:sp>
        <p:nvSpPr>
          <p:cNvPr id="7" name="正方形/長方形 6"/>
          <p:cNvSpPr/>
          <p:nvPr/>
        </p:nvSpPr>
        <p:spPr>
          <a:xfrm>
            <a:off x="836857" y="3457859"/>
            <a:ext cx="1948447" cy="468000"/>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結婚したての夫婦の流出防止</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836857" y="4543857"/>
            <a:ext cx="1948447" cy="468000"/>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子どもを産み育てたく</a:t>
            </a:r>
            <a:endPar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なる状態をつくる</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836857" y="5904748"/>
            <a:ext cx="1948447" cy="468000"/>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行政</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に頼らない地区運営</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836857" y="2297500"/>
            <a:ext cx="1948447" cy="468000"/>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U</a:t>
            </a: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ターン促進</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836857" y="2877679"/>
            <a:ext cx="1948447" cy="468000"/>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氷見市出身者以外の人を呼び込む</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910831" y="1651049"/>
            <a:ext cx="1800493" cy="523220"/>
          </a:xfrm>
          <a:prstGeom prst="rect">
            <a:avLst/>
          </a:prstGeom>
          <a:noFill/>
        </p:spPr>
        <p:txBody>
          <a:bodyPr wrap="none" rtlCol="0">
            <a:spAutoFit/>
          </a:bodyPr>
          <a:lstStyle/>
          <a:p>
            <a:pPr algn="ctr"/>
            <a:r>
              <a:rPr kumimoji="1" lang="ja-JP" altLang="en-US" sz="1400" u="sng" dirty="0" smtClean="0">
                <a:latin typeface="メイリオ" panose="020B0604030504040204" pitchFamily="50" charset="-128"/>
                <a:ea typeface="メイリオ" panose="020B0604030504040204" pitchFamily="50" charset="-128"/>
                <a:cs typeface="メイリオ" panose="020B0604030504040204" pitchFamily="50" charset="-128"/>
              </a:rPr>
              <a:t>分析結果を踏まえた</a:t>
            </a:r>
            <a:endParaRPr kumimoji="1" lang="en-US" altLang="ja-JP" sz="1400"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u="sng" dirty="0" smtClean="0">
                <a:latin typeface="メイリオ" panose="020B0604030504040204" pitchFamily="50" charset="-128"/>
                <a:ea typeface="メイリオ" panose="020B0604030504040204" pitchFamily="50" charset="-128"/>
                <a:cs typeface="メイリオ" panose="020B0604030504040204" pitchFamily="50" charset="-128"/>
              </a:rPr>
              <a:t>人口対策</a:t>
            </a:r>
            <a:endParaRPr kumimoji="1" lang="ja-JP" altLang="en-US" sz="14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テキスト ボックス 49"/>
          <p:cNvSpPr txBox="1"/>
          <p:nvPr/>
        </p:nvSpPr>
        <p:spPr>
          <a:xfrm>
            <a:off x="4936200" y="1648640"/>
            <a:ext cx="1800493" cy="307777"/>
          </a:xfrm>
          <a:prstGeom prst="rect">
            <a:avLst/>
          </a:prstGeom>
          <a:noFill/>
        </p:spPr>
        <p:txBody>
          <a:bodyPr wrap="none" rtlCol="0">
            <a:spAutoFit/>
          </a:bodyPr>
          <a:lstStyle/>
          <a:p>
            <a:r>
              <a:rPr kumimoji="1" lang="ja-JP" altLang="en-US" sz="1400" u="sng" dirty="0" smtClean="0">
                <a:latin typeface="メイリオ" panose="020B0604030504040204" pitchFamily="50" charset="-128"/>
                <a:ea typeface="メイリオ" panose="020B0604030504040204" pitchFamily="50" charset="-128"/>
                <a:cs typeface="メイリオ" panose="020B0604030504040204" pitchFamily="50" charset="-128"/>
              </a:rPr>
              <a:t>対策の要となる要素</a:t>
            </a:r>
            <a:endParaRPr kumimoji="1" lang="ja-JP" altLang="en-US" sz="14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3573639" y="2297352"/>
            <a:ext cx="2069875" cy="473252"/>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地場産業強化による仕事づくり（賃金・利益向上）</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3573639" y="2857089"/>
            <a:ext cx="2069875" cy="473252"/>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氷見市出身者との接点と</a:t>
            </a:r>
            <a:r>
              <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U</a:t>
            </a: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ターンのきっかけづくり</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3573641" y="4545012"/>
            <a:ext cx="2069875" cy="473252"/>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出産・子育て環境の整備</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正方形/長方形 55"/>
          <p:cNvSpPr/>
          <p:nvPr/>
        </p:nvSpPr>
        <p:spPr>
          <a:xfrm>
            <a:off x="3573639" y="3416826"/>
            <a:ext cx="2069875" cy="473252"/>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移住の一貫した支援（きっかけ、しごと、住居）</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3573641" y="5104230"/>
            <a:ext cx="2069875" cy="473252"/>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教育の充実</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正方形/長方形 63"/>
          <p:cNvSpPr/>
          <p:nvPr/>
        </p:nvSpPr>
        <p:spPr>
          <a:xfrm>
            <a:off x="3573641" y="5663967"/>
            <a:ext cx="2069875" cy="473252"/>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各種予防的対応</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正方形/長方形 64"/>
          <p:cNvSpPr/>
          <p:nvPr/>
        </p:nvSpPr>
        <p:spPr>
          <a:xfrm>
            <a:off x="3573641" y="6223703"/>
            <a:ext cx="2069875" cy="473252"/>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自治の強化</a:t>
            </a:r>
          </a:p>
        </p:txBody>
      </p:sp>
      <p:cxnSp>
        <p:nvCxnSpPr>
          <p:cNvPr id="86" name="直線矢印コネクタ 85"/>
          <p:cNvCxnSpPr>
            <a:stCxn id="10" idx="3"/>
            <a:endCxn id="53" idx="1"/>
          </p:cNvCxnSpPr>
          <p:nvPr/>
        </p:nvCxnSpPr>
        <p:spPr>
          <a:xfrm>
            <a:off x="2785304" y="2531500"/>
            <a:ext cx="788335" cy="56221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a:stCxn id="11" idx="3"/>
            <a:endCxn id="56" idx="1"/>
          </p:cNvCxnSpPr>
          <p:nvPr/>
        </p:nvCxnSpPr>
        <p:spPr>
          <a:xfrm>
            <a:off x="2785304" y="3111679"/>
            <a:ext cx="788335" cy="541773"/>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a:stCxn id="7" idx="3"/>
            <a:endCxn id="55" idx="1"/>
          </p:cNvCxnSpPr>
          <p:nvPr/>
        </p:nvCxnSpPr>
        <p:spPr>
          <a:xfrm>
            <a:off x="2785304" y="3691859"/>
            <a:ext cx="788337" cy="1089779"/>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a:stCxn id="7" idx="3"/>
            <a:endCxn id="63" idx="1"/>
          </p:cNvCxnSpPr>
          <p:nvPr/>
        </p:nvCxnSpPr>
        <p:spPr>
          <a:xfrm>
            <a:off x="2785304" y="3691859"/>
            <a:ext cx="788337" cy="1648997"/>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a:stCxn id="8" idx="3"/>
            <a:endCxn id="52" idx="1"/>
          </p:cNvCxnSpPr>
          <p:nvPr/>
        </p:nvCxnSpPr>
        <p:spPr>
          <a:xfrm flipV="1">
            <a:off x="2785304" y="2533978"/>
            <a:ext cx="788335" cy="2243879"/>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a:stCxn id="11" idx="3"/>
            <a:endCxn id="52" idx="1"/>
          </p:cNvCxnSpPr>
          <p:nvPr/>
        </p:nvCxnSpPr>
        <p:spPr>
          <a:xfrm flipV="1">
            <a:off x="2785304" y="2533978"/>
            <a:ext cx="788335" cy="57770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直線矢印コネクタ 103"/>
          <p:cNvCxnSpPr>
            <a:stCxn id="10" idx="3"/>
            <a:endCxn id="52" idx="1"/>
          </p:cNvCxnSpPr>
          <p:nvPr/>
        </p:nvCxnSpPr>
        <p:spPr>
          <a:xfrm>
            <a:off x="2785304" y="2531500"/>
            <a:ext cx="788335" cy="2478"/>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直線矢印コネクタ 106"/>
          <p:cNvCxnSpPr>
            <a:stCxn id="9" idx="3"/>
            <a:endCxn id="65" idx="1"/>
          </p:cNvCxnSpPr>
          <p:nvPr/>
        </p:nvCxnSpPr>
        <p:spPr>
          <a:xfrm>
            <a:off x="2785304" y="6138748"/>
            <a:ext cx="788337" cy="32158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直線矢印コネクタ 109"/>
          <p:cNvCxnSpPr>
            <a:stCxn id="9" idx="3"/>
            <a:endCxn id="64" idx="1"/>
          </p:cNvCxnSpPr>
          <p:nvPr/>
        </p:nvCxnSpPr>
        <p:spPr>
          <a:xfrm flipV="1">
            <a:off x="2785304" y="5900593"/>
            <a:ext cx="788337" cy="23815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113"/>
          <p:cNvCxnSpPr>
            <a:stCxn id="10" idx="3"/>
            <a:endCxn id="55" idx="1"/>
          </p:cNvCxnSpPr>
          <p:nvPr/>
        </p:nvCxnSpPr>
        <p:spPr>
          <a:xfrm>
            <a:off x="2785304" y="2531500"/>
            <a:ext cx="788337" cy="2250138"/>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直線矢印コネクタ 116"/>
          <p:cNvCxnSpPr>
            <a:stCxn id="11" idx="3"/>
            <a:endCxn id="55" idx="1"/>
          </p:cNvCxnSpPr>
          <p:nvPr/>
        </p:nvCxnSpPr>
        <p:spPr>
          <a:xfrm>
            <a:off x="2785304" y="3111679"/>
            <a:ext cx="788337" cy="1669959"/>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直線矢印コネクタ 119"/>
          <p:cNvCxnSpPr>
            <a:stCxn id="10" idx="3"/>
            <a:endCxn id="63" idx="1"/>
          </p:cNvCxnSpPr>
          <p:nvPr/>
        </p:nvCxnSpPr>
        <p:spPr>
          <a:xfrm>
            <a:off x="2785304" y="2531500"/>
            <a:ext cx="788337" cy="280935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直線矢印コネクタ 129"/>
          <p:cNvCxnSpPr>
            <a:stCxn id="8" idx="3"/>
            <a:endCxn id="63" idx="1"/>
          </p:cNvCxnSpPr>
          <p:nvPr/>
        </p:nvCxnSpPr>
        <p:spPr>
          <a:xfrm>
            <a:off x="2785304" y="4777857"/>
            <a:ext cx="788337" cy="562999"/>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矢印コネクタ 135"/>
          <p:cNvCxnSpPr>
            <a:stCxn id="7" idx="3"/>
            <a:endCxn id="52" idx="1"/>
          </p:cNvCxnSpPr>
          <p:nvPr/>
        </p:nvCxnSpPr>
        <p:spPr>
          <a:xfrm flipV="1">
            <a:off x="2785304" y="2533978"/>
            <a:ext cx="788335" cy="115788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直線矢印コネクタ 138"/>
          <p:cNvCxnSpPr>
            <a:stCxn id="8" idx="3"/>
            <a:endCxn id="55" idx="1"/>
          </p:cNvCxnSpPr>
          <p:nvPr/>
        </p:nvCxnSpPr>
        <p:spPr>
          <a:xfrm>
            <a:off x="2785304" y="4777857"/>
            <a:ext cx="788337" cy="378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2" name="直線矢印コネクタ 141"/>
          <p:cNvCxnSpPr>
            <a:stCxn id="11" idx="3"/>
            <a:endCxn id="63" idx="1"/>
          </p:cNvCxnSpPr>
          <p:nvPr/>
        </p:nvCxnSpPr>
        <p:spPr>
          <a:xfrm>
            <a:off x="2785304" y="3111679"/>
            <a:ext cx="788337" cy="2229177"/>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1" name="正方形/長方形 170"/>
          <p:cNvSpPr/>
          <p:nvPr/>
        </p:nvSpPr>
        <p:spPr>
          <a:xfrm>
            <a:off x="3573640" y="3984756"/>
            <a:ext cx="2069875" cy="473252"/>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結婚のきっかけづくり</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72" name="直線矢印コネクタ 171"/>
          <p:cNvCxnSpPr>
            <a:stCxn id="8" idx="3"/>
            <a:endCxn id="171" idx="1"/>
          </p:cNvCxnSpPr>
          <p:nvPr/>
        </p:nvCxnSpPr>
        <p:spPr>
          <a:xfrm flipV="1">
            <a:off x="2785304" y="4221382"/>
            <a:ext cx="788336" cy="55647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1" name="正方形/長方形 200"/>
          <p:cNvSpPr/>
          <p:nvPr/>
        </p:nvSpPr>
        <p:spPr>
          <a:xfrm>
            <a:off x="6029381" y="2299967"/>
            <a:ext cx="2069875" cy="468883"/>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市内消費拡大</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よる</a:t>
            </a:r>
            <a:endPar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市内産業の維持・拡大</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2" name="正方形/長方形 201"/>
          <p:cNvSpPr/>
          <p:nvPr/>
        </p:nvSpPr>
        <p:spPr>
          <a:xfrm>
            <a:off x="6029380" y="2824412"/>
            <a:ext cx="2069875" cy="468883"/>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市外へ一括して販路拡大を行うための</a:t>
            </a: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組織構築</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3" name="正方形/長方形 202"/>
          <p:cNvSpPr/>
          <p:nvPr/>
        </p:nvSpPr>
        <p:spPr>
          <a:xfrm>
            <a:off x="6029380" y="3348857"/>
            <a:ext cx="2069875" cy="468883"/>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観光</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単価の増加による</a:t>
            </a:r>
            <a:endParaRPr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宿泊業等の利益向上</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05" name="カギ線コネクタ 204"/>
          <p:cNvCxnSpPr>
            <a:stCxn id="52" idx="3"/>
            <a:endCxn id="201" idx="1"/>
          </p:cNvCxnSpPr>
          <p:nvPr/>
        </p:nvCxnSpPr>
        <p:spPr>
          <a:xfrm>
            <a:off x="5643514" y="2533978"/>
            <a:ext cx="385867" cy="431"/>
          </a:xfrm>
          <a:prstGeom prst="bentConnector3">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6" name="カギ線コネクタ 205"/>
          <p:cNvCxnSpPr>
            <a:stCxn id="52" idx="3"/>
            <a:endCxn id="202" idx="1"/>
          </p:cNvCxnSpPr>
          <p:nvPr/>
        </p:nvCxnSpPr>
        <p:spPr>
          <a:xfrm>
            <a:off x="5643514" y="2533978"/>
            <a:ext cx="385866" cy="524876"/>
          </a:xfrm>
          <a:prstGeom prst="bentConnector3">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9" name="カギ線コネクタ 208"/>
          <p:cNvCxnSpPr>
            <a:stCxn id="52" idx="3"/>
            <a:endCxn id="203" idx="1"/>
          </p:cNvCxnSpPr>
          <p:nvPr/>
        </p:nvCxnSpPr>
        <p:spPr>
          <a:xfrm>
            <a:off x="5643514" y="2533978"/>
            <a:ext cx="385866" cy="1049321"/>
          </a:xfrm>
          <a:prstGeom prst="bentConnector3">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15" name="正方形/長方形 214"/>
          <p:cNvSpPr/>
          <p:nvPr/>
        </p:nvSpPr>
        <p:spPr>
          <a:xfrm>
            <a:off x="6029381" y="4331921"/>
            <a:ext cx="2069875" cy="406022"/>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出産から子育てまでの</a:t>
            </a:r>
            <a:endParaRPr kumimoji="1" lang="en-US" altLang="ja-JP"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一貫した</a:t>
            </a: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6" name="正方形/長方形 215"/>
          <p:cNvSpPr/>
          <p:nvPr/>
        </p:nvSpPr>
        <p:spPr>
          <a:xfrm>
            <a:off x="6029380" y="4812824"/>
            <a:ext cx="2069875" cy="407013"/>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子育ての負担軽減</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0" name="正方形/長方形 219"/>
          <p:cNvSpPr/>
          <p:nvPr/>
        </p:nvSpPr>
        <p:spPr>
          <a:xfrm>
            <a:off x="6029380" y="5645594"/>
            <a:ext cx="2069875" cy="225124"/>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健康寿命延伸</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21" name="カギ線コネクタ 220"/>
          <p:cNvCxnSpPr>
            <a:stCxn id="55" idx="3"/>
            <a:endCxn id="216" idx="1"/>
          </p:cNvCxnSpPr>
          <p:nvPr/>
        </p:nvCxnSpPr>
        <p:spPr>
          <a:xfrm>
            <a:off x="5643516" y="4781638"/>
            <a:ext cx="385864" cy="234693"/>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4" name="カギ線コネクタ 223"/>
          <p:cNvCxnSpPr>
            <a:stCxn id="55" idx="3"/>
            <a:endCxn id="215" idx="1"/>
          </p:cNvCxnSpPr>
          <p:nvPr/>
        </p:nvCxnSpPr>
        <p:spPr>
          <a:xfrm flipV="1">
            <a:off x="5643516" y="4534932"/>
            <a:ext cx="385865" cy="246706"/>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36" name="正方形/長方形 235"/>
          <p:cNvSpPr/>
          <p:nvPr/>
        </p:nvSpPr>
        <p:spPr>
          <a:xfrm>
            <a:off x="6029380" y="5902025"/>
            <a:ext cx="2069875" cy="225124"/>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地域包括ケア推進</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7" name="正方形/長方形 236"/>
          <p:cNvSpPr/>
          <p:nvPr/>
        </p:nvSpPr>
        <p:spPr>
          <a:xfrm>
            <a:off x="6029380" y="6211682"/>
            <a:ext cx="2069875" cy="225124"/>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協働の推進</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8" name="正方形/長方形 237"/>
          <p:cNvSpPr/>
          <p:nvPr/>
        </p:nvSpPr>
        <p:spPr>
          <a:xfrm>
            <a:off x="6029380" y="6492690"/>
            <a:ext cx="2069875" cy="225124"/>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地域課題の</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ビジネス化</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39" name="カギ線コネクタ 238"/>
          <p:cNvCxnSpPr>
            <a:stCxn id="64" idx="3"/>
            <a:endCxn id="220" idx="1"/>
          </p:cNvCxnSpPr>
          <p:nvPr/>
        </p:nvCxnSpPr>
        <p:spPr>
          <a:xfrm flipV="1">
            <a:off x="5643516" y="5758156"/>
            <a:ext cx="385864" cy="142437"/>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2" name="カギ線コネクタ 241"/>
          <p:cNvCxnSpPr>
            <a:stCxn id="64" idx="3"/>
            <a:endCxn id="236" idx="1"/>
          </p:cNvCxnSpPr>
          <p:nvPr/>
        </p:nvCxnSpPr>
        <p:spPr>
          <a:xfrm>
            <a:off x="5643516" y="5900593"/>
            <a:ext cx="385864" cy="113994"/>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5" name="カギ線コネクタ 244"/>
          <p:cNvCxnSpPr>
            <a:stCxn id="65" idx="3"/>
            <a:endCxn id="237" idx="1"/>
          </p:cNvCxnSpPr>
          <p:nvPr/>
        </p:nvCxnSpPr>
        <p:spPr>
          <a:xfrm flipV="1">
            <a:off x="5643516" y="6324244"/>
            <a:ext cx="385864" cy="136085"/>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8" name="カギ線コネクタ 247"/>
          <p:cNvCxnSpPr>
            <a:stCxn id="65" idx="3"/>
            <a:endCxn id="238" idx="1"/>
          </p:cNvCxnSpPr>
          <p:nvPr/>
        </p:nvCxnSpPr>
        <p:spPr>
          <a:xfrm>
            <a:off x="5643516" y="6460329"/>
            <a:ext cx="385864" cy="144923"/>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2" name="直線矢印コネクタ 261"/>
          <p:cNvCxnSpPr>
            <a:stCxn id="9" idx="3"/>
            <a:endCxn id="52" idx="1"/>
          </p:cNvCxnSpPr>
          <p:nvPr/>
        </p:nvCxnSpPr>
        <p:spPr>
          <a:xfrm flipV="1">
            <a:off x="2785304" y="2533978"/>
            <a:ext cx="788335" cy="360477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42032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体系の再整理と</a:t>
            </a:r>
            <a:r>
              <a:rPr lang="en-US" altLang="ja-JP" dirty="0" smtClean="0"/>
              <a:t>KPI</a:t>
            </a:r>
            <a:r>
              <a:rPr lang="ja-JP" altLang="en-US" dirty="0" smtClean="0"/>
              <a:t>の数値の方向性についての提案</a:t>
            </a:r>
            <a:endParaRPr lang="ja-JP" altLang="en-US" dirty="0"/>
          </a:p>
        </p:txBody>
      </p:sp>
      <p:sp>
        <p:nvSpPr>
          <p:cNvPr id="6" name="コンテンツ プレースホルダー 5"/>
          <p:cNvSpPr>
            <a:spLocks noGrp="1"/>
          </p:cNvSpPr>
          <p:nvPr>
            <p:ph idx="1"/>
          </p:nvPr>
        </p:nvSpPr>
        <p:spPr>
          <a:xfrm>
            <a:off x="0" y="983714"/>
            <a:ext cx="9144000" cy="1147317"/>
          </a:xfrm>
        </p:spPr>
        <p:txBody>
          <a:bodyPr>
            <a:normAutofit fontScale="92500" lnSpcReduction="10000"/>
          </a:bodyPr>
          <a:lstStyle/>
          <a:p>
            <a:r>
              <a:rPr kumimoji="1" lang="ja-JP" altLang="en-US" dirty="0" smtClean="0"/>
              <a:t>人口減少対策の要となる要素を</a:t>
            </a:r>
            <a:r>
              <a:rPr lang="ja-JP" altLang="en-US" dirty="0" smtClean="0"/>
              <a:t>踏まえ、氷見市まち・ひと・しごと創生総合戦略の基本目標別に整理し直しました。以下の</a:t>
            </a:r>
            <a:r>
              <a:rPr lang="en-US" altLang="ja-JP" dirty="0" smtClean="0"/>
              <a:t>13</a:t>
            </a:r>
            <a:r>
              <a:rPr lang="ja-JP" altLang="en-US" dirty="0" smtClean="0"/>
              <a:t>の方向性で</a:t>
            </a:r>
            <a:r>
              <a:rPr lang="en-US" altLang="ja-JP" dirty="0" smtClean="0"/>
              <a:t>KPI</a:t>
            </a:r>
            <a:r>
              <a:rPr lang="ja-JP" altLang="en-US" dirty="0" smtClean="0"/>
              <a:t>を変えたいと考えます。</a:t>
            </a:r>
            <a:endParaRPr lang="en-US" altLang="ja-JP" dirty="0" smtClean="0"/>
          </a:p>
          <a:p>
            <a:pPr lvl="1"/>
            <a:r>
              <a:rPr lang="ja-JP" altLang="en-US" dirty="0"/>
              <a:t>現在、総合計画の後期基本計画の策定中であり、その内容に合わせて指標または指標内の数値を見直します。また、個別部会や評価委員会等が存在する場合は、その中で</a:t>
            </a:r>
            <a:r>
              <a:rPr lang="en-US" altLang="ja-JP" dirty="0"/>
              <a:t>KPI</a:t>
            </a:r>
            <a:r>
              <a:rPr lang="ja-JP" altLang="en-US" dirty="0"/>
              <a:t>についても必要に応じて再考いたします。</a:t>
            </a:r>
          </a:p>
          <a:p>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43</a:t>
            </a:fld>
            <a:endParaRPr lang="ja-JP" altLang="en-US" dirty="0"/>
          </a:p>
        </p:txBody>
      </p:sp>
      <p:sp>
        <p:nvSpPr>
          <p:cNvPr id="5" name="正方形/長方形 4"/>
          <p:cNvSpPr/>
          <p:nvPr/>
        </p:nvSpPr>
        <p:spPr>
          <a:xfrm>
            <a:off x="990546" y="2711885"/>
            <a:ext cx="1470532" cy="25552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市外販売等増加</a:t>
            </a:r>
            <a:endPar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990546" y="3035228"/>
            <a:ext cx="1470532" cy="25552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観光消費増加</a:t>
            </a:r>
            <a:endPar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990546" y="2364673"/>
            <a:ext cx="1470532" cy="25552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市内消費増加</a:t>
            </a:r>
            <a:endPar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205012" y="2358962"/>
            <a:ext cx="689738" cy="948132"/>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Ⅰ</a:t>
            </a:r>
            <a:r>
              <a:rPr kumimoji="1" lang="ja-JP" altLang="en-US" sz="1200"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しごと</a:t>
            </a:r>
            <a:endPar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205012" y="3370289"/>
            <a:ext cx="689738" cy="59874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Ⅱ</a:t>
            </a:r>
            <a:r>
              <a:rPr kumimoji="1" lang="ja-JP" altLang="en-US" sz="1200"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人の</a:t>
            </a:r>
            <a:endPar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流れ</a:t>
            </a:r>
            <a:endPar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990546" y="3370790"/>
            <a:ext cx="1470532" cy="255521"/>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U</a:t>
            </a:r>
            <a:r>
              <a:rPr kumimoji="1"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ターンのきっかけ</a:t>
            </a:r>
            <a:endPar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990546" y="3713517"/>
            <a:ext cx="1470532" cy="255521"/>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IJ</a:t>
            </a:r>
            <a:r>
              <a:rPr kumimoji="1"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ターンの一貫支援</a:t>
            </a:r>
            <a:endPar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990546" y="4039217"/>
            <a:ext cx="1470532"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結婚のきっかけ</a:t>
            </a:r>
            <a:endPar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990546" y="4394644"/>
            <a:ext cx="1470532"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出産</a:t>
            </a:r>
            <a:endPar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990546" y="4750071"/>
            <a:ext cx="1470532"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子育て</a:t>
            </a:r>
            <a:endPar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205012" y="4036753"/>
            <a:ext cx="689738" cy="1324266"/>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Ⅲ</a:t>
            </a:r>
            <a:r>
              <a:rPr kumimoji="1" lang="ja-JP" altLang="en-US" sz="1200"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希望を</a:t>
            </a:r>
            <a:r>
              <a:rPr lang="ja-JP" altLang="en-US" sz="1200"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かな</a:t>
            </a:r>
            <a:endPar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える</a:t>
            </a:r>
            <a:endPar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990546" y="5105498"/>
            <a:ext cx="1470532"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教育</a:t>
            </a:r>
            <a:endPar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990546" y="5466742"/>
            <a:ext cx="1470532"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健康寿命延伸</a:t>
            </a:r>
            <a:endPar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995156" y="6185216"/>
            <a:ext cx="1470532"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協働の推進</a:t>
            </a:r>
            <a:endPar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990546" y="5829789"/>
            <a:ext cx="1470532"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地域包括</a:t>
            </a:r>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ケア</a:t>
            </a:r>
            <a:endPar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990546" y="6540643"/>
            <a:ext cx="1470532"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地域課題ビジネス化</a:t>
            </a:r>
            <a:endParaRPr kumimoji="1"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205012" y="5466742"/>
            <a:ext cx="689738" cy="1329422"/>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Ⅳ</a:t>
            </a:r>
            <a:r>
              <a:rPr kumimoji="1" lang="ja-JP" altLang="en-US" sz="1200"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時代に</a:t>
            </a:r>
            <a:endPar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あった</a:t>
            </a:r>
            <a:endPar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まち</a:t>
            </a:r>
            <a:endPar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正方形/長方形 83"/>
          <p:cNvSpPr/>
          <p:nvPr/>
        </p:nvSpPr>
        <p:spPr>
          <a:xfrm>
            <a:off x="2570645" y="2711885"/>
            <a:ext cx="2011680" cy="25552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市内産品一括販売体制の構築</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正方形/長方形 84"/>
          <p:cNvSpPr/>
          <p:nvPr/>
        </p:nvSpPr>
        <p:spPr>
          <a:xfrm>
            <a:off x="2570645" y="3035228"/>
            <a:ext cx="2011680" cy="25552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観光客の消費拡大施策推進</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6" name="正方形/長方形 85"/>
          <p:cNvSpPr/>
          <p:nvPr/>
        </p:nvSpPr>
        <p:spPr>
          <a:xfrm>
            <a:off x="2570645" y="2364673"/>
            <a:ext cx="2011680" cy="25552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市内消費拡大施策推進</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7" name="正方形/長方形 86"/>
          <p:cNvSpPr/>
          <p:nvPr/>
        </p:nvSpPr>
        <p:spPr>
          <a:xfrm>
            <a:off x="2570645" y="3370790"/>
            <a:ext cx="2011680" cy="255521"/>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ぶり奨学プログラム推進</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正方形/長方形 87"/>
          <p:cNvSpPr/>
          <p:nvPr/>
        </p:nvSpPr>
        <p:spPr>
          <a:xfrm>
            <a:off x="2570645" y="3713517"/>
            <a:ext cx="2011680" cy="255521"/>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移住定住促進事業推進</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0" name="正方形/長方形 89"/>
          <p:cNvSpPr/>
          <p:nvPr/>
        </p:nvSpPr>
        <p:spPr>
          <a:xfrm>
            <a:off x="2570645" y="4039217"/>
            <a:ext cx="2011680"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結婚の希望をかなえる</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1" name="正方形/長方形 90"/>
          <p:cNvSpPr/>
          <p:nvPr/>
        </p:nvSpPr>
        <p:spPr>
          <a:xfrm>
            <a:off x="2570645" y="4394644"/>
            <a:ext cx="2011680"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切れ目ない支援</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2" name="正方形/長方形 91"/>
          <p:cNvSpPr/>
          <p:nvPr/>
        </p:nvSpPr>
        <p:spPr>
          <a:xfrm>
            <a:off x="2570645" y="4750071"/>
            <a:ext cx="2011680"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子育ての質的向上</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3" name="正方形/長方形 92"/>
          <p:cNvSpPr/>
          <p:nvPr/>
        </p:nvSpPr>
        <p:spPr>
          <a:xfrm>
            <a:off x="2570645" y="5105498"/>
            <a:ext cx="2011680"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教育の質的向上</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正方形/長方形 93"/>
          <p:cNvSpPr/>
          <p:nvPr/>
        </p:nvSpPr>
        <p:spPr>
          <a:xfrm>
            <a:off x="2570645" y="5466742"/>
            <a:ext cx="2011680"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病気の早期発見、早期対策</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正方形/長方形 94"/>
          <p:cNvSpPr/>
          <p:nvPr/>
        </p:nvSpPr>
        <p:spPr>
          <a:xfrm>
            <a:off x="2575255" y="6185216"/>
            <a:ext cx="2011680"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各種協働策の推進</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6" name="正方形/長方形 95"/>
          <p:cNvSpPr/>
          <p:nvPr/>
        </p:nvSpPr>
        <p:spPr>
          <a:xfrm>
            <a:off x="2570645" y="5829789"/>
            <a:ext cx="2011680"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地域における安心の提供</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正方形/長方形 96"/>
          <p:cNvSpPr/>
          <p:nvPr/>
        </p:nvSpPr>
        <p:spPr>
          <a:xfrm>
            <a:off x="2570645" y="6540643"/>
            <a:ext cx="2011680"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自治機能の代替</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正方形/長方形 97"/>
          <p:cNvSpPr/>
          <p:nvPr/>
        </p:nvSpPr>
        <p:spPr>
          <a:xfrm>
            <a:off x="4694352" y="2711885"/>
            <a:ext cx="2011680" cy="25552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一括販売体制機能での売上</a:t>
            </a:r>
            <a:endPar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9" name="正方形/長方形 98"/>
          <p:cNvSpPr/>
          <p:nvPr/>
        </p:nvSpPr>
        <p:spPr>
          <a:xfrm>
            <a:off x="4694352" y="3035228"/>
            <a:ext cx="2011680" cy="25552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観光消費単価</a:t>
            </a:r>
            <a:endPar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0" name="正方形/長方形 99"/>
          <p:cNvSpPr/>
          <p:nvPr/>
        </p:nvSpPr>
        <p:spPr>
          <a:xfrm>
            <a:off x="4694352" y="2364673"/>
            <a:ext cx="2011680" cy="25552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市内消費率（アンケート）</a:t>
            </a:r>
            <a:endPar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1" name="正方形/長方形 100"/>
          <p:cNvSpPr/>
          <p:nvPr/>
        </p:nvSpPr>
        <p:spPr>
          <a:xfrm>
            <a:off x="4694352" y="3370790"/>
            <a:ext cx="2011680" cy="255521"/>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ぶり奨学プログラム新規登録者数</a:t>
            </a:r>
            <a:endPar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正方形/長方形 101"/>
          <p:cNvSpPr/>
          <p:nvPr/>
        </p:nvSpPr>
        <p:spPr>
          <a:xfrm>
            <a:off x="4694352" y="3713517"/>
            <a:ext cx="2011680" cy="255521"/>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移住センター経由での移住者</a:t>
            </a:r>
            <a:r>
              <a:rPr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空き家バンク登録数</a:t>
            </a:r>
            <a:endParaRPr kumimoji="1" lang="en-US" altLang="ja-JP"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4" name="正方形/長方形 103"/>
          <p:cNvSpPr/>
          <p:nvPr/>
        </p:nvSpPr>
        <p:spPr>
          <a:xfrm>
            <a:off x="4694352" y="4039217"/>
            <a:ext cx="2011680"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おせっかいさんによる</a:t>
            </a:r>
            <a:r>
              <a:rPr kumimoji="1" lang="en-US" altLang="ja-JP"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900" dirty="0" err="1"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ひみ婚</a:t>
            </a:r>
            <a:r>
              <a:rPr kumimoji="1"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会員引き合わせ数</a:t>
            </a:r>
            <a:endPar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5" name="正方形/長方形 104"/>
          <p:cNvSpPr/>
          <p:nvPr/>
        </p:nvSpPr>
        <p:spPr>
          <a:xfrm>
            <a:off x="4694352" y="4394644"/>
            <a:ext cx="2011680"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出産前後の相談件数</a:t>
            </a:r>
            <a:endPar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正方形/長方形 105"/>
          <p:cNvSpPr/>
          <p:nvPr/>
        </p:nvSpPr>
        <p:spPr>
          <a:xfrm>
            <a:off x="4694352" y="4750071"/>
            <a:ext cx="2011680"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子育てが楽しいと感じている子育て世代の</a:t>
            </a:r>
            <a:r>
              <a:rPr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割合（アンケート）</a:t>
            </a:r>
            <a:endPar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7" name="正方形/長方形 106"/>
          <p:cNvSpPr/>
          <p:nvPr/>
        </p:nvSpPr>
        <p:spPr>
          <a:xfrm>
            <a:off x="4694352" y="5105498"/>
            <a:ext cx="2011680"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教育の質的なことに関する数値</a:t>
            </a:r>
            <a:endPar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正方形/長方形 107"/>
          <p:cNvSpPr/>
          <p:nvPr/>
        </p:nvSpPr>
        <p:spPr>
          <a:xfrm>
            <a:off x="4694352" y="5466742"/>
            <a:ext cx="2011680"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特定健診受診率、メタボリックシンドロームの率</a:t>
            </a:r>
            <a:endPar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正方形/長方形 108"/>
          <p:cNvSpPr/>
          <p:nvPr/>
        </p:nvSpPr>
        <p:spPr>
          <a:xfrm>
            <a:off x="4698962" y="6185216"/>
            <a:ext cx="2011680"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地域づくり協議会の数</a:t>
            </a:r>
            <a:endPar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0" name="正方形/長方形 109"/>
          <p:cNvSpPr/>
          <p:nvPr/>
        </p:nvSpPr>
        <p:spPr>
          <a:xfrm>
            <a:off x="4694352" y="5829789"/>
            <a:ext cx="2011680"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病気や</a:t>
            </a:r>
            <a:r>
              <a:rPr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介護が時に</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に頼れる人がいると思う人の割合（アンケート）</a:t>
            </a:r>
            <a:endPar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正方形/長方形 110"/>
          <p:cNvSpPr/>
          <p:nvPr/>
        </p:nvSpPr>
        <p:spPr>
          <a:xfrm>
            <a:off x="4694352" y="6540643"/>
            <a:ext cx="2011680"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コミュニティビジネス創業件数</a:t>
            </a:r>
            <a:endPar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2" name="テキスト ボックス 171"/>
          <p:cNvSpPr txBox="1"/>
          <p:nvPr/>
        </p:nvSpPr>
        <p:spPr>
          <a:xfrm>
            <a:off x="158031" y="2079311"/>
            <a:ext cx="800219" cy="276999"/>
          </a:xfrm>
          <a:prstGeom prst="rect">
            <a:avLst/>
          </a:prstGeom>
          <a:noFill/>
        </p:spPr>
        <p:txBody>
          <a:bodyPr wrap="none" rtlCol="0">
            <a:spAutoFit/>
          </a:bodyPr>
          <a:lstStyle/>
          <a:p>
            <a:r>
              <a:rPr kumimoji="1"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基本目標</a:t>
            </a:r>
            <a:endParaRPr kumimoji="1"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3" name="テキスト ボックス 172"/>
          <p:cNvSpPr txBox="1"/>
          <p:nvPr/>
        </p:nvSpPr>
        <p:spPr>
          <a:xfrm>
            <a:off x="1290938" y="2079311"/>
            <a:ext cx="954107" cy="276999"/>
          </a:xfrm>
          <a:prstGeom prst="rect">
            <a:avLst/>
          </a:prstGeom>
          <a:noFill/>
        </p:spPr>
        <p:txBody>
          <a:bodyPr wrap="none" rtlCol="0">
            <a:spAutoFit/>
          </a:bodyPr>
          <a:lstStyle/>
          <a:p>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新到達</a:t>
            </a:r>
            <a:r>
              <a:rPr kumimoji="1"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目標</a:t>
            </a:r>
            <a:endParaRPr kumimoji="1"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4" name="テキスト ボックス 173"/>
          <p:cNvSpPr txBox="1"/>
          <p:nvPr/>
        </p:nvSpPr>
        <p:spPr>
          <a:xfrm>
            <a:off x="3125654" y="2079311"/>
            <a:ext cx="800219" cy="276999"/>
          </a:xfrm>
          <a:prstGeom prst="rect">
            <a:avLst/>
          </a:prstGeom>
          <a:noFill/>
        </p:spPr>
        <p:txBody>
          <a:bodyPr wrap="none" rtlCol="0">
            <a:spAutoFit/>
          </a:bodyPr>
          <a:lstStyle/>
          <a:p>
            <a:r>
              <a:rPr kumimoji="1"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重点施策</a:t>
            </a:r>
            <a:endParaRPr kumimoji="1"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5" name="テキスト ボックス 174"/>
          <p:cNvSpPr txBox="1"/>
          <p:nvPr/>
        </p:nvSpPr>
        <p:spPr>
          <a:xfrm>
            <a:off x="5414382" y="2079311"/>
            <a:ext cx="593432" cy="276999"/>
          </a:xfrm>
          <a:prstGeom prst="rect">
            <a:avLst/>
          </a:prstGeom>
          <a:noFill/>
        </p:spPr>
        <p:txBody>
          <a:bodyPr wrap="none" rtlCol="0">
            <a:spAutoFit/>
          </a:bodyPr>
          <a:lstStyle/>
          <a:p>
            <a:r>
              <a:rPr kumimoji="1" lang="en-US" altLang="ja-JP"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KPI</a:t>
            </a:r>
            <a:r>
              <a:rPr kumimoji="1"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案</a:t>
            </a:r>
            <a:endParaRPr kumimoji="1"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6" name="正方形/長方形 175"/>
          <p:cNvSpPr/>
          <p:nvPr/>
        </p:nvSpPr>
        <p:spPr>
          <a:xfrm>
            <a:off x="6748661" y="2711885"/>
            <a:ext cx="1061113"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300</a:t>
            </a:r>
            <a:r>
              <a:rPr kumimoji="1"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7" name="正方形/長方形 176"/>
          <p:cNvSpPr/>
          <p:nvPr/>
        </p:nvSpPr>
        <p:spPr>
          <a:xfrm>
            <a:off x="6748661" y="3063803"/>
            <a:ext cx="2262664"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年度末に仮の数値の算出を行い、それ以降は</a:t>
            </a:r>
            <a:r>
              <a:rPr lang="en-US" altLang="ja-JP"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PDCA</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を回しながら目標値の見直しも含め検証を実施</a:t>
            </a:r>
            <a:endParaRPr kumimoji="1"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8" name="正方形/長方形 177"/>
          <p:cNvSpPr/>
          <p:nvPr/>
        </p:nvSpPr>
        <p:spPr>
          <a:xfrm>
            <a:off x="6748661" y="2364673"/>
            <a:ext cx="1061113"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22.3</a:t>
            </a:r>
            <a:r>
              <a:rPr lang="en-US" altLang="ja-JP"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79" name="正方形/長方形 178"/>
          <p:cNvSpPr/>
          <p:nvPr/>
        </p:nvSpPr>
        <p:spPr>
          <a:xfrm>
            <a:off x="6748661" y="3370790"/>
            <a:ext cx="1061113"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90</a:t>
            </a:r>
            <a:r>
              <a:rPr kumimoji="1"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0" name="正方形/長方形 179"/>
          <p:cNvSpPr/>
          <p:nvPr/>
        </p:nvSpPr>
        <p:spPr>
          <a:xfrm>
            <a:off x="6748661" y="3713517"/>
            <a:ext cx="1061113"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軒</a:t>
            </a:r>
            <a:endPar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0" name="テキスト ボックス 189"/>
          <p:cNvSpPr txBox="1"/>
          <p:nvPr/>
        </p:nvSpPr>
        <p:spPr>
          <a:xfrm>
            <a:off x="6711016" y="2079311"/>
            <a:ext cx="1146468" cy="276999"/>
          </a:xfrm>
          <a:prstGeom prst="rect">
            <a:avLst/>
          </a:prstGeom>
          <a:noFill/>
        </p:spPr>
        <p:txBody>
          <a:bodyPr wrap="none" rtlCol="0">
            <a:spAutoFit/>
          </a:bodyPr>
          <a:lstStyle/>
          <a:p>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年度末</a:t>
            </a:r>
            <a:endParaRPr kumimoji="1"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 name="正方形/長方形 209"/>
          <p:cNvSpPr/>
          <p:nvPr/>
        </p:nvSpPr>
        <p:spPr>
          <a:xfrm>
            <a:off x="7899991" y="2711885"/>
            <a:ext cx="1061113"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2,000</a:t>
            </a:r>
            <a:r>
              <a:rPr kumimoji="1"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2" name="正方形/長方形 211"/>
          <p:cNvSpPr/>
          <p:nvPr/>
        </p:nvSpPr>
        <p:spPr>
          <a:xfrm>
            <a:off x="7899991" y="2364673"/>
            <a:ext cx="1061113"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26.3</a:t>
            </a:r>
            <a:r>
              <a:rPr lang="en-US" altLang="ja-JP"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3" name="正方形/長方形 212"/>
          <p:cNvSpPr/>
          <p:nvPr/>
        </p:nvSpPr>
        <p:spPr>
          <a:xfrm>
            <a:off x="7899991" y="3370790"/>
            <a:ext cx="1061113"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90</a:t>
            </a:r>
            <a:r>
              <a:rPr kumimoji="1"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4" name="正方形/長方形 213"/>
          <p:cNvSpPr/>
          <p:nvPr/>
        </p:nvSpPr>
        <p:spPr>
          <a:xfrm>
            <a:off x="7899991" y="3713517"/>
            <a:ext cx="1061113"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人、常時</a:t>
            </a:r>
            <a:r>
              <a:rPr kumimoji="1" lang="en-US" altLang="ja-JP"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軒のバンク登録</a:t>
            </a:r>
            <a:endPar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4" name="テキスト ボックス 223"/>
          <p:cNvSpPr txBox="1"/>
          <p:nvPr/>
        </p:nvSpPr>
        <p:spPr>
          <a:xfrm>
            <a:off x="7864857" y="2079311"/>
            <a:ext cx="1146468" cy="276999"/>
          </a:xfrm>
          <a:prstGeom prst="rect">
            <a:avLst/>
          </a:prstGeom>
          <a:noFill/>
        </p:spPr>
        <p:txBody>
          <a:bodyPr wrap="none" rtlCol="0">
            <a:spAutoFit/>
          </a:bodyPr>
          <a:lstStyle/>
          <a:p>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年度末</a:t>
            </a:r>
            <a:endParaRPr kumimoji="1"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正方形/長方形 88"/>
          <p:cNvSpPr/>
          <p:nvPr/>
        </p:nvSpPr>
        <p:spPr>
          <a:xfrm>
            <a:off x="6748660" y="2462592"/>
            <a:ext cx="2357239"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魚食文化リーディング協議会で検証と見直しを実施</a:t>
            </a:r>
            <a:endParaRPr kumimoji="1"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正方形/長方形 102"/>
          <p:cNvSpPr/>
          <p:nvPr/>
        </p:nvSpPr>
        <p:spPr>
          <a:xfrm>
            <a:off x="6748659" y="2813548"/>
            <a:ext cx="2357239"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魚食文化リーディング協議会で検証と見直しを実施</a:t>
            </a:r>
            <a:endParaRPr kumimoji="1"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8" name="正方形/長方形 117"/>
          <p:cNvSpPr/>
          <p:nvPr/>
        </p:nvSpPr>
        <p:spPr>
          <a:xfrm>
            <a:off x="6748658" y="3470696"/>
            <a:ext cx="2357239"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ぶり奨学部会</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で検証と見直しを実施</a:t>
            </a:r>
            <a:endParaRPr kumimoji="1"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9" name="正方形/長方形 118"/>
          <p:cNvSpPr/>
          <p:nvPr/>
        </p:nvSpPr>
        <p:spPr>
          <a:xfrm>
            <a:off x="6748658" y="3872323"/>
            <a:ext cx="2357239"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移住定住評価委員会</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で検証と見直しを実施</a:t>
            </a:r>
            <a:endParaRPr kumimoji="1"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0" name="正方形/長方形 119"/>
          <p:cNvSpPr/>
          <p:nvPr/>
        </p:nvSpPr>
        <p:spPr>
          <a:xfrm>
            <a:off x="6752690" y="4070694"/>
            <a:ext cx="2357239"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年度は</a:t>
            </a:r>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。今後の人数の詳細については総合計画にて策定。少なくとも現状以上を目指す</a:t>
            </a:r>
            <a:endParaRPr kumimoji="1"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 name="正方形/長方形 111"/>
          <p:cNvSpPr/>
          <p:nvPr/>
        </p:nvSpPr>
        <p:spPr>
          <a:xfrm>
            <a:off x="6748661" y="4441194"/>
            <a:ext cx="2357239"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566</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件</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今後の人数の詳細については子育て世代包括支援センター（日本版ネウボラ）調査</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事業等を踏まえて策定</a:t>
            </a:r>
            <a:endPar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endParaRPr kumimoji="1"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 name="正方形/長方形 112"/>
          <p:cNvSpPr/>
          <p:nvPr/>
        </p:nvSpPr>
        <p:spPr>
          <a:xfrm>
            <a:off x="6748661" y="5107517"/>
            <a:ext cx="2357239"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今後の指標およびその数値の詳細</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は総合計画にて策定予定</a:t>
            </a:r>
            <a:endParaRPr kumimoji="1"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5" name="正方形/長方形 114"/>
          <p:cNvSpPr/>
          <p:nvPr/>
        </p:nvSpPr>
        <p:spPr>
          <a:xfrm>
            <a:off x="6748657" y="4738896"/>
            <a:ext cx="2357239"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en-US" altLang="ja-JP"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38.4</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％。具体的指標の再考および今後の人数の詳細については総合計画にて策定。当該指標を用いる場合は、少なくとも現状以上を目指す</a:t>
            </a:r>
            <a:endParaRPr kumimoji="1"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 name="正方形/長方形 115"/>
          <p:cNvSpPr/>
          <p:nvPr/>
        </p:nvSpPr>
        <p:spPr>
          <a:xfrm>
            <a:off x="6748661" y="5488849"/>
            <a:ext cx="2395339"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46.3%</a:t>
            </a:r>
            <a:r>
              <a:rPr lang="ja-JP" altLang="en-US" sz="700" dirty="0" err="1"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と</a:t>
            </a:r>
            <a:r>
              <a:rPr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68.0%</a:t>
            </a:r>
            <a:r>
              <a:rPr lang="ja-JP" altLang="en-US" sz="700" dirty="0" err="1"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今後</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数値</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ついては総合計画にて策定。少なくとも現状以上を</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目指す</a:t>
            </a:r>
            <a:endPar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1" name="正方形/長方形 120"/>
          <p:cNvSpPr/>
          <p:nvPr/>
        </p:nvSpPr>
        <p:spPr>
          <a:xfrm>
            <a:off x="6748657" y="5814236"/>
            <a:ext cx="2357239"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en-US" altLang="ja-JP"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25.3</a:t>
            </a:r>
            <a:r>
              <a:rPr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err="1"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今後の人数の詳細については総合計画にて策定。少なくとも現状以上を目指す</a:t>
            </a:r>
            <a:endParaRPr kumimoji="1"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正方形/長方形 121"/>
          <p:cNvSpPr/>
          <p:nvPr/>
        </p:nvSpPr>
        <p:spPr>
          <a:xfrm>
            <a:off x="6750778" y="6529777"/>
            <a:ext cx="2357239"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en-US" altLang="ja-JP"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件。今後の件数の詳細については総合計画にて策定。少なくとも現状以上を目指す</a:t>
            </a:r>
            <a:endParaRPr kumimoji="1"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正方形/長方形 75"/>
          <p:cNvSpPr/>
          <p:nvPr/>
        </p:nvSpPr>
        <p:spPr>
          <a:xfrm>
            <a:off x="6767710" y="6186119"/>
            <a:ext cx="2357239" cy="25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年度末時点で</a:t>
            </a:r>
            <a:r>
              <a:rPr kumimoji="1" lang="en-US" altLang="ja-JP"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団体</a:t>
            </a:r>
            <a:r>
              <a:rPr kumimoji="1"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今後の</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団体数</a:t>
            </a:r>
            <a:r>
              <a:rPr lang="ja-JP" altLang="en-US" sz="7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の詳細については総合計画にて策定。少なくとも現状以上を目指す</a:t>
            </a:r>
            <a:endParaRPr kumimoji="1" lang="ja-JP" altLang="en-US" sz="7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5988015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KPI</a:t>
            </a:r>
            <a:r>
              <a:rPr lang="ja-JP" altLang="en-US" dirty="0" smtClean="0"/>
              <a:t>達成のために行う主な事業</a:t>
            </a:r>
            <a:endParaRPr lang="ja-JP" altLang="en-US" dirty="0"/>
          </a:p>
        </p:txBody>
      </p:sp>
      <p:sp>
        <p:nvSpPr>
          <p:cNvPr id="6" name="コンテンツ プレースホルダー 5"/>
          <p:cNvSpPr>
            <a:spLocks noGrp="1"/>
          </p:cNvSpPr>
          <p:nvPr>
            <p:ph idx="1"/>
          </p:nvPr>
        </p:nvSpPr>
        <p:spPr>
          <a:xfrm>
            <a:off x="0" y="1105635"/>
            <a:ext cx="9144000" cy="511840"/>
          </a:xfrm>
        </p:spPr>
        <p:txBody>
          <a:bodyPr/>
          <a:lstStyle/>
          <a:p>
            <a:r>
              <a:rPr lang="ja-JP" altLang="en-US" dirty="0"/>
              <a:t>各種</a:t>
            </a:r>
            <a:r>
              <a:rPr kumimoji="1" lang="ja-JP" altLang="en-US" dirty="0" smtClean="0"/>
              <a:t>状況を</a:t>
            </a:r>
            <a:r>
              <a:rPr lang="ja-JP" altLang="en-US" dirty="0" smtClean="0"/>
              <a:t>踏まえ、以下の</a:t>
            </a:r>
            <a:r>
              <a:rPr lang="en-US" altLang="ja-JP" dirty="0" smtClean="0"/>
              <a:t>KPI</a:t>
            </a:r>
            <a:r>
              <a:rPr lang="ja-JP" altLang="en-US" dirty="0" smtClean="0"/>
              <a:t>について指標を変えたいと考えます。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44</a:t>
            </a:fld>
            <a:endParaRPr lang="ja-JP" altLang="en-US" dirty="0"/>
          </a:p>
        </p:txBody>
      </p:sp>
      <p:sp>
        <p:nvSpPr>
          <p:cNvPr id="84" name="正方形/長方形 83"/>
          <p:cNvSpPr/>
          <p:nvPr/>
        </p:nvSpPr>
        <p:spPr>
          <a:xfrm>
            <a:off x="212455" y="2302537"/>
            <a:ext cx="2011680" cy="25552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市内産品一括販売体制の構築</a:t>
            </a:r>
          </a:p>
        </p:txBody>
      </p:sp>
      <p:sp>
        <p:nvSpPr>
          <p:cNvPr id="85" name="正方形/長方形 84"/>
          <p:cNvSpPr/>
          <p:nvPr/>
        </p:nvSpPr>
        <p:spPr>
          <a:xfrm>
            <a:off x="212455" y="2657964"/>
            <a:ext cx="2011680" cy="25552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観光客の消費拡大施策推進</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6" name="正方形/長方形 85"/>
          <p:cNvSpPr/>
          <p:nvPr/>
        </p:nvSpPr>
        <p:spPr>
          <a:xfrm>
            <a:off x="212455" y="1953601"/>
            <a:ext cx="2011680" cy="25552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市内消費拡大施策推進</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7" name="正方形/長方形 86"/>
          <p:cNvSpPr/>
          <p:nvPr/>
        </p:nvSpPr>
        <p:spPr>
          <a:xfrm>
            <a:off x="212455" y="3046605"/>
            <a:ext cx="2011680" cy="255521"/>
          </a:xfrm>
          <a:prstGeom prst="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ぶり奨学プログラム推進</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正方形/長方形 87"/>
          <p:cNvSpPr/>
          <p:nvPr/>
        </p:nvSpPr>
        <p:spPr>
          <a:xfrm>
            <a:off x="212455" y="3402032"/>
            <a:ext cx="2011680" cy="255521"/>
          </a:xfrm>
          <a:prstGeom prst="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移住定住促進事業推進</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0" name="正方形/長方形 89"/>
          <p:cNvSpPr/>
          <p:nvPr/>
        </p:nvSpPr>
        <p:spPr>
          <a:xfrm>
            <a:off x="212455" y="3760752"/>
            <a:ext cx="2011680"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結婚の希望をかなえる</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1" name="正方形/長方形 90"/>
          <p:cNvSpPr/>
          <p:nvPr/>
        </p:nvSpPr>
        <p:spPr>
          <a:xfrm>
            <a:off x="212455" y="4115067"/>
            <a:ext cx="2011680"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切れ目ない支援</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2" name="正方形/長方形 91"/>
          <p:cNvSpPr/>
          <p:nvPr/>
        </p:nvSpPr>
        <p:spPr>
          <a:xfrm>
            <a:off x="212455" y="4471606"/>
            <a:ext cx="2011680"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子育ての質的向上</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3" name="正方形/長方形 92"/>
          <p:cNvSpPr/>
          <p:nvPr/>
        </p:nvSpPr>
        <p:spPr>
          <a:xfrm>
            <a:off x="212455" y="4827033"/>
            <a:ext cx="2011680"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教育の質的向上</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正方形/長方形 93"/>
          <p:cNvSpPr/>
          <p:nvPr/>
        </p:nvSpPr>
        <p:spPr>
          <a:xfrm>
            <a:off x="212455" y="5235449"/>
            <a:ext cx="2011680"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病気の早期発見、早期対策</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正方形/長方形 94"/>
          <p:cNvSpPr/>
          <p:nvPr/>
        </p:nvSpPr>
        <p:spPr>
          <a:xfrm>
            <a:off x="212455" y="5965414"/>
            <a:ext cx="2011680"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各種協働策の推進</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6" name="正方形/長方形 95"/>
          <p:cNvSpPr/>
          <p:nvPr/>
        </p:nvSpPr>
        <p:spPr>
          <a:xfrm>
            <a:off x="212455" y="5600430"/>
            <a:ext cx="2011680"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地域における安心の提供</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正方形/長方形 96"/>
          <p:cNvSpPr/>
          <p:nvPr/>
        </p:nvSpPr>
        <p:spPr>
          <a:xfrm>
            <a:off x="212455" y="6306008"/>
            <a:ext cx="2011680"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自治機能の代替</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正方形/長方形 97"/>
          <p:cNvSpPr/>
          <p:nvPr/>
        </p:nvSpPr>
        <p:spPr>
          <a:xfrm>
            <a:off x="2336162" y="2302537"/>
            <a:ext cx="2011680" cy="25552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一括販売体制機能での売上</a:t>
            </a:r>
          </a:p>
        </p:txBody>
      </p:sp>
      <p:sp>
        <p:nvSpPr>
          <p:cNvPr id="99" name="正方形/長方形 98"/>
          <p:cNvSpPr/>
          <p:nvPr/>
        </p:nvSpPr>
        <p:spPr>
          <a:xfrm>
            <a:off x="2336162" y="2657964"/>
            <a:ext cx="2011680" cy="25552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観光</a:t>
            </a:r>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消費</a:t>
            </a:r>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単価</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0" name="正方形/長方形 99"/>
          <p:cNvSpPr/>
          <p:nvPr/>
        </p:nvSpPr>
        <p:spPr>
          <a:xfrm>
            <a:off x="2336162" y="1953601"/>
            <a:ext cx="2011680" cy="25552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市内消費率（アンケート）</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1" name="正方形/長方形 100"/>
          <p:cNvSpPr/>
          <p:nvPr/>
        </p:nvSpPr>
        <p:spPr>
          <a:xfrm>
            <a:off x="2336162" y="3046605"/>
            <a:ext cx="2011680" cy="255521"/>
          </a:xfrm>
          <a:prstGeom prst="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ぶり奨学プログラム新規登録者数</a:t>
            </a:r>
            <a:endPar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正方形/長方形 101"/>
          <p:cNvSpPr/>
          <p:nvPr/>
        </p:nvSpPr>
        <p:spPr>
          <a:xfrm>
            <a:off x="2336162" y="3402032"/>
            <a:ext cx="2011680" cy="255521"/>
          </a:xfrm>
          <a:prstGeom prst="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移住センター経由での移住者</a:t>
            </a:r>
            <a:r>
              <a:rPr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空き家バンク登録者数</a:t>
            </a:r>
            <a:endParaRPr kumimoji="1" lang="en-US" altLang="ja-JP"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4" name="正方形/長方形 103"/>
          <p:cNvSpPr/>
          <p:nvPr/>
        </p:nvSpPr>
        <p:spPr>
          <a:xfrm>
            <a:off x="2336162" y="3760752"/>
            <a:ext cx="2011680"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おせっかいさんによる</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900" dirty="0" err="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ひみ婚</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会員引き合わせ数</a:t>
            </a:r>
          </a:p>
        </p:txBody>
      </p:sp>
      <p:sp>
        <p:nvSpPr>
          <p:cNvPr id="105" name="正方形/長方形 104"/>
          <p:cNvSpPr/>
          <p:nvPr/>
        </p:nvSpPr>
        <p:spPr>
          <a:xfrm>
            <a:off x="2336162" y="4115067"/>
            <a:ext cx="2011680"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出産前後の相談件数</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正方形/長方形 105"/>
          <p:cNvSpPr/>
          <p:nvPr/>
        </p:nvSpPr>
        <p:spPr>
          <a:xfrm>
            <a:off x="2336162" y="4471606"/>
            <a:ext cx="2011680"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子育てが楽しいと感じている子育て世代の割合（アンケート）</a:t>
            </a:r>
          </a:p>
        </p:txBody>
      </p:sp>
      <p:sp>
        <p:nvSpPr>
          <p:cNvPr id="107" name="正方形/長方形 106"/>
          <p:cNvSpPr/>
          <p:nvPr/>
        </p:nvSpPr>
        <p:spPr>
          <a:xfrm>
            <a:off x="2336162" y="4827033"/>
            <a:ext cx="2011680" cy="255521"/>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教育の質的なことに</a:t>
            </a:r>
            <a:r>
              <a:rPr lang="ja-JP" altLang="en-US" sz="10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関する数値</a:t>
            </a:r>
            <a:endPar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4" name="テキスト ボックス 173"/>
          <p:cNvSpPr txBox="1"/>
          <p:nvPr/>
        </p:nvSpPr>
        <p:spPr>
          <a:xfrm>
            <a:off x="767464" y="1640826"/>
            <a:ext cx="800219" cy="276999"/>
          </a:xfrm>
          <a:prstGeom prst="rect">
            <a:avLst/>
          </a:prstGeom>
          <a:noFill/>
        </p:spPr>
        <p:txBody>
          <a:bodyPr wrap="none" rtlCol="0">
            <a:spAutoFit/>
          </a:bodyPr>
          <a:lstStyle/>
          <a:p>
            <a:r>
              <a:rPr kumimoji="1"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重点施策</a:t>
            </a:r>
            <a:endParaRPr kumimoji="1"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5" name="テキスト ボックス 174"/>
          <p:cNvSpPr txBox="1"/>
          <p:nvPr/>
        </p:nvSpPr>
        <p:spPr>
          <a:xfrm>
            <a:off x="3056192" y="1640826"/>
            <a:ext cx="593432" cy="276999"/>
          </a:xfrm>
          <a:prstGeom prst="rect">
            <a:avLst/>
          </a:prstGeom>
          <a:noFill/>
        </p:spPr>
        <p:txBody>
          <a:bodyPr wrap="none" rtlCol="0">
            <a:spAutoFit/>
          </a:bodyPr>
          <a:lstStyle/>
          <a:p>
            <a:r>
              <a:rPr kumimoji="1" lang="en-US" altLang="ja-JP"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KPI</a:t>
            </a:r>
            <a:r>
              <a:rPr kumimoji="1"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案</a:t>
            </a:r>
            <a:endParaRPr kumimoji="1"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 name="正方形/長方形 111"/>
          <p:cNvSpPr/>
          <p:nvPr/>
        </p:nvSpPr>
        <p:spPr>
          <a:xfrm>
            <a:off x="4694345" y="2306918"/>
            <a:ext cx="4282009" cy="255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◇魚食文化リーディング事業</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 name="正方形/長方形 113"/>
          <p:cNvSpPr/>
          <p:nvPr/>
        </p:nvSpPr>
        <p:spPr>
          <a:xfrm>
            <a:off x="4694350" y="3046605"/>
            <a:ext cx="4282009" cy="255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ぶり奨学プログラム事業</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5" name="テキスト ボックス 114"/>
          <p:cNvSpPr txBox="1"/>
          <p:nvPr/>
        </p:nvSpPr>
        <p:spPr>
          <a:xfrm>
            <a:off x="5281074" y="1650470"/>
            <a:ext cx="3108543" cy="276999"/>
          </a:xfrm>
          <a:prstGeom prst="rect">
            <a:avLst/>
          </a:prstGeom>
          <a:noFill/>
        </p:spPr>
        <p:txBody>
          <a:bodyPr wrap="none" rtlCol="0">
            <a:spAutoFit/>
          </a:bodyPr>
          <a:lstStyle/>
          <a:p>
            <a:r>
              <a:rPr kumimoji="1"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主な事業（◇は地方創生推進交付金事業）</a:t>
            </a:r>
            <a:endParaRPr kumimoji="1"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 name="正方形/長方形 115"/>
          <p:cNvSpPr/>
          <p:nvPr/>
        </p:nvSpPr>
        <p:spPr>
          <a:xfrm>
            <a:off x="4694350" y="3402032"/>
            <a:ext cx="4282009" cy="255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◇移住定住促進事業</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正方形/長方形 116"/>
          <p:cNvSpPr/>
          <p:nvPr/>
        </p:nvSpPr>
        <p:spPr>
          <a:xfrm>
            <a:off x="4694348" y="3760752"/>
            <a:ext cx="4282009" cy="255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縁結び推進事業</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8" name="正方形/長方形 117"/>
          <p:cNvSpPr/>
          <p:nvPr/>
        </p:nvSpPr>
        <p:spPr>
          <a:xfrm>
            <a:off x="4694347" y="4115067"/>
            <a:ext cx="4282009" cy="255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子育て世代包括支援センター（日本版ネウボラ）調査</a:t>
            </a:r>
            <a:r>
              <a:rPr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事業</a:t>
            </a:r>
            <a:endPar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9" name="正方形/長方形 118"/>
          <p:cNvSpPr/>
          <p:nvPr/>
        </p:nvSpPr>
        <p:spPr>
          <a:xfrm>
            <a:off x="4694346" y="4471606"/>
            <a:ext cx="4282009" cy="255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家庭で子育て応援金給付事業、</a:t>
            </a:r>
            <a:r>
              <a:rPr lang="zh-TW"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民間保育所等施設給付</a:t>
            </a:r>
            <a:r>
              <a:rPr lang="zh-TW"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事業</a:t>
            </a:r>
            <a:endPar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0" name="正方形/長方形 119"/>
          <p:cNvSpPr/>
          <p:nvPr/>
        </p:nvSpPr>
        <p:spPr>
          <a:xfrm>
            <a:off x="4694346" y="4827033"/>
            <a:ext cx="4282009" cy="255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小中連携教育推進事業</a:t>
            </a:r>
            <a:endPar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0" name="直線矢印コネクタ 9"/>
          <p:cNvCxnSpPr>
            <a:stCxn id="112" idx="1"/>
            <a:endCxn id="100" idx="3"/>
          </p:cNvCxnSpPr>
          <p:nvPr/>
        </p:nvCxnSpPr>
        <p:spPr>
          <a:xfrm flipH="1" flipV="1">
            <a:off x="4347842" y="2081362"/>
            <a:ext cx="346503" cy="353317"/>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直線矢印コネクタ 120"/>
          <p:cNvCxnSpPr>
            <a:stCxn id="112" idx="1"/>
            <a:endCxn id="98" idx="3"/>
          </p:cNvCxnSpPr>
          <p:nvPr/>
        </p:nvCxnSpPr>
        <p:spPr>
          <a:xfrm flipH="1" flipV="1">
            <a:off x="4347842" y="2430298"/>
            <a:ext cx="346503" cy="438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直線矢印コネクタ 121"/>
          <p:cNvCxnSpPr>
            <a:stCxn id="112" idx="1"/>
            <a:endCxn id="99" idx="3"/>
          </p:cNvCxnSpPr>
          <p:nvPr/>
        </p:nvCxnSpPr>
        <p:spPr>
          <a:xfrm flipH="1">
            <a:off x="4347842" y="2434679"/>
            <a:ext cx="346503" cy="35104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直線矢印コネクタ 122"/>
          <p:cNvCxnSpPr>
            <a:stCxn id="114" idx="1"/>
            <a:endCxn id="101" idx="3"/>
          </p:cNvCxnSpPr>
          <p:nvPr/>
        </p:nvCxnSpPr>
        <p:spPr>
          <a:xfrm flipH="1">
            <a:off x="4347842" y="3174366"/>
            <a:ext cx="346508"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a:stCxn id="116" idx="1"/>
            <a:endCxn id="102" idx="3"/>
          </p:cNvCxnSpPr>
          <p:nvPr/>
        </p:nvCxnSpPr>
        <p:spPr>
          <a:xfrm flipH="1">
            <a:off x="4347842" y="3529793"/>
            <a:ext cx="346508"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直線矢印コネクタ 126"/>
          <p:cNvCxnSpPr>
            <a:stCxn id="117" idx="1"/>
            <a:endCxn id="104" idx="3"/>
          </p:cNvCxnSpPr>
          <p:nvPr/>
        </p:nvCxnSpPr>
        <p:spPr>
          <a:xfrm flipH="1">
            <a:off x="4347842" y="3888513"/>
            <a:ext cx="346506"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直線矢印コネクタ 129"/>
          <p:cNvCxnSpPr>
            <a:stCxn id="118" idx="1"/>
            <a:endCxn id="105" idx="3"/>
          </p:cNvCxnSpPr>
          <p:nvPr/>
        </p:nvCxnSpPr>
        <p:spPr>
          <a:xfrm flipH="1">
            <a:off x="4347842" y="4242828"/>
            <a:ext cx="346505"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直線矢印コネクタ 132"/>
          <p:cNvCxnSpPr>
            <a:stCxn id="119" idx="1"/>
            <a:endCxn id="106" idx="3"/>
          </p:cNvCxnSpPr>
          <p:nvPr/>
        </p:nvCxnSpPr>
        <p:spPr>
          <a:xfrm flipH="1">
            <a:off x="4347842" y="4599367"/>
            <a:ext cx="346504"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矢印コネクタ 135"/>
          <p:cNvCxnSpPr>
            <a:stCxn id="120" idx="1"/>
            <a:endCxn id="107" idx="3"/>
          </p:cNvCxnSpPr>
          <p:nvPr/>
        </p:nvCxnSpPr>
        <p:spPr>
          <a:xfrm flipH="1">
            <a:off x="4347842" y="4954794"/>
            <a:ext cx="346504"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0" name="正方形/長方形 149"/>
          <p:cNvSpPr/>
          <p:nvPr/>
        </p:nvSpPr>
        <p:spPr>
          <a:xfrm>
            <a:off x="4694344" y="5235449"/>
            <a:ext cx="4282009" cy="255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未病対策事業</a:t>
            </a:r>
            <a:endPar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1" name="正方形/長方形 150"/>
          <p:cNvSpPr/>
          <p:nvPr/>
        </p:nvSpPr>
        <p:spPr>
          <a:xfrm>
            <a:off x="4694343" y="5965413"/>
            <a:ext cx="4282009" cy="255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err="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おらっちゃ</a:t>
            </a:r>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創生支援事業、協働推進班の活動、</a:t>
            </a:r>
            <a:r>
              <a:rPr lang="en-US" altLang="ja-JP"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br>
            <a:r>
              <a:rPr lang="zh-TW"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地域活力施設整備支援</a:t>
            </a:r>
            <a:r>
              <a:rPr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事業</a:t>
            </a:r>
            <a:endPar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2" name="正方形/長方形 151"/>
          <p:cNvSpPr/>
          <p:nvPr/>
        </p:nvSpPr>
        <p:spPr>
          <a:xfrm>
            <a:off x="4694342" y="5600430"/>
            <a:ext cx="4282009" cy="255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包括的</a:t>
            </a:r>
            <a:r>
              <a:rPr lang="zh-TW"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支援事業</a:t>
            </a:r>
            <a:endPar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53" name="直線矢印コネクタ 152"/>
          <p:cNvCxnSpPr>
            <a:stCxn id="150" idx="1"/>
          </p:cNvCxnSpPr>
          <p:nvPr/>
        </p:nvCxnSpPr>
        <p:spPr>
          <a:xfrm flipH="1">
            <a:off x="4347842" y="5363210"/>
            <a:ext cx="346502"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9" name="直線矢印コネクタ 158"/>
          <p:cNvCxnSpPr>
            <a:stCxn id="152" idx="1"/>
          </p:cNvCxnSpPr>
          <p:nvPr/>
        </p:nvCxnSpPr>
        <p:spPr>
          <a:xfrm flipH="1">
            <a:off x="4347842" y="5728191"/>
            <a:ext cx="346500"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3" name="正方形/長方形 162"/>
          <p:cNvSpPr/>
          <p:nvPr/>
        </p:nvSpPr>
        <p:spPr>
          <a:xfrm>
            <a:off x="4694342" y="6298551"/>
            <a:ext cx="4282009" cy="255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err="1"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おらっちゃ</a:t>
            </a:r>
            <a:r>
              <a:rPr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創生支援事業、地域おこし協力隊起業支援事業補助金</a:t>
            </a:r>
            <a:endPar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64" name="直線矢印コネクタ 163"/>
          <p:cNvCxnSpPr>
            <a:stCxn id="163" idx="1"/>
          </p:cNvCxnSpPr>
          <p:nvPr/>
        </p:nvCxnSpPr>
        <p:spPr>
          <a:xfrm flipH="1" flipV="1">
            <a:off x="4347842" y="6426149"/>
            <a:ext cx="346500" cy="163"/>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3" name="正方形/長方形 62"/>
          <p:cNvSpPr/>
          <p:nvPr/>
        </p:nvSpPr>
        <p:spPr>
          <a:xfrm>
            <a:off x="2336162" y="5235449"/>
            <a:ext cx="2011680"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特定健診受診率、メタボリックシンドロームの率</a:t>
            </a:r>
            <a:endPar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正方形/長方形 63"/>
          <p:cNvSpPr/>
          <p:nvPr/>
        </p:nvSpPr>
        <p:spPr>
          <a:xfrm>
            <a:off x="2340772" y="5600430"/>
            <a:ext cx="2011680"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900" dirty="0" smtClean="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病気</a:t>
            </a:r>
            <a:r>
              <a:rPr lang="ja-JP" altLang="en-US" sz="9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や介護が時に地域に頼れる人がいると思う人の割合（アンケート</a:t>
            </a:r>
            <a:r>
              <a:rPr lang="ja-JP" altLang="en-US" sz="900" dirty="0" smtClean="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正方形/長方形 64"/>
          <p:cNvSpPr/>
          <p:nvPr/>
        </p:nvSpPr>
        <p:spPr>
          <a:xfrm>
            <a:off x="2336162" y="5965414"/>
            <a:ext cx="2011680"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地域づくり協議会の数</a:t>
            </a:r>
            <a:endPar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正方形/長方形 65"/>
          <p:cNvSpPr/>
          <p:nvPr/>
        </p:nvSpPr>
        <p:spPr>
          <a:xfrm>
            <a:off x="2336162" y="6306008"/>
            <a:ext cx="2011680" cy="255521"/>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コミュニティビジネス創業件数</a:t>
            </a:r>
            <a:endPar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8" name="直線矢印コネクタ 57"/>
          <p:cNvCxnSpPr>
            <a:stCxn id="151" idx="1"/>
            <a:endCxn id="65" idx="3"/>
          </p:cNvCxnSpPr>
          <p:nvPr/>
        </p:nvCxnSpPr>
        <p:spPr>
          <a:xfrm flipH="1">
            <a:off x="4347842" y="6093174"/>
            <a:ext cx="346501" cy="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02515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協議会の皆様にお諮りしたいこと（再掲）</a:t>
            </a:r>
            <a:endParaRPr kumimoji="1" lang="ja-JP" altLang="en-US" dirty="0"/>
          </a:p>
        </p:txBody>
      </p:sp>
      <p:sp>
        <p:nvSpPr>
          <p:cNvPr id="3" name="コンテンツ プレースホルダー 2"/>
          <p:cNvSpPr>
            <a:spLocks noGrp="1"/>
          </p:cNvSpPr>
          <p:nvPr>
            <p:ph idx="1"/>
          </p:nvPr>
        </p:nvSpPr>
        <p:spPr>
          <a:xfrm>
            <a:off x="0" y="2572327"/>
            <a:ext cx="9144000" cy="2803713"/>
          </a:xfrm>
        </p:spPr>
        <p:txBody>
          <a:bodyPr>
            <a:noAutofit/>
          </a:bodyPr>
          <a:lstStyle/>
          <a:p>
            <a:r>
              <a:rPr kumimoji="1" lang="ja-JP" altLang="en-US" sz="2800" dirty="0" smtClean="0"/>
              <a:t>平成</a:t>
            </a:r>
            <a:r>
              <a:rPr kumimoji="1" lang="en-US" altLang="ja-JP" sz="2800" dirty="0" smtClean="0"/>
              <a:t>28</a:t>
            </a:r>
            <a:r>
              <a:rPr kumimoji="1" lang="ja-JP" altLang="en-US" sz="2800" dirty="0" smtClean="0"/>
              <a:t>年度の重点事業の事業報告について</a:t>
            </a:r>
            <a:endParaRPr kumimoji="1" lang="en-US" altLang="ja-JP" sz="2800" dirty="0" smtClean="0"/>
          </a:p>
          <a:p>
            <a:endParaRPr kumimoji="1" lang="en-US" altLang="ja-JP" sz="2800" dirty="0" smtClean="0"/>
          </a:p>
          <a:p>
            <a:r>
              <a:rPr lang="ja-JP" altLang="en-US" sz="2800" dirty="0" smtClean="0"/>
              <a:t>平成</a:t>
            </a:r>
            <a:r>
              <a:rPr lang="en-US" altLang="ja-JP" sz="2800" dirty="0" smtClean="0"/>
              <a:t>28</a:t>
            </a:r>
            <a:r>
              <a:rPr lang="ja-JP" altLang="en-US" sz="2800" dirty="0" smtClean="0"/>
              <a:t>年度</a:t>
            </a:r>
            <a:r>
              <a:rPr lang="en-US" altLang="ja-JP" sz="2800" dirty="0" smtClean="0"/>
              <a:t>KPI</a:t>
            </a:r>
            <a:r>
              <a:rPr lang="ja-JP" altLang="en-US" sz="2800" dirty="0" smtClean="0"/>
              <a:t>について</a:t>
            </a:r>
            <a:endParaRPr lang="en-US" altLang="ja-JP" sz="2800" dirty="0" smtClean="0"/>
          </a:p>
          <a:p>
            <a:endParaRPr lang="en-US" altLang="ja-JP" sz="2800" dirty="0" smtClean="0"/>
          </a:p>
          <a:p>
            <a:r>
              <a:rPr kumimoji="1" lang="en-US" altLang="ja-JP" sz="2800" dirty="0" smtClean="0"/>
              <a:t>KPI</a:t>
            </a:r>
            <a:r>
              <a:rPr kumimoji="1" lang="ja-JP" altLang="en-US" sz="2800" dirty="0" smtClean="0"/>
              <a:t>の変更案について</a:t>
            </a:r>
            <a:endParaRPr kumimoji="1" lang="ja-JP" altLang="en-US" sz="2800"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45</a:t>
            </a:fld>
            <a:endParaRPr lang="ja-JP" altLang="en-US" dirty="0"/>
          </a:p>
        </p:txBody>
      </p:sp>
    </p:spTree>
    <p:extLst>
      <p:ext uri="{BB962C8B-B14F-4D97-AF65-F5344CB8AC3E}">
        <p14:creationId xmlns:p14="http://schemas.microsoft.com/office/powerpoint/2010/main" val="254588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400" dirty="0" smtClean="0"/>
              <a:t>4</a:t>
            </a:r>
            <a:r>
              <a:rPr kumimoji="1" lang="ja-JP" altLang="en-US" sz="2400" dirty="0" err="1" smtClean="0"/>
              <a:t>つの</a:t>
            </a:r>
            <a:r>
              <a:rPr kumimoji="1" lang="ja-JP" altLang="en-US" sz="2400" dirty="0" smtClean="0"/>
              <a:t>基本目標の設定</a:t>
            </a:r>
            <a:endParaRPr kumimoji="1" lang="ja-JP" altLang="en-US" sz="2400" dirty="0"/>
          </a:p>
        </p:txBody>
      </p:sp>
      <p:sp>
        <p:nvSpPr>
          <p:cNvPr id="3" name="コンテンツ プレースホルダー 2"/>
          <p:cNvSpPr>
            <a:spLocks noGrp="1"/>
          </p:cNvSpPr>
          <p:nvPr>
            <p:ph idx="1"/>
          </p:nvPr>
        </p:nvSpPr>
        <p:spPr/>
        <p:txBody>
          <a:bodyPr>
            <a:normAutofit/>
          </a:bodyPr>
          <a:lstStyle/>
          <a:p>
            <a:r>
              <a:rPr kumimoji="1" lang="ja-JP" altLang="en-US" dirty="0" smtClean="0"/>
              <a:t>「氷見市</a:t>
            </a:r>
            <a:r>
              <a:rPr kumimoji="1" lang="en-US" altLang="ja-JP" dirty="0" smtClean="0"/>
              <a:t>15</a:t>
            </a:r>
            <a:r>
              <a:rPr kumimoji="1" lang="ja-JP" altLang="en-US" dirty="0" smtClean="0"/>
              <a:t>の観点」を実現するために、４つの基本目標を設定しました。　　　　　　　　　　　　　　　　　　</a:t>
            </a:r>
            <a:endParaRPr kumimoji="1" lang="ja-JP" altLang="en-US" dirty="0"/>
          </a:p>
        </p:txBody>
      </p:sp>
      <p:sp>
        <p:nvSpPr>
          <p:cNvPr id="5" name="正方形/長方形 4"/>
          <p:cNvSpPr/>
          <p:nvPr/>
        </p:nvSpPr>
        <p:spPr>
          <a:xfrm>
            <a:off x="1229728" y="1593327"/>
            <a:ext cx="3271459" cy="221507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基本目標</a:t>
            </a:r>
            <a:r>
              <a:rPr kumimoji="1" lang="en-US" altLang="ja-JP"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p>
          <a:p>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安定した雇用を創出する</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氷見市の特色を活かし、時代の流れに</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対応しながら</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魅力的</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な雇用を増やす</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観点</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914400"/>
            <a:r>
              <a:rPr lang="ja-JP" altLang="en-US" sz="10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① </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氷見市に高卒新卒者が就きたい仕事を増やす</a:t>
            </a:r>
            <a:r>
              <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③ </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氷見市に</a:t>
            </a:r>
            <a:r>
              <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の方</a:t>
            </a:r>
            <a:r>
              <a:rPr lang="ja-JP"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が就きたい仕事を増やす</a:t>
            </a:r>
            <a:endPar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⑤ </a:t>
            </a:r>
            <a:r>
              <a:rPr lang="en-US"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a:t>
            </a:r>
            <a:r>
              <a:rPr lang="ja-JP"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通勤</a:t>
            </a:r>
            <a:r>
              <a:rPr lang="ja-JP" altLang="en-US"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する方</a:t>
            </a:r>
            <a:r>
              <a:rPr lang="ja-JP"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の転居を減らすために</a:t>
            </a:r>
            <a:r>
              <a:rPr lang="en-US"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defTabSz="914400"/>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氷見市</a:t>
            </a:r>
            <a:r>
              <a:rPr lang="ja-JP" altLang="en-US"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に子育て</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と両立</a:t>
            </a:r>
            <a:r>
              <a:rPr lang="ja-JP" altLang="en-US"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a:t>
            </a:r>
            <a:r>
              <a:rPr lang="ja-JP"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仕事を</a:t>
            </a:r>
            <a:r>
              <a:rPr lang="ja-JP"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増やす</a:t>
            </a:r>
            <a:r>
              <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⑩ </a:t>
            </a:r>
            <a:r>
              <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a:t>
            </a:r>
            <a:r>
              <a:rPr lang="ja-JP"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ターン者</a:t>
            </a:r>
            <a:r>
              <a:rPr lang="ja-JP"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が就きたい</a:t>
            </a:r>
            <a:r>
              <a:rPr lang="ja-JP"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仕事を</a:t>
            </a:r>
            <a:r>
              <a:rPr lang="ja-JP"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増やす</a:t>
            </a: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endParaRPr lang="ja-JP"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914400"/>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1229728" y="3896763"/>
            <a:ext cx="3271459" cy="251922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基本目標</a:t>
            </a:r>
            <a:r>
              <a:rPr lang="en-US" altLang="ja-JP"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新しいひとの流れをつくる</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回遊する人材を定置網のように受け止めるまち氷見」を実現する</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観点</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②  </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endPar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④  </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から</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他地域</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通勤</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方</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の転居を</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減らす</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⑦  </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定年</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後</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⑨  </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を増やす</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⑪  </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地域から氷見市内</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通勤</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する方</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の転居を</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増やす</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⑫  </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定年</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後</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増やす</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⑮  </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未就学児</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の親子で氷見市</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に引っ越す</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方を</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増やす</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endParaRPr lang="ja-JP" altLang="en-US" sz="1000" dirty="0">
              <a:solidFill>
                <a:prstClr val="black"/>
              </a:solidFill>
              <a:latin typeface="メイリオ" panose="020B0604030504040204" pitchFamily="50" charset="-128"/>
              <a:ea typeface="メイリオ" panose="020B0604030504040204" pitchFamily="50" charset="-128"/>
            </a:endParaRPr>
          </a:p>
          <a:p>
            <a:endPar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4603705" y="1593327"/>
            <a:ext cx="3271459" cy="221507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基本目標</a:t>
            </a:r>
            <a:r>
              <a:rPr lang="en-US" altLang="ja-JP"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結婚・出産・子育ての希望をかなえる</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氷見</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での結婚・出産・子育てを楽しみ</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子ども</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の笑顔で満ちあふれた家庭を増やす</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観点</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0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⑥ </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子</a:t>
            </a:r>
            <a:r>
              <a:rPr lang="ja-JP" altLang="en-US"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育ての魅力で氷見市</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に引っ越す</a:t>
            </a:r>
            <a:r>
              <a:rPr lang="ja-JP" altLang="en-US"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方を</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増やす</a:t>
            </a:r>
            <a:r>
              <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⑬ </a:t>
            </a:r>
            <a:r>
              <a:rPr lang="ja-JP"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婚姻数</a:t>
            </a:r>
            <a:r>
              <a:rPr lang="ja-JP"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増やす</a:t>
            </a:r>
            <a:r>
              <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⑭ </a:t>
            </a:r>
            <a:r>
              <a:rPr lang="ja-JP"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出生数</a:t>
            </a:r>
            <a:r>
              <a:rPr lang="ja-JP"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増やす</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endPar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4603705" y="3896762"/>
            <a:ext cx="3271459" cy="2510718"/>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基本目標</a:t>
            </a:r>
            <a:r>
              <a:rPr lang="en-US" altLang="ja-JP"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p>
          <a:p>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時代に合った地域をつくり、安心な</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暮らしを守るとともに、地域と地域を</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連携する</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endParaRPr kumimoji="1" lang="en-US" altLang="ja-JP"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暮らし</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続けられるまち</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を実現し</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資源を効果的に活用した魅力的</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社会を実現する</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観点</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⑧ </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長</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生きをする＆</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健康</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寿命を</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伸ばす</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氷見市の地方創生を実現する基盤を構築する</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endPar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4</a:t>
            </a:fld>
            <a:endParaRPr lang="ja-JP" altLang="en-US" dirty="0"/>
          </a:p>
        </p:txBody>
      </p:sp>
    </p:spTree>
    <p:extLst>
      <p:ext uri="{BB962C8B-B14F-4D97-AF65-F5344CB8AC3E}">
        <p14:creationId xmlns:p14="http://schemas.microsoft.com/office/powerpoint/2010/main" val="1622570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基本目標</a:t>
            </a:r>
            <a:r>
              <a:rPr lang="en-US" altLang="ja-JP" smtClean="0"/>
              <a:t>Ⅰ</a:t>
            </a:r>
            <a:r>
              <a:rPr lang="ja-JP" altLang="en-US" smtClean="0"/>
              <a:t>の目標体系</a:t>
            </a:r>
            <a:endParaRPr lang="ja-JP" altLang="en-US" dirty="0"/>
          </a:p>
        </p:txBody>
      </p:sp>
      <p:sp>
        <p:nvSpPr>
          <p:cNvPr id="30" name="コンテンツ プレースホルダー 2"/>
          <p:cNvSpPr>
            <a:spLocks noGrp="1"/>
          </p:cNvSpPr>
          <p:nvPr>
            <p:ph idx="1"/>
          </p:nvPr>
        </p:nvSpPr>
        <p:spPr/>
        <p:txBody>
          <a:bodyPr/>
          <a:lstStyle/>
          <a:p>
            <a:r>
              <a:rPr lang="ja-JP" altLang="en-US" smtClean="0"/>
              <a:t>基本目標</a:t>
            </a:r>
            <a:r>
              <a:rPr lang="en-US" altLang="ja-JP" smtClean="0"/>
              <a:t>Ⅰ</a:t>
            </a:r>
            <a:r>
              <a:rPr lang="ja-JP" altLang="en-US" smtClean="0"/>
              <a:t>を達成するための「到達目標」と「施策（達成目標）」を設定しました。</a:t>
            </a:r>
            <a:endParaRPr lang="ja-JP" altLang="en-US" dirty="0"/>
          </a:p>
        </p:txBody>
      </p:sp>
      <p:sp>
        <p:nvSpPr>
          <p:cNvPr id="3" name="スライド番号プレースホルダー 2"/>
          <p:cNvSpPr>
            <a:spLocks noGrp="1"/>
          </p:cNvSpPr>
          <p:nvPr>
            <p:ph type="sldNum" sz="quarter" idx="12"/>
          </p:nvPr>
        </p:nvSpPr>
        <p:spPr/>
        <p:txBody>
          <a:bodyPr/>
          <a:lstStyle/>
          <a:p>
            <a:fld id="{32561E9F-1250-4501-B953-B78836680886}" type="slidenum">
              <a:rPr lang="ja-JP" altLang="en-US" smtClean="0"/>
              <a:pPr/>
              <a:t>5</a:t>
            </a:fld>
            <a:endParaRPr lang="ja-JP" altLang="en-US" dirty="0"/>
          </a:p>
        </p:txBody>
      </p:sp>
      <p:sp>
        <p:nvSpPr>
          <p:cNvPr id="14" name="正方形/長方形 13"/>
          <p:cNvSpPr/>
          <p:nvPr/>
        </p:nvSpPr>
        <p:spPr>
          <a:xfrm>
            <a:off x="90252" y="1914735"/>
            <a:ext cx="3094480" cy="373570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基本目標</a:t>
            </a:r>
            <a:r>
              <a:rPr kumimoji="1" lang="en-US" altLang="ja-JP"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安定した雇用を創出する</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氷見市の特色を活かし、時代の流れに</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対応しながら魅力的な雇用を増やす</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めざす成果（</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の観点）</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914400"/>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に高卒新卒者が</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就きたい仕事</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増やす</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の方</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就きたい仕事</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増やす</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400"/>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⑤</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通勤</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する方</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の転居を</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減らすために</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氷見市</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に子育て</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と両立</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仕事を</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増やす</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⑩</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ターン者</a:t>
            </a:r>
            <a:r>
              <a:rPr lang="en-US" altLang="ja-JP" sz="8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※1</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が就きたい</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仕事</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増やす</a:t>
            </a:r>
            <a:r>
              <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endParaRPr lang="ja-JP"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914400"/>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3327693" y="1530447"/>
            <a:ext cx="2794000" cy="438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＜到達</a:t>
            </a:r>
            <a:r>
              <a:rPr kumimoji="1"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目標＞</a:t>
            </a:r>
            <a:endParaRPr kumimoji="1" lang="en-US" altLang="ja-JP"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3327693" y="1914735"/>
            <a:ext cx="2794000" cy="131638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氷見市</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の海</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・里・山の幸の</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魅力や、</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特性を活かしたビジネス化の実施</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3327693" y="4465322"/>
            <a:ext cx="2794000" cy="118512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．子育てと両立する創業・雇用の創出</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3327693" y="3323194"/>
            <a:ext cx="2794000" cy="105057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氷見市内での</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資金循環の維持・</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加速</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6203415" y="3311452"/>
            <a:ext cx="2868606" cy="10552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①大規模</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工場・大企業の</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雇用の維持・増加</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②既存商店・会社の事業承継</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の支援</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コミュニティビジネス</a:t>
            </a:r>
            <a:r>
              <a:rPr lang="en-US" altLang="ja-JP" sz="8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※2</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の創業支援</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④市内異業種の</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連携</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⑤地域内</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消費</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（地産地消など）</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の促進</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6203415" y="4447614"/>
            <a:ext cx="2868606" cy="117661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r>
              <a:rPr lang="ja-JP" altLang="en-US" sz="105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05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育児</a:t>
            </a:r>
            <a:r>
              <a:rPr lang="ja-JP" altLang="en-US" sz="105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を行う女性が</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就業・創業準備時間を確保するため</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の機会や施設の提供</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7313" indent="-87313"/>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職場と</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子育て支援施設の連携</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8900" indent="-88900"/>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③柔軟な時間選択による多様な働き方の増加</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8900" indent="-88900"/>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④在宅ワーク</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テレワーク</a:t>
            </a:r>
            <a:r>
              <a:rPr lang="en-US" altLang="ja-JP" sz="8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※3 </a:t>
            </a:r>
            <a:r>
              <a:rPr lang="ja-JP" altLang="en-US" sz="105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クラウドソーシング</a:t>
            </a:r>
            <a:r>
              <a:rPr lang="en-US" altLang="ja-JP" sz="8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※4</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普及</a:t>
            </a:r>
            <a:endPar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6203415" y="1914735"/>
            <a:ext cx="2868606" cy="131157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食文化</a:t>
            </a:r>
            <a:r>
              <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女性の感性」による新産業</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創出</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7313" indent="-87313"/>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②氷見</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産品を加工した製品開発と販売網</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拡充</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7313" indent="-87313"/>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③地域</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の強み（一次産業、宿泊業）を核と</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した新業態の形成</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7313" indent="-87313"/>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④地域の困りごとのビジネス化</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7313" indent="-87313"/>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関連の創業</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・企業における</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利用の促進</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7313" indent="-87313"/>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⑥副業者</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の増加による地場産業の</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多様化</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90252" y="1530447"/>
            <a:ext cx="2931869" cy="438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＜基本目標＞</a:t>
            </a:r>
            <a:endParaRPr kumimoji="1" lang="ja-JP" altLang="en-US" sz="18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6140152" y="1530447"/>
            <a:ext cx="2931869" cy="438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＜施策</a:t>
            </a:r>
            <a:r>
              <a:rPr kumimoji="1"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（達成目標）</a:t>
            </a:r>
            <a:r>
              <a:rPr kumimoji="1"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90252" y="5983535"/>
            <a:ext cx="8831532" cy="646331"/>
          </a:xfrm>
          <a:prstGeom prst="rect">
            <a:avLst/>
          </a:prstGeom>
          <a:noFill/>
        </p:spPr>
        <p:txBody>
          <a:bodyPr wrap="square" rtlCol="0">
            <a:spAutoFit/>
          </a:bodyPr>
          <a:lstStyle/>
          <a:p>
            <a:r>
              <a:rPr lang="en-US" altLang="ja-JP"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I</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ターンとは、氷見市以外の出身者が氷見市へ来る人口移動であり、</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J</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ターンとは、氷見市付近の市町村出身者が一旦東京等へ出ていった後に氷見市へ来る人口移動</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情報通信技術を活用した場所や時間にとらわれない柔軟な働き方</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インターネット等を利用して不特定多数に業務発注等を行う手法</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地域資源を活かしながら地域課題の解決をビジネスの手法で取り組むこと</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右矢印 16"/>
          <p:cNvSpPr/>
          <p:nvPr/>
        </p:nvSpPr>
        <p:spPr>
          <a:xfrm flipH="1">
            <a:off x="3108372" y="2530578"/>
            <a:ext cx="288000" cy="403978"/>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18" name="右矢印 17"/>
          <p:cNvSpPr/>
          <p:nvPr/>
        </p:nvSpPr>
        <p:spPr>
          <a:xfrm flipH="1">
            <a:off x="3108371" y="3737078"/>
            <a:ext cx="288000" cy="403978"/>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19" name="右矢印 18"/>
          <p:cNvSpPr/>
          <p:nvPr/>
        </p:nvSpPr>
        <p:spPr>
          <a:xfrm flipH="1">
            <a:off x="3137108" y="4965938"/>
            <a:ext cx="288000" cy="403978"/>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20" name="右矢印 19"/>
          <p:cNvSpPr/>
          <p:nvPr/>
        </p:nvSpPr>
        <p:spPr>
          <a:xfrm flipH="1">
            <a:off x="5974088" y="2530578"/>
            <a:ext cx="288000" cy="403978"/>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2" name="右矢印 21"/>
          <p:cNvSpPr/>
          <p:nvPr/>
        </p:nvSpPr>
        <p:spPr>
          <a:xfrm flipH="1">
            <a:off x="5974088" y="4965938"/>
            <a:ext cx="288000" cy="403978"/>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23" name="右矢印 22"/>
          <p:cNvSpPr/>
          <p:nvPr/>
        </p:nvSpPr>
        <p:spPr>
          <a:xfrm flipH="1">
            <a:off x="5974088" y="3737078"/>
            <a:ext cx="288000" cy="403978"/>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26350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基本目標</a:t>
            </a:r>
            <a:r>
              <a:rPr lang="en-US" altLang="ja-JP" smtClean="0"/>
              <a:t>Ⅱ</a:t>
            </a:r>
            <a:r>
              <a:rPr lang="ja-JP" altLang="en-US" smtClean="0"/>
              <a:t>の目標体系</a:t>
            </a:r>
            <a:endParaRPr lang="ja-JP" altLang="en-US" dirty="0"/>
          </a:p>
        </p:txBody>
      </p:sp>
      <p:sp>
        <p:nvSpPr>
          <p:cNvPr id="3" name="コンテンツ プレースホルダー 2"/>
          <p:cNvSpPr>
            <a:spLocks noGrp="1"/>
          </p:cNvSpPr>
          <p:nvPr>
            <p:ph idx="1"/>
          </p:nvPr>
        </p:nvSpPr>
        <p:spPr/>
        <p:txBody>
          <a:bodyPr/>
          <a:lstStyle/>
          <a:p>
            <a:r>
              <a:rPr lang="ja-JP" altLang="en-US" smtClean="0"/>
              <a:t>基本目標</a:t>
            </a:r>
            <a:r>
              <a:rPr lang="en-US" altLang="ja-JP" smtClean="0"/>
              <a:t>Ⅱ</a:t>
            </a:r>
            <a:r>
              <a:rPr lang="ja-JP" altLang="en-US" smtClean="0"/>
              <a:t>を達成するための「到達目標」と「施策（達成目標）」を設定しました。</a:t>
            </a:r>
            <a:endParaRPr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6</a:t>
            </a:fld>
            <a:endParaRPr lang="ja-JP" altLang="en-US" dirty="0"/>
          </a:p>
        </p:txBody>
      </p:sp>
      <p:sp>
        <p:nvSpPr>
          <p:cNvPr id="15" name="正方形/長方形 14"/>
          <p:cNvSpPr/>
          <p:nvPr/>
        </p:nvSpPr>
        <p:spPr>
          <a:xfrm>
            <a:off x="3281685" y="1822109"/>
            <a:ext cx="2794000" cy="438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＜到達</a:t>
            </a:r>
            <a:r>
              <a:rPr kumimoji="1"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目標＞</a:t>
            </a:r>
            <a:endParaRPr kumimoji="1" lang="en-US" altLang="ja-JP"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44244" y="1781516"/>
            <a:ext cx="2931869" cy="438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＜基本目標＞</a:t>
            </a:r>
            <a:endParaRPr kumimoji="1" lang="ja-JP" altLang="en-US" sz="18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6094144" y="1829047"/>
            <a:ext cx="2931869" cy="438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＜施策</a:t>
            </a:r>
            <a:r>
              <a:rPr kumimoji="1" lang="ja-JP" altLang="en-US"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（達成目標）</a:t>
            </a:r>
            <a:r>
              <a:rPr kumimoji="1"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71451" y="2308452"/>
            <a:ext cx="3094480" cy="369435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基本目標</a:t>
            </a:r>
            <a:r>
              <a:rPr kumimoji="1" lang="en-US" altLang="ja-JP"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新しいひとの流れをつくる</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「回遊する人材を定置網</a:t>
            </a: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のように受け止めるまち氷見」を実現する</a:t>
            </a:r>
            <a:endParaRPr kumimoji="1"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②</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endPar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④</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氷見市</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から</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他地域</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通勤</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方</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の転居を</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減らす</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⑦</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定年</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後</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ターンを増やす</a:t>
            </a: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⑨</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代の</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を増やす</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⑪</a:t>
            </a:r>
            <a:r>
              <a:rPr lang="ja-JP"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a:t>
            </a:r>
            <a:r>
              <a:rPr lang="ja-JP" altLang="ja-JP"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地域から氷見市内</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通勤</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する方</a:t>
            </a:r>
            <a:r>
              <a:rPr lang="ja-JP" altLang="ja-JP"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の転居を</a:t>
            </a:r>
            <a:r>
              <a:rPr lang="ja-JP"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増やす</a:t>
            </a:r>
            <a:endPar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⑫</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定年</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後</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ターン</a:t>
            </a:r>
            <a:r>
              <a:rPr lang="ja-JP"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増やす</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⑮</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未就学児</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の親子で氷見市</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に引っ越す</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方を</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増やす</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3248803" y="3625047"/>
            <a:ext cx="2668424" cy="113856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．「里海での生活</a:t>
            </a:r>
            <a:r>
              <a:rPr lang="ja-JP" altLang="en-US" sz="1000" b="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と里山での</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生活が</a:t>
            </a:r>
            <a:r>
              <a:rPr lang="ja-JP" altLang="en-US" sz="1000" b="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同時にかなう</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まち氷見」への移住・定住の実現</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3248803" y="4960647"/>
            <a:ext cx="2668424" cy="10601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kumimoji="1"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氷見</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ならでは</a:t>
            </a:r>
            <a:r>
              <a:rPr kumimoji="1"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の魅力・強みを生かした</a:t>
            </a:r>
            <a:r>
              <a:rPr kumimoji="1"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交流の実現</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3248803" y="2300260"/>
            <a:ext cx="2668424" cy="118516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kumimoji="1"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様々な</a:t>
            </a:r>
            <a:r>
              <a:rPr kumimoji="1"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世代の氷見出身者の還流</a:t>
            </a:r>
            <a:r>
              <a:rPr kumimoji="1"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ふるさと氷見での人材の</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定着</a:t>
            </a:r>
            <a:r>
              <a:rPr kumimoji="1"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61938" indent="-261938"/>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6075685" y="2326809"/>
            <a:ext cx="3002945" cy="118516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72000" rtlCol="0" anchor="ctr" anchorCtr="0"/>
          <a:lstStyle/>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氷見市の郷土愛育成 </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②親子</a:t>
            </a:r>
            <a:r>
              <a:rPr lang="ja-JP" altLang="en-US"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9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の氷見への転入</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促進・転出防止の</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支援 </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③氷見出身者の就学・活躍と</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ターン</a:t>
            </a:r>
            <a:r>
              <a:rPr lang="ja-JP" altLang="en-US"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9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支援</a:t>
            </a:r>
            <a:r>
              <a:rPr lang="en-US" altLang="ja-JP" sz="9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代</a:t>
            </a:r>
            <a:r>
              <a:rPr lang="ja-JP" altLang="en-US" sz="9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a:t>
            </a:r>
            <a:r>
              <a:rPr lang="en-US" altLang="ja-JP"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④若い女性の</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ターンの支援 </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⑤定年後の</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U</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ターンの</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6075685" y="4943109"/>
            <a:ext cx="3002945" cy="107773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72000" rtlCol="0" anchor="ctr" anchorCtr="0"/>
          <a:lstStyle/>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日本の魚食文化を牽引する施策の</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展開</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未来を</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共創</a:t>
            </a:r>
            <a:r>
              <a:rPr lang="en-US" altLang="ja-JP"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できる</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まちづくりの推進 </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スポーツ・文化等による人口交流増加</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6075685" y="3609500"/>
            <a:ext cx="3002945" cy="113856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72000" rtlCol="0" anchor="ctr" anchorCtr="0"/>
          <a:lstStyle/>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代の転入支援 </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②氷見に住居を構え他地域に通勤する移住者への支援 </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③大都市居住者に氷見での生活の価値を伝える活動推進 </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④クリエイティブ</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人材</a:t>
            </a:r>
            <a:r>
              <a:rPr lang="en-US" altLang="ja-JP"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移住・定住の支援 </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⑤氷見版</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CCRC</a:t>
            </a:r>
            <a:r>
              <a:rPr lang="en-US" altLang="ja-JP"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推進</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右矢印 22"/>
          <p:cNvSpPr/>
          <p:nvPr/>
        </p:nvSpPr>
        <p:spPr>
          <a:xfrm flipH="1">
            <a:off x="3107461" y="2722983"/>
            <a:ext cx="288000" cy="403978"/>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4" name="右矢印 23"/>
          <p:cNvSpPr/>
          <p:nvPr/>
        </p:nvSpPr>
        <p:spPr>
          <a:xfrm flipH="1">
            <a:off x="3091869" y="4077623"/>
            <a:ext cx="288000" cy="403978"/>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5" name="右矢印 24"/>
          <p:cNvSpPr/>
          <p:nvPr/>
        </p:nvSpPr>
        <p:spPr>
          <a:xfrm flipH="1">
            <a:off x="3091869" y="5350734"/>
            <a:ext cx="288000" cy="403978"/>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6" name="右矢印 25"/>
          <p:cNvSpPr/>
          <p:nvPr/>
        </p:nvSpPr>
        <p:spPr>
          <a:xfrm flipH="1">
            <a:off x="5806864" y="2709973"/>
            <a:ext cx="288000" cy="403978"/>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7" name="右矢印 26"/>
          <p:cNvSpPr/>
          <p:nvPr/>
        </p:nvSpPr>
        <p:spPr>
          <a:xfrm flipH="1">
            <a:off x="5806865" y="4080742"/>
            <a:ext cx="288000" cy="403978"/>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8" name="右矢印 27"/>
          <p:cNvSpPr/>
          <p:nvPr/>
        </p:nvSpPr>
        <p:spPr>
          <a:xfrm flipH="1">
            <a:off x="5806865" y="5350734"/>
            <a:ext cx="288000" cy="403978"/>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30" name="テキスト ボックス 29"/>
          <p:cNvSpPr txBox="1"/>
          <p:nvPr/>
        </p:nvSpPr>
        <p:spPr>
          <a:xfrm>
            <a:off x="44244" y="6163916"/>
            <a:ext cx="8954562" cy="523220"/>
          </a:xfrm>
          <a:prstGeom prst="rect">
            <a:avLst/>
          </a:prstGeom>
          <a:noFill/>
        </p:spPr>
        <p:txBody>
          <a:bodyPr wrap="square" rtlCol="0">
            <a:spAutoFit/>
          </a:bodyPr>
          <a:lstStyle/>
          <a:p>
            <a:r>
              <a:rPr lang="en-US" altLang="ja-JP" sz="700"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700" dirty="0" smtClean="0">
                <a:solidFill>
                  <a:srgbClr val="FF0000"/>
                </a:solidFill>
                <a:latin typeface="HG丸ｺﾞｼｯｸM-PRO" panose="020F0600000000000000" pitchFamily="50" charset="-128"/>
                <a:ea typeface="HG丸ｺﾞｼｯｸM-PRO" panose="020F0600000000000000" pitchFamily="50" charset="-128"/>
              </a:rPr>
              <a:t>１：</a:t>
            </a:r>
            <a:r>
              <a:rPr lang="ja-JP" altLang="en-US" sz="700" dirty="0">
                <a:latin typeface="HG丸ｺﾞｼｯｸM-PRO" panose="020F0600000000000000" pitchFamily="50" charset="-128"/>
                <a:ea typeface="HG丸ｺﾞｼｯｸM-PRO" panose="020F0600000000000000" pitchFamily="50" charset="-128"/>
              </a:rPr>
              <a:t>それぞれの専門分野において、高い感性と創造性に裏付けされた技能を発揮できる人材</a:t>
            </a:r>
          </a:p>
          <a:p>
            <a:r>
              <a:rPr kumimoji="1" lang="en-US" altLang="ja-JP" sz="700"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700" dirty="0">
                <a:solidFill>
                  <a:srgbClr val="FF0000"/>
                </a:solidFill>
                <a:latin typeface="HG丸ｺﾞｼｯｸM-PRO" panose="020F0600000000000000" pitchFamily="50" charset="-128"/>
                <a:ea typeface="HG丸ｺﾞｼｯｸM-PRO" panose="020F0600000000000000" pitchFamily="50" charset="-128"/>
              </a:rPr>
              <a:t>２</a:t>
            </a:r>
            <a:r>
              <a:rPr lang="ja-JP" altLang="en-US" sz="700" dirty="0" smtClean="0">
                <a:solidFill>
                  <a:srgbClr val="FF0000"/>
                </a:solidFill>
                <a:latin typeface="HG丸ｺﾞｼｯｸM-PRO" panose="020F0600000000000000" pitchFamily="50" charset="-128"/>
                <a:ea typeface="HG丸ｺﾞｼｯｸM-PRO" panose="020F0600000000000000" pitchFamily="50" charset="-128"/>
              </a:rPr>
              <a:t>：</a:t>
            </a:r>
            <a:r>
              <a:rPr lang="en-US" altLang="ja-JP" sz="700" dirty="0" smtClean="0">
                <a:latin typeface="HG丸ｺﾞｼｯｸM-PRO" panose="020F0600000000000000" pitchFamily="50" charset="-128"/>
                <a:ea typeface="HG丸ｺﾞｼｯｸM-PRO" panose="020F0600000000000000" pitchFamily="50" charset="-128"/>
              </a:rPr>
              <a:t>Continuing Care Retirement Community</a:t>
            </a:r>
            <a:r>
              <a:rPr lang="ja-JP" altLang="en-US" sz="700" dirty="0" smtClean="0">
                <a:latin typeface="HG丸ｺﾞｼｯｸM-PRO" panose="020F0600000000000000" pitchFamily="50" charset="-128"/>
                <a:ea typeface="HG丸ｺﾞｼｯｸM-PRO" panose="020F0600000000000000" pitchFamily="50" charset="-128"/>
              </a:rPr>
              <a:t>（継続介護付きリタイアメント・コミュニティ）の略。</a:t>
            </a:r>
            <a:r>
              <a:rPr lang="ja-JP" altLang="en-US" sz="7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他地域の高齢者が、自らの希望で氷見市に移り住み、健康でアクティブな生活を送るとともに、医療介護が必要な時には継続的なケアを受けることができるような地域づくり</a:t>
            </a:r>
            <a:r>
              <a:rPr lang="en-US" altLang="ja-JP" sz="7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7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en-US" altLang="ja-JP"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7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a:t>
            </a:r>
            <a:r>
              <a:rPr lang="ja-JP" altLang="en-US"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700" dirty="0" smtClean="0">
                <a:latin typeface="HG丸ｺﾞｼｯｸM-PRO" panose="020F0600000000000000" pitchFamily="50" charset="-128"/>
                <a:ea typeface="HG丸ｺﾞｼｯｸM-PRO" panose="020F0600000000000000" pitchFamily="50" charset="-128"/>
              </a:rPr>
              <a:t>市役所から住民や各種団体・企業、またはその逆のように、一方的に働きかけるのではなく、市役所と他の人々が協働して共に価値を創造すること</a:t>
            </a:r>
            <a:endParaRPr kumimoji="1" lang="ja-JP" altLang="en-US" sz="7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79732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基本目標</a:t>
            </a:r>
            <a:r>
              <a:rPr lang="en-US" altLang="ja-JP" smtClean="0"/>
              <a:t>Ⅲ</a:t>
            </a:r>
            <a:r>
              <a:rPr lang="ja-JP" altLang="en-US" smtClean="0"/>
              <a:t>の目標体系</a:t>
            </a:r>
            <a:endParaRPr lang="ja-JP" altLang="en-US" dirty="0"/>
          </a:p>
        </p:txBody>
      </p:sp>
      <p:sp>
        <p:nvSpPr>
          <p:cNvPr id="3" name="コンテンツ プレースホルダー 2"/>
          <p:cNvSpPr>
            <a:spLocks noGrp="1"/>
          </p:cNvSpPr>
          <p:nvPr>
            <p:ph idx="1"/>
          </p:nvPr>
        </p:nvSpPr>
        <p:spPr/>
        <p:txBody>
          <a:bodyPr/>
          <a:lstStyle/>
          <a:p>
            <a:r>
              <a:rPr lang="ja-JP" altLang="en-US" smtClean="0"/>
              <a:t>基本目標</a:t>
            </a:r>
            <a:r>
              <a:rPr lang="en-US" altLang="ja-JP" smtClean="0"/>
              <a:t>Ⅲ</a:t>
            </a:r>
            <a:r>
              <a:rPr lang="ja-JP" altLang="en-US" smtClean="0"/>
              <a:t>を達成するための「到達目標」と「施策（達成目標）」を設定しました。</a:t>
            </a:r>
            <a:endParaRPr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7</a:t>
            </a:fld>
            <a:endParaRPr lang="ja-JP" altLang="en-US" dirty="0"/>
          </a:p>
        </p:txBody>
      </p:sp>
      <p:sp>
        <p:nvSpPr>
          <p:cNvPr id="15" name="正方形/長方形 14"/>
          <p:cNvSpPr/>
          <p:nvPr/>
        </p:nvSpPr>
        <p:spPr>
          <a:xfrm>
            <a:off x="3281685" y="1822109"/>
            <a:ext cx="2794000" cy="438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＜到達</a:t>
            </a:r>
            <a:r>
              <a:rPr kumimoji="1"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目標＞</a:t>
            </a:r>
            <a:endParaRPr kumimoji="1" lang="en-US" altLang="ja-JP"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44244" y="1781516"/>
            <a:ext cx="2931869" cy="438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＜基本目標＞</a:t>
            </a:r>
            <a:endParaRPr kumimoji="1" lang="ja-JP" altLang="en-US" sz="18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6094144" y="1829047"/>
            <a:ext cx="2931869" cy="438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＜施策</a:t>
            </a:r>
            <a:r>
              <a:rPr kumimoji="1" lang="ja-JP" altLang="en-US"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（達成目標）</a:t>
            </a:r>
            <a:r>
              <a:rPr kumimoji="1"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71451" y="2308452"/>
            <a:ext cx="3094480" cy="392186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基本目標</a:t>
            </a:r>
            <a:r>
              <a:rPr lang="en-US" altLang="ja-JP"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 </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結婚・出産・子育ての希望をかなえる</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p>
          <a:p>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氷見</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での結婚・出産・子育てを楽しみ、子どもの笑顔で満ちあふれた家庭を増やす </a:t>
            </a:r>
          </a:p>
          <a:p>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⑥</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子育ての魅力で氷見市に引っ越す方を</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増やす</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⑬</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婚姻数を</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増やす</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⑭</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出生数を増やす </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3233037" y="3625047"/>
            <a:ext cx="2794000" cy="1138566"/>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２．妊娠</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・出産に関わる負担の軽減 </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3233037" y="4960647"/>
            <a:ext cx="2794000" cy="126967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．仕事と家庭の両立をしながら、子育てを楽しみと感じられる社会の実現 </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3233037" y="2300260"/>
            <a:ext cx="2794000" cy="1185169"/>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１．若者</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が早期に結婚し、子どもを中心として家族が幸せを実感できる生活の実現 </a:t>
            </a:r>
            <a:endPar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6174276" y="2333120"/>
            <a:ext cx="2931870" cy="1185169"/>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①出逢いの場の創出による２０代における婚姻率の向上</a:t>
            </a:r>
          </a:p>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②地域の応援・支援による未婚率の低減</a:t>
            </a:r>
          </a:p>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③人生設計を考える機会の増加</a:t>
            </a:r>
          </a:p>
        </p:txBody>
      </p:sp>
      <p:sp>
        <p:nvSpPr>
          <p:cNvPr id="21" name="正方形/長方形 20"/>
          <p:cNvSpPr/>
          <p:nvPr/>
        </p:nvSpPr>
        <p:spPr>
          <a:xfrm>
            <a:off x="6174276" y="4925068"/>
            <a:ext cx="2931870" cy="1290675"/>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①子育てや教育に関わる経済的・精神的負担の軽減</a:t>
            </a:r>
          </a:p>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②子どもの生きる力を育成する魅力のある保育・教育の充実</a:t>
            </a:r>
          </a:p>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③子育てと両立するワークライフバランス（仕事と私生活の調和）推進</a:t>
            </a:r>
          </a:p>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④子どもが安心して遊び・学ぶことができる環境の整備</a:t>
            </a:r>
          </a:p>
        </p:txBody>
      </p:sp>
      <p:sp>
        <p:nvSpPr>
          <p:cNvPr id="22" name="正方形/長方形 21"/>
          <p:cNvSpPr/>
          <p:nvPr/>
        </p:nvSpPr>
        <p:spPr>
          <a:xfrm>
            <a:off x="6174276" y="3636104"/>
            <a:ext cx="2931870" cy="1138566"/>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①安心して出産できる環境の整備</a:t>
            </a:r>
          </a:p>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②家族が望む出産につながる不妊治療等に対する経済的・精神的負担の軽減</a:t>
            </a:r>
          </a:p>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③妊娠・</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出産・子育ての</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切れ目無い支援の推進</a:t>
            </a:r>
          </a:p>
        </p:txBody>
      </p:sp>
      <p:sp>
        <p:nvSpPr>
          <p:cNvPr id="23" name="右矢印 22"/>
          <p:cNvSpPr/>
          <p:nvPr/>
        </p:nvSpPr>
        <p:spPr>
          <a:xfrm flipH="1">
            <a:off x="2965152" y="2644574"/>
            <a:ext cx="361513" cy="403978"/>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4" name="右矢印 23"/>
          <p:cNvSpPr/>
          <p:nvPr/>
        </p:nvSpPr>
        <p:spPr>
          <a:xfrm flipH="1">
            <a:off x="2976113" y="3962173"/>
            <a:ext cx="361513" cy="403978"/>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5" name="右矢印 24"/>
          <p:cNvSpPr/>
          <p:nvPr/>
        </p:nvSpPr>
        <p:spPr>
          <a:xfrm flipH="1">
            <a:off x="2965153" y="5240357"/>
            <a:ext cx="361513" cy="403978"/>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6" name="右矢印 25"/>
          <p:cNvSpPr/>
          <p:nvPr/>
        </p:nvSpPr>
        <p:spPr>
          <a:xfrm flipH="1">
            <a:off x="5864359" y="2723715"/>
            <a:ext cx="315760" cy="403978"/>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7" name="右矢印 26"/>
          <p:cNvSpPr/>
          <p:nvPr/>
        </p:nvSpPr>
        <p:spPr>
          <a:xfrm flipH="1">
            <a:off x="5878876" y="5194114"/>
            <a:ext cx="361513" cy="403978"/>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8" name="右矢印 27"/>
          <p:cNvSpPr/>
          <p:nvPr/>
        </p:nvSpPr>
        <p:spPr>
          <a:xfrm flipH="1">
            <a:off x="5835240" y="3930840"/>
            <a:ext cx="361513" cy="403978"/>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6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基本目標</a:t>
            </a:r>
            <a:r>
              <a:rPr lang="en-US" altLang="ja-JP" smtClean="0"/>
              <a:t>Ⅳ</a:t>
            </a:r>
            <a:r>
              <a:rPr lang="ja-JP" altLang="en-US" smtClean="0"/>
              <a:t>の目標体系</a:t>
            </a:r>
            <a:endParaRPr lang="ja-JP" altLang="en-US" dirty="0"/>
          </a:p>
        </p:txBody>
      </p:sp>
      <p:sp>
        <p:nvSpPr>
          <p:cNvPr id="3" name="コンテンツ プレースホルダー 2"/>
          <p:cNvSpPr>
            <a:spLocks noGrp="1"/>
          </p:cNvSpPr>
          <p:nvPr>
            <p:ph idx="1"/>
          </p:nvPr>
        </p:nvSpPr>
        <p:spPr/>
        <p:txBody>
          <a:bodyPr/>
          <a:lstStyle/>
          <a:p>
            <a:r>
              <a:rPr lang="ja-JP" altLang="en-US" smtClean="0"/>
              <a:t>基本目標</a:t>
            </a:r>
            <a:r>
              <a:rPr lang="en-US" altLang="ja-JP" smtClean="0"/>
              <a:t>Ⅳ</a:t>
            </a:r>
            <a:r>
              <a:rPr lang="ja-JP" altLang="en-US" smtClean="0"/>
              <a:t>を達成するための「到達目標」と「施策（達成目標）」を設定しました。</a:t>
            </a:r>
            <a:endParaRPr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8</a:t>
            </a:fld>
            <a:endParaRPr lang="ja-JP" altLang="en-US" dirty="0"/>
          </a:p>
        </p:txBody>
      </p:sp>
      <p:sp>
        <p:nvSpPr>
          <p:cNvPr id="15" name="正方形/長方形 14"/>
          <p:cNvSpPr/>
          <p:nvPr/>
        </p:nvSpPr>
        <p:spPr>
          <a:xfrm>
            <a:off x="3281685" y="1822109"/>
            <a:ext cx="2794000" cy="438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＜到達</a:t>
            </a:r>
            <a:r>
              <a:rPr kumimoji="1"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目標＞</a:t>
            </a:r>
            <a:endParaRPr kumimoji="1" lang="en-US" altLang="ja-JP"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44244" y="1781516"/>
            <a:ext cx="2931869" cy="438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＜基本目標＞</a:t>
            </a:r>
            <a:endParaRPr kumimoji="1" lang="ja-JP" altLang="en-US" sz="18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6094144" y="1829047"/>
            <a:ext cx="2931869" cy="438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＜施策</a:t>
            </a:r>
            <a:r>
              <a:rPr kumimoji="1" lang="ja-JP" altLang="en-US"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（達成目標）</a:t>
            </a:r>
            <a:r>
              <a:rPr kumimoji="1" lang="ja-JP" altLang="en-US" sz="18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44244" y="2260157"/>
            <a:ext cx="3094480" cy="3469131"/>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u="sng"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基本目標</a:t>
            </a:r>
            <a:r>
              <a:rPr kumimoji="1" lang="en-US" altLang="ja-JP" sz="1200" b="1" u="sng"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Ⅳ</a:t>
            </a:r>
            <a:br>
              <a:rPr kumimoji="1" lang="en-US" altLang="ja-JP" sz="1200" b="1" u="sng"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時代に合った地域をつくり、安心な暮らしを守るとともに、地域と地域を連携する</a:t>
            </a:r>
            <a:r>
              <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2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暮らし</a:t>
            </a: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続けられるまちを実現し、</a:t>
            </a:r>
            <a:r>
              <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地域資源を効果的に活用した</a:t>
            </a:r>
            <a:r>
              <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魅力的な地域社会を実現する</a:t>
            </a:r>
            <a:endPar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endParaRPr lang="en-US" altLang="ja-JP"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⑧</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長</a:t>
            </a:r>
            <a:r>
              <a:rPr lang="ja-JP" altLang="en-US"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生きをする＆</a:t>
            </a:r>
            <a:r>
              <a:rPr lang="ja-JP" altLang="ja-JP" sz="1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健康</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寿命を</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伸ばす</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氷見市の地方創生を実現する基盤を構築する</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0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7" name="正方形/長方形 16"/>
          <p:cNvSpPr/>
          <p:nvPr/>
        </p:nvSpPr>
        <p:spPr>
          <a:xfrm>
            <a:off x="3210234" y="2256191"/>
            <a:ext cx="2794000" cy="820014"/>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．地域</a:t>
            </a:r>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に住み続けるための健康的</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自立</a:t>
            </a:r>
            <a:r>
              <a:rPr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健康</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寿命</a:t>
            </a:r>
            <a:r>
              <a:rPr lang="en-US" altLang="ja-JP" sz="8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の延伸）</a:t>
            </a:r>
            <a:endParaRPr kumimoji="1"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8" name="正方形/長方形 17"/>
          <p:cNvSpPr/>
          <p:nvPr/>
        </p:nvSpPr>
        <p:spPr>
          <a:xfrm>
            <a:off x="3210234" y="4909274"/>
            <a:ext cx="2794000" cy="820014"/>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４</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．未来共創型の自治体経営モデルの構築</a:t>
            </a:r>
            <a:endPar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9" name="正方形/長方形 18"/>
          <p:cNvSpPr/>
          <p:nvPr/>
        </p:nvSpPr>
        <p:spPr>
          <a:xfrm>
            <a:off x="6147136" y="2256191"/>
            <a:ext cx="2922200" cy="79047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①各種検査の充実による早期発見</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②高齢世代の活動充実と生きがいの創出</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③未病</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900" dirty="0">
                <a:solidFill>
                  <a:schemeClr val="tx1"/>
                </a:solidFill>
                <a:latin typeface="HG丸ｺﾞｼｯｸM-PRO" panose="020F0600000000000000" pitchFamily="50" charset="-128"/>
                <a:ea typeface="HG丸ｺﾞｼｯｸM-PRO" panose="020F0600000000000000" pitchFamily="50" charset="-128"/>
              </a:rPr>
              <a:t>（病気ではないが、健康でもない状態）</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対策</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0" name="正方形/長方形 19"/>
          <p:cNvSpPr/>
          <p:nvPr/>
        </p:nvSpPr>
        <p:spPr>
          <a:xfrm>
            <a:off x="6165154" y="4909274"/>
            <a:ext cx="2922200" cy="79765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対話と共</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創</a:t>
            </a:r>
            <a:r>
              <a:rPr lang="en-US" altLang="ja-JP"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よる地域づくり </a:t>
            </a:r>
          </a:p>
          <a:p>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②数値等の根拠に基づく政策の実施と検証体制の構築 </a:t>
            </a:r>
          </a:p>
          <a:p>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③自治体連携の推進（広域連携・テーマ連携など） </a:t>
            </a:r>
          </a:p>
          <a:p>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④ぶり</a:t>
            </a:r>
            <a:r>
              <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回遊・出世</a:t>
            </a:r>
            <a:r>
              <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型の地域人材育成 </a:t>
            </a:r>
          </a:p>
          <a:p>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⑤企業・大学等との共有価値の創造</a:t>
            </a:r>
            <a:r>
              <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CSV</a:t>
            </a:r>
            <a:r>
              <a:rPr lang="en-US" altLang="ja-JP"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４</a:t>
            </a:r>
            <a:r>
              <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endPar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0" name="正方形/長方形 29"/>
          <p:cNvSpPr/>
          <p:nvPr/>
        </p:nvSpPr>
        <p:spPr>
          <a:xfrm>
            <a:off x="3210234" y="3140552"/>
            <a:ext cx="2794000" cy="820014"/>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2800" indent="-262800"/>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 </a:t>
            </a:r>
            <a:r>
              <a:rPr lang="ja-JP" altLang="en-US" sz="1000" b="1" dirty="0" err="1"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おらっちゃ</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創生（</a:t>
            </a:r>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各地域・各団体等による各々の地方創生の推進）による、自分ごと・みんなごと・世の中ごとの好循環の確立 </a:t>
            </a:r>
            <a:endParaRPr kumimoji="1"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1" name="正方形/長方形 30"/>
          <p:cNvSpPr/>
          <p:nvPr/>
        </p:nvSpPr>
        <p:spPr>
          <a:xfrm>
            <a:off x="3210234" y="4024913"/>
            <a:ext cx="2794000" cy="820014"/>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1938" indent="-261938"/>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a:t>
            </a: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．暮らし続けられる地域</a:t>
            </a:r>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社会を実現する</a:t>
            </a:r>
            <a:r>
              <a:rPr lang="en-US" altLang="ja-JP"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10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都市空間設計</a:t>
            </a:r>
          </a:p>
        </p:txBody>
      </p:sp>
      <p:sp>
        <p:nvSpPr>
          <p:cNvPr id="37" name="正方形/長方形 36"/>
          <p:cNvSpPr/>
          <p:nvPr/>
        </p:nvSpPr>
        <p:spPr>
          <a:xfrm>
            <a:off x="6165154" y="4001998"/>
            <a:ext cx="2922200" cy="821818"/>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①市の公共施設・空き家の有効活用</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②集落</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における拠点施設（コミュニティ施設）の整備</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③地域</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包括</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ケアシステム</a:t>
            </a:r>
            <a:r>
              <a:rPr lang="en-US" altLang="ja-JP"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の構築</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④地域づくり協議会の構築と支援</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⑤</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集落構造に</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応じた交通手段の</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開発と支援</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8" name="正方形/長方形 37"/>
          <p:cNvSpPr/>
          <p:nvPr/>
        </p:nvSpPr>
        <p:spPr>
          <a:xfrm>
            <a:off x="6165154" y="3121384"/>
            <a:ext cx="2922200" cy="82591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①個々人の夢や希望の支援</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②考え・行動する自治会の支援</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87313" indent="-87313">
              <a:lnSpc>
                <a:spcPts val="9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③各種業界・団体の地方創生支援</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1" name="右矢印 20"/>
          <p:cNvSpPr/>
          <p:nvPr/>
        </p:nvSpPr>
        <p:spPr>
          <a:xfrm flipH="1">
            <a:off x="2965152" y="2509176"/>
            <a:ext cx="361513" cy="403978"/>
          </a:xfrm>
          <a:prstGeom prst="rightArrow">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2" name="右矢印 21"/>
          <p:cNvSpPr/>
          <p:nvPr/>
        </p:nvSpPr>
        <p:spPr>
          <a:xfrm flipH="1">
            <a:off x="2993723" y="3386773"/>
            <a:ext cx="361513" cy="403978"/>
          </a:xfrm>
          <a:prstGeom prst="rightArrow">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3" name="右矢印 22"/>
          <p:cNvSpPr/>
          <p:nvPr/>
        </p:nvSpPr>
        <p:spPr>
          <a:xfrm flipH="1">
            <a:off x="2965152" y="4278435"/>
            <a:ext cx="361513" cy="403978"/>
          </a:xfrm>
          <a:prstGeom prst="rightArrow">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4" name="右矢印 23"/>
          <p:cNvSpPr/>
          <p:nvPr/>
        </p:nvSpPr>
        <p:spPr>
          <a:xfrm flipH="1">
            <a:off x="2949018" y="5117292"/>
            <a:ext cx="361513" cy="403978"/>
          </a:xfrm>
          <a:prstGeom prst="rightArrow">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5" name="右矢印 24"/>
          <p:cNvSpPr/>
          <p:nvPr/>
        </p:nvSpPr>
        <p:spPr>
          <a:xfrm flipH="1">
            <a:off x="5859203" y="2476016"/>
            <a:ext cx="361513" cy="403978"/>
          </a:xfrm>
          <a:prstGeom prst="rightArrow">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6" name="右矢印 25"/>
          <p:cNvSpPr/>
          <p:nvPr/>
        </p:nvSpPr>
        <p:spPr>
          <a:xfrm flipH="1">
            <a:off x="5877019" y="3348570"/>
            <a:ext cx="361513" cy="403978"/>
          </a:xfrm>
          <a:prstGeom prst="rightArrow">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7" name="右矢印 26"/>
          <p:cNvSpPr/>
          <p:nvPr/>
        </p:nvSpPr>
        <p:spPr>
          <a:xfrm flipH="1">
            <a:off x="5878875" y="4210918"/>
            <a:ext cx="361513" cy="403978"/>
          </a:xfrm>
          <a:prstGeom prst="rightArrow">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8" name="右矢印 27"/>
          <p:cNvSpPr/>
          <p:nvPr/>
        </p:nvSpPr>
        <p:spPr>
          <a:xfrm flipH="1">
            <a:off x="5894928" y="5104147"/>
            <a:ext cx="361513" cy="403978"/>
          </a:xfrm>
          <a:prstGeom prst="rightArrow">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32" name="テキスト ボックス 31"/>
          <p:cNvSpPr txBox="1"/>
          <p:nvPr/>
        </p:nvSpPr>
        <p:spPr>
          <a:xfrm>
            <a:off x="-1" y="5823815"/>
            <a:ext cx="8305801" cy="538609"/>
          </a:xfrm>
          <a:prstGeom prst="rect">
            <a:avLst/>
          </a:prstGeom>
          <a:noFill/>
        </p:spPr>
        <p:txBody>
          <a:bodyPr wrap="square" rtlCol="0">
            <a:spAutoFit/>
          </a:bodyPr>
          <a:lstStyle/>
          <a:p>
            <a:r>
              <a:rPr lang="en-US" altLang="ja-JP" sz="7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7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a:t>
            </a:r>
            <a:r>
              <a:rPr lang="ja-JP" altLang="en-US"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700" dirty="0">
                <a:latin typeface="HG丸ｺﾞｼｯｸM-PRO" panose="020F0600000000000000" pitchFamily="50" charset="-128"/>
                <a:ea typeface="HG丸ｺﾞｼｯｸM-PRO" panose="020F0600000000000000" pitchFamily="50" charset="-128"/>
                <a:cs typeface="メイリオ" panose="020B0604030504040204" pitchFamily="50" charset="-128"/>
              </a:rPr>
              <a:t>日常的に介護等を必要としないで、自立した生活ができる生存</a:t>
            </a:r>
            <a:r>
              <a:rPr lang="ja-JP" altLang="en-US" sz="7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期間</a:t>
            </a:r>
            <a:endParaRPr lang="en-US" altLang="ja-JP" sz="7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en-US" altLang="ja-JP"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a:t>
            </a:r>
            <a:r>
              <a:rPr lang="ja-JP" altLang="en-US" sz="7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重度な要介護状態となっても住み慣れた地域で自分らしい暮らしを人生の最後まで続けることができるよう、住まい・医療・介護・予防・生活支援が一体的に提供されるシステム</a:t>
            </a:r>
            <a:endParaRPr lang="en-US" altLang="ja-JP" sz="7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en-US" altLang="ja-JP"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7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a:t>
            </a:r>
            <a:r>
              <a:rPr lang="ja-JP" altLang="en-US" sz="7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700" dirty="0">
                <a:latin typeface="HG丸ｺﾞｼｯｸM-PRO" panose="020F0600000000000000" pitchFamily="50" charset="-128"/>
                <a:ea typeface="HG丸ｺﾞｼｯｸM-PRO" panose="020F0600000000000000" pitchFamily="50" charset="-128"/>
              </a:rPr>
              <a:t>市役所から住民や各種団体・企業、またはその逆のように、一方的に働きかけるのではなく、市役所と他の人々が協働して共に価値を創造する</a:t>
            </a:r>
            <a:r>
              <a:rPr lang="ja-JP" altLang="en-US" sz="700" dirty="0" smtClean="0">
                <a:latin typeface="HG丸ｺﾞｼｯｸM-PRO" panose="020F0600000000000000" pitchFamily="50" charset="-128"/>
                <a:ea typeface="HG丸ｺﾞｼｯｸM-PRO" panose="020F0600000000000000" pitchFamily="50" charset="-128"/>
              </a:rPr>
              <a:t>こと</a:t>
            </a:r>
            <a:r>
              <a:rPr lang="en-US" altLang="ja-JP" sz="7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r>
            <a:br>
              <a:rPr lang="en-US" altLang="ja-JP" sz="7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en-US" altLang="ja-JP" sz="700"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700" dirty="0">
                <a:solidFill>
                  <a:srgbClr val="FF0000"/>
                </a:solidFill>
                <a:latin typeface="HG丸ｺﾞｼｯｸM-PRO" panose="020F0600000000000000" pitchFamily="50" charset="-128"/>
                <a:ea typeface="HG丸ｺﾞｼｯｸM-PRO" panose="020F0600000000000000" pitchFamily="50" charset="-128"/>
              </a:rPr>
              <a:t>４</a:t>
            </a:r>
            <a:r>
              <a:rPr lang="ja-JP" altLang="en-US" sz="700" dirty="0" smtClean="0">
                <a:solidFill>
                  <a:srgbClr val="FF0000"/>
                </a:solidFill>
                <a:latin typeface="HG丸ｺﾞｼｯｸM-PRO" panose="020F0600000000000000" pitchFamily="50" charset="-128"/>
                <a:ea typeface="HG丸ｺﾞｼｯｸM-PRO" panose="020F0600000000000000" pitchFamily="50" charset="-128"/>
              </a:rPr>
              <a:t>：</a:t>
            </a:r>
            <a:r>
              <a:rPr lang="en-US" altLang="ja-JP" sz="700" dirty="0" smtClean="0">
                <a:latin typeface="HG丸ｺﾞｼｯｸM-PRO" panose="020F0600000000000000" pitchFamily="50" charset="-128"/>
                <a:ea typeface="HG丸ｺﾞｼｯｸM-PRO" panose="020F0600000000000000" pitchFamily="50" charset="-128"/>
              </a:rPr>
              <a:t>Creating Shared Value</a:t>
            </a:r>
            <a:r>
              <a:rPr lang="ja-JP" altLang="en-US" sz="700" dirty="0" smtClean="0">
                <a:latin typeface="HG丸ｺﾞｼｯｸM-PRO" panose="020F0600000000000000" pitchFamily="50" charset="-128"/>
                <a:ea typeface="HG丸ｺﾞｼｯｸM-PRO" panose="020F0600000000000000" pitchFamily="50" charset="-128"/>
              </a:rPr>
              <a:t>（共有価値の創造）の略。社会的な価値と企業にとっての価値を両立させて、企業の事業活動を通じて社会的な課題を解決していくこと</a:t>
            </a:r>
            <a:endParaRPr kumimoji="1" lang="ja-JP" altLang="en-US" sz="7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0432628"/>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9696</Words>
  <Application>Microsoft Office PowerPoint</Application>
  <PresentationFormat>画面に合わせる (4:3)</PresentationFormat>
  <Paragraphs>1130</Paragraphs>
  <Slides>46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46</vt:i4>
      </vt:variant>
    </vt:vector>
  </HeadingPairs>
  <TitlesOfParts>
    <vt:vector size="55" baseType="lpstr">
      <vt:lpstr>HG丸ｺﾞｼｯｸM-PRO</vt:lpstr>
      <vt:lpstr>ＭＳ Ｐゴシック</vt:lpstr>
      <vt:lpstr>メイリオ</vt:lpstr>
      <vt:lpstr>Arial</vt:lpstr>
      <vt:lpstr>Calibri</vt:lpstr>
      <vt:lpstr>Calibri Light</vt:lpstr>
      <vt:lpstr>Wingdings</vt:lpstr>
      <vt:lpstr>Wingdings 2</vt:lpstr>
      <vt:lpstr>HDOfficeLightV0</vt:lpstr>
      <vt:lpstr>氷見市まち・ひと・しごと創生総合戦略の進捗と今後</vt:lpstr>
      <vt:lpstr>目次</vt:lpstr>
      <vt:lpstr>協議会の皆様にお諮りしたいこと</vt:lpstr>
      <vt:lpstr>氷見市まち・ひと・しごと創生総合戦略の体系</vt:lpstr>
      <vt:lpstr>4つの基本目標の設定</vt:lpstr>
      <vt:lpstr>基本目標Ⅰの目標体系</vt:lpstr>
      <vt:lpstr>基本目標Ⅱの目標体系</vt:lpstr>
      <vt:lpstr>基本目標Ⅲの目標体系</vt:lpstr>
      <vt:lpstr>基本目標Ⅳの目標体系</vt:lpstr>
      <vt:lpstr>平成28年度に実施した事業</vt:lpstr>
      <vt:lpstr>平成28年度に行った主な事業：基本目標Ⅰ</vt:lpstr>
      <vt:lpstr>平成28年度に行った主な事業：基本目標Ⅱ</vt:lpstr>
      <vt:lpstr>平成28年度に行った主な事業：基本目標Ⅲ</vt:lpstr>
      <vt:lpstr>平成28年度に行った主な事業：基本目標Ⅳ</vt:lpstr>
      <vt:lpstr>重点実施事業</vt:lpstr>
      <vt:lpstr>Ⅰ．ねらい（平成28年度初時点）</vt:lpstr>
      <vt:lpstr>Ⅰ．平成28年度実施事業</vt:lpstr>
      <vt:lpstr>Ⅰ．平成28年度各種事業を踏まえた結果と今後の方向性</vt:lpstr>
      <vt:lpstr>Ⅰ．平成28年度事業を通じた成果と平成29年度成果目標</vt:lpstr>
      <vt:lpstr>Ⅰ．やるべきことと方向性</vt:lpstr>
      <vt:lpstr>Ⅱ．ねらい（平成28年度初時点）</vt:lpstr>
      <vt:lpstr>Ⅱ．事業の全体像</vt:lpstr>
      <vt:lpstr>Ⅱ．移住定住促進事業（実績と今年度目標）</vt:lpstr>
      <vt:lpstr>Ⅲ．ねらい（平成28年度初時点）</vt:lpstr>
      <vt:lpstr>Ⅲ．一年間の成果、登録者の進学先（7/4時点）</vt:lpstr>
      <vt:lpstr>Ⅲ．ぶり奨学プログラム（今後の展開）</vt:lpstr>
      <vt:lpstr>その他実施事業（6月補正で議決された予算）</vt:lpstr>
      <vt:lpstr>平成29年度新規・拡大事業：基本目標Ⅰ</vt:lpstr>
      <vt:lpstr>平成29年度新規・拡大事業：基本目標Ⅱ</vt:lpstr>
      <vt:lpstr>平成29年度新規・拡大事業：基本目標Ⅲ</vt:lpstr>
      <vt:lpstr>平成29年度新規・拡大事業：基本目標Ⅳ</vt:lpstr>
      <vt:lpstr>15の観点・KPIの成果</vt:lpstr>
      <vt:lpstr>15の観点の評価</vt:lpstr>
      <vt:lpstr>基本目標Ⅰ</vt:lpstr>
      <vt:lpstr>基本目標Ⅱ</vt:lpstr>
      <vt:lpstr>基本目標Ⅲ</vt:lpstr>
      <vt:lpstr>基本目標Ⅳ</vt:lpstr>
      <vt:lpstr>人口関連の分析</vt:lpstr>
      <vt:lpstr>人口分析の簡易まとめ</vt:lpstr>
      <vt:lpstr>人口分析を総合戦略の見直しに活かす方向性</vt:lpstr>
      <vt:lpstr>分析等を踏まえた検証方法の再考（案）</vt:lpstr>
      <vt:lpstr>今後のKPIの考え方：KPIの選択と集中</vt:lpstr>
      <vt:lpstr>選択と集中の考え方</vt:lpstr>
      <vt:lpstr>体系の再整理とKPIの数値の方向性についての提案</vt:lpstr>
      <vt:lpstr>KPI達成のために行う主な事業</vt:lpstr>
      <vt:lpstr>協議会の皆様にお諮りしたいこと（再掲）</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2015-08-07T09:22:01Z</dcterms:created>
  <dcterms:modified xsi:type="dcterms:W3CDTF">2017-07-10T11:47:39Z</dcterms:modified>
</cp:coreProperties>
</file>