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CEA"/>
    <a:srgbClr val="FFFFFF"/>
    <a:srgbClr val="FFF4E0"/>
    <a:srgbClr val="1978E1"/>
    <a:srgbClr val="A5E6F5"/>
    <a:srgbClr val="F99292"/>
    <a:srgbClr val="EE817B"/>
    <a:srgbClr val="FFC679"/>
    <a:srgbClr val="E74D45"/>
    <a:srgbClr val="EB70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1788" y="-1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148168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27888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120345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2638239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3691521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966259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1786827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1368787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1558179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63273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5BFC36-0428-4541-944C-CE80A19254EC}"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377887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A5BFC36-0428-4541-944C-CE80A19254EC}" type="datetimeFigureOut">
              <a:rPr kumimoji="1" lang="ja-JP" altLang="en-US" smtClean="0"/>
              <a:t>2025/3/31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C21A7C3-1C19-4D79-B2E3-62D2B6AA2D9A}" type="slidenum">
              <a:rPr kumimoji="1" lang="ja-JP" altLang="en-US" smtClean="0"/>
              <a:t>‹#›</a:t>
            </a:fld>
            <a:endParaRPr kumimoji="1" lang="ja-JP" altLang="en-US"/>
          </a:p>
        </p:txBody>
      </p:sp>
    </p:spTree>
    <p:extLst>
      <p:ext uri="{BB962C8B-B14F-4D97-AF65-F5344CB8AC3E}">
        <p14:creationId xmlns:p14="http://schemas.microsoft.com/office/powerpoint/2010/main" val="6582424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A4FA255-28B6-F5A3-7FBF-EC8D672D8FA2}"/>
              </a:ext>
            </a:extLst>
          </p:cNvPr>
          <p:cNvSpPr/>
          <p:nvPr/>
        </p:nvSpPr>
        <p:spPr>
          <a:xfrm>
            <a:off x="1" y="-1"/>
            <a:ext cx="6857999" cy="1440873"/>
          </a:xfrm>
          <a:prstGeom prst="rect">
            <a:avLst/>
          </a:prstGeom>
          <a:solidFill>
            <a:srgbClr val="FCEC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CE1BD374-3751-C4FF-CA80-0C577731E1D8}"/>
              </a:ext>
            </a:extLst>
          </p:cNvPr>
          <p:cNvSpPr/>
          <p:nvPr/>
        </p:nvSpPr>
        <p:spPr>
          <a:xfrm>
            <a:off x="1" y="9213272"/>
            <a:ext cx="6857999" cy="692727"/>
          </a:xfrm>
          <a:prstGeom prst="rect">
            <a:avLst/>
          </a:prstGeom>
          <a:solidFill>
            <a:srgbClr val="FCEC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EB7069"/>
                </a:solidFill>
                <a:latin typeface="BIZ UDゴシック" panose="020B0400000000000000" pitchFamily="49" charset="-128"/>
                <a:ea typeface="BIZ UDゴシック" panose="020B0400000000000000" pitchFamily="49" charset="-128"/>
              </a:rPr>
              <a:t>　　　■申請・問い合わせ先</a:t>
            </a:r>
          </a:p>
          <a:p>
            <a:r>
              <a:rPr kumimoji="1" lang="ja-JP" altLang="en-US" sz="1400" dirty="0">
                <a:solidFill>
                  <a:schemeClr val="tx1"/>
                </a:solidFill>
                <a:latin typeface="BIZ UDゴシック" panose="020B0400000000000000" pitchFamily="49" charset="-128"/>
                <a:ea typeface="BIZ UDゴシック" panose="020B0400000000000000" pitchFamily="49" charset="-128"/>
              </a:rPr>
              <a:t>　　　</a:t>
            </a:r>
            <a:r>
              <a:rPr kumimoji="1" lang="ja-JP" altLang="en-US" sz="1200" dirty="0">
                <a:solidFill>
                  <a:schemeClr val="tx1"/>
                </a:solidFill>
                <a:latin typeface="BIZ UDゴシック" panose="020B0400000000000000" pitchFamily="49" charset="-128"/>
                <a:ea typeface="BIZ UDゴシック" panose="020B0400000000000000" pitchFamily="49" charset="-128"/>
              </a:rPr>
              <a:t>〒</a:t>
            </a:r>
            <a:r>
              <a:rPr kumimoji="1" lang="en-US" altLang="ja-JP" sz="1200" dirty="0">
                <a:solidFill>
                  <a:schemeClr val="tx1"/>
                </a:solidFill>
                <a:latin typeface="BIZ UDゴシック" panose="020B0400000000000000" pitchFamily="49" charset="-128"/>
                <a:ea typeface="BIZ UDゴシック" panose="020B0400000000000000" pitchFamily="49" charset="-128"/>
              </a:rPr>
              <a:t>935-0011</a:t>
            </a:r>
            <a:r>
              <a:rPr kumimoji="1" lang="ja-JP" altLang="en-US" sz="1200" dirty="0">
                <a:solidFill>
                  <a:schemeClr val="tx1"/>
                </a:solidFill>
                <a:latin typeface="BIZ UDゴシック" panose="020B0400000000000000" pitchFamily="49" charset="-128"/>
                <a:ea typeface="BIZ UDゴシック" panose="020B0400000000000000" pitchFamily="49" charset="-128"/>
              </a:rPr>
              <a:t>　氷見市中央町</a:t>
            </a:r>
            <a:r>
              <a:rPr kumimoji="1" lang="en-US" altLang="ja-JP" sz="1200" dirty="0">
                <a:solidFill>
                  <a:schemeClr val="tx1"/>
                </a:solidFill>
                <a:latin typeface="BIZ UDゴシック" panose="020B0400000000000000" pitchFamily="49" charset="-128"/>
                <a:ea typeface="BIZ UDゴシック" panose="020B0400000000000000" pitchFamily="49" charset="-128"/>
              </a:rPr>
              <a:t>12</a:t>
            </a:r>
            <a:r>
              <a:rPr kumimoji="1" lang="ja-JP" altLang="en-US" sz="1200" dirty="0">
                <a:solidFill>
                  <a:schemeClr val="tx1"/>
                </a:solidFill>
                <a:latin typeface="BIZ UDゴシック" panose="020B0400000000000000" pitchFamily="49" charset="-128"/>
                <a:ea typeface="BIZ UDゴシック" panose="020B0400000000000000" pitchFamily="49" charset="-128"/>
              </a:rPr>
              <a:t>番</a:t>
            </a:r>
            <a:r>
              <a:rPr kumimoji="1" lang="en-US" altLang="ja-JP" sz="1200" dirty="0">
                <a:solidFill>
                  <a:schemeClr val="tx1"/>
                </a:solidFill>
                <a:latin typeface="BIZ UDゴシック" panose="020B0400000000000000" pitchFamily="49" charset="-128"/>
                <a:ea typeface="BIZ UDゴシック" panose="020B0400000000000000" pitchFamily="49" charset="-128"/>
              </a:rPr>
              <a:t>21</a:t>
            </a:r>
            <a:r>
              <a:rPr kumimoji="1" lang="ja-JP" altLang="en-US" sz="1200" dirty="0">
                <a:solidFill>
                  <a:schemeClr val="tx1"/>
                </a:solidFill>
                <a:latin typeface="BIZ UDゴシック" panose="020B0400000000000000" pitchFamily="49" charset="-128"/>
                <a:ea typeface="BIZ UDゴシック" panose="020B0400000000000000" pitchFamily="49" charset="-128"/>
              </a:rPr>
              <a:t>号</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dirty="0">
                <a:solidFill>
                  <a:schemeClr val="tx1"/>
                </a:solidFill>
                <a:latin typeface="BIZ UDゴシック" panose="020B0400000000000000" pitchFamily="49" charset="-128"/>
                <a:ea typeface="BIZ UDゴシック" panose="020B0400000000000000" pitchFamily="49" charset="-128"/>
              </a:rPr>
              <a:t>　　　　氷見市健康課　</a:t>
            </a:r>
            <a:r>
              <a:rPr kumimoji="1" lang="en-US" altLang="ja-JP" sz="1200" dirty="0">
                <a:solidFill>
                  <a:schemeClr val="tx1"/>
                </a:solidFill>
                <a:latin typeface="BIZ UDゴシック" panose="020B0400000000000000" pitchFamily="49" charset="-128"/>
                <a:ea typeface="BIZ UDゴシック" panose="020B0400000000000000" pitchFamily="49" charset="-128"/>
              </a:rPr>
              <a:t>TEL</a:t>
            </a:r>
            <a:r>
              <a:rPr kumimoji="1" lang="ja-JP" altLang="en-US" sz="1200" dirty="0">
                <a:solidFill>
                  <a:schemeClr val="tx1"/>
                </a:solidFill>
                <a:latin typeface="BIZ UDゴシック" panose="020B0400000000000000" pitchFamily="49" charset="-128"/>
                <a:ea typeface="BIZ UDゴシック" panose="020B0400000000000000" pitchFamily="49" charset="-128"/>
              </a:rPr>
              <a:t>：</a:t>
            </a:r>
            <a:r>
              <a:rPr kumimoji="1" lang="en-US" altLang="ja-JP" sz="1200" dirty="0">
                <a:solidFill>
                  <a:schemeClr val="tx1"/>
                </a:solidFill>
                <a:latin typeface="BIZ UDゴシック" panose="020B0400000000000000" pitchFamily="49" charset="-128"/>
                <a:ea typeface="BIZ UDゴシック" panose="020B0400000000000000" pitchFamily="49" charset="-128"/>
              </a:rPr>
              <a:t>0766-74-8414</a:t>
            </a:r>
            <a:r>
              <a:rPr kumimoji="1" lang="ja-JP" altLang="en-US" sz="1200" dirty="0">
                <a:solidFill>
                  <a:schemeClr val="tx1"/>
                </a:solidFill>
                <a:latin typeface="BIZ UDゴシック" panose="020B0400000000000000" pitchFamily="49" charset="-128"/>
                <a:ea typeface="BIZ UDゴシック" panose="020B0400000000000000" pitchFamily="49" charset="-128"/>
              </a:rPr>
              <a:t>　</a:t>
            </a:r>
          </a:p>
        </p:txBody>
      </p:sp>
      <p:sp>
        <p:nvSpPr>
          <p:cNvPr id="16" name="正方形/長方形 15">
            <a:extLst>
              <a:ext uri="{FF2B5EF4-FFF2-40B4-BE49-F238E27FC236}">
                <a16:creationId xmlns:a16="http://schemas.microsoft.com/office/drawing/2014/main" id="{A6E4517C-88E6-FCD9-C9BE-8238FC7E168B}"/>
              </a:ext>
            </a:extLst>
          </p:cNvPr>
          <p:cNvSpPr/>
          <p:nvPr/>
        </p:nvSpPr>
        <p:spPr>
          <a:xfrm>
            <a:off x="249651" y="435139"/>
            <a:ext cx="6358689" cy="954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kumimoji="1" lang="ja-JP" altLang="en-US" sz="3200" b="1" dirty="0">
                <a:solidFill>
                  <a:srgbClr val="E74D45"/>
                </a:solidFill>
                <a:latin typeface="BIZ UDゴシック" panose="020B0400000000000000" pitchFamily="49" charset="-128"/>
                <a:ea typeface="BIZ UDゴシック" panose="020B0400000000000000" pitchFamily="49" charset="-128"/>
              </a:rPr>
              <a:t>医療用ウィッグ</a:t>
            </a:r>
            <a:r>
              <a:rPr kumimoji="1" lang="ja-JP" altLang="en-US" sz="2800" b="1" dirty="0">
                <a:solidFill>
                  <a:schemeClr val="tx1"/>
                </a:solidFill>
                <a:latin typeface="BIZ UDゴシック" panose="020B0400000000000000" pitchFamily="49" charset="-128"/>
                <a:ea typeface="BIZ UDゴシック" panose="020B0400000000000000" pitchFamily="49" charset="-128"/>
              </a:rPr>
              <a:t>・</a:t>
            </a:r>
            <a:r>
              <a:rPr kumimoji="1" lang="ja-JP" altLang="en-US" sz="3200" b="1" dirty="0">
                <a:solidFill>
                  <a:srgbClr val="E74D45"/>
                </a:solidFill>
                <a:latin typeface="BIZ UDゴシック" panose="020B0400000000000000" pitchFamily="49" charset="-128"/>
                <a:ea typeface="BIZ UDゴシック" panose="020B0400000000000000" pitchFamily="49" charset="-128"/>
              </a:rPr>
              <a:t>乳房補正具</a:t>
            </a:r>
            <a:r>
              <a:rPr kumimoji="1" lang="ja-JP" altLang="en-US" sz="2400" b="1" dirty="0">
                <a:solidFill>
                  <a:schemeClr val="tx1"/>
                </a:solidFill>
                <a:latin typeface="BIZ UDゴシック" panose="020B0400000000000000" pitchFamily="49" charset="-128"/>
                <a:ea typeface="BIZ UDゴシック" panose="020B0400000000000000" pitchFamily="49" charset="-128"/>
              </a:rPr>
              <a:t>等</a:t>
            </a:r>
            <a:endParaRPr kumimoji="1" lang="en-US" altLang="ja-JP" sz="2000" b="1"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2800" b="1" dirty="0" err="1">
                <a:solidFill>
                  <a:schemeClr val="tx1"/>
                </a:solidFill>
                <a:latin typeface="BIZ UDゴシック" panose="020B0400000000000000" pitchFamily="49" charset="-128"/>
                <a:ea typeface="BIZ UDゴシック" panose="020B0400000000000000" pitchFamily="49" charset="-128"/>
              </a:rPr>
              <a:t>の購</a:t>
            </a:r>
            <a:r>
              <a:rPr kumimoji="1" lang="ja-JP" altLang="en-US" sz="2800" b="1" dirty="0">
                <a:solidFill>
                  <a:schemeClr val="tx1"/>
                </a:solidFill>
                <a:latin typeface="BIZ UDゴシック" panose="020B0400000000000000" pitchFamily="49" charset="-128"/>
                <a:ea typeface="BIZ UDゴシック" panose="020B0400000000000000" pitchFamily="49" charset="-128"/>
              </a:rPr>
              <a:t>入費用を助成します</a:t>
            </a:r>
            <a:endParaRPr kumimoji="1" lang="ja-JP" altLang="en-US" sz="3200" b="1" dirty="0">
              <a:solidFill>
                <a:schemeClr val="tx1"/>
              </a:solidFill>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CBC498D3-58DD-C43F-1F94-EC1A618AF086}"/>
              </a:ext>
            </a:extLst>
          </p:cNvPr>
          <p:cNvSpPr txBox="1"/>
          <p:nvPr/>
        </p:nvSpPr>
        <p:spPr>
          <a:xfrm>
            <a:off x="452642" y="1465171"/>
            <a:ext cx="6089107" cy="523220"/>
          </a:xfrm>
          <a:prstGeom prst="rect">
            <a:avLst/>
          </a:prstGeom>
          <a:noFill/>
        </p:spPr>
        <p:txBody>
          <a:bodyPr wrap="square">
            <a:spAutoFit/>
          </a:bodyPr>
          <a:lstStyle/>
          <a:p>
            <a:r>
              <a:rPr lang="ja-JP" altLang="en-US" sz="1400" dirty="0">
                <a:latin typeface="BIZ UDゴシック" panose="020B0400000000000000" pitchFamily="49" charset="-128"/>
                <a:ea typeface="BIZ UDゴシック" panose="020B0400000000000000" pitchFamily="49" charset="-128"/>
              </a:rPr>
              <a:t>氷見市と富山県では、がん患者の皆さんの就労や社会参加を支援するため、ウィッグと乳房補正具等の購入費用の一部を助成します。</a:t>
            </a:r>
          </a:p>
        </p:txBody>
      </p:sp>
      <p:sp>
        <p:nvSpPr>
          <p:cNvPr id="20" name="正方形/長方形 19">
            <a:extLst>
              <a:ext uri="{FF2B5EF4-FFF2-40B4-BE49-F238E27FC236}">
                <a16:creationId xmlns:a16="http://schemas.microsoft.com/office/drawing/2014/main" id="{78999CA7-4032-6D7F-2F43-78B3859D2EF2}"/>
              </a:ext>
            </a:extLst>
          </p:cNvPr>
          <p:cNvSpPr/>
          <p:nvPr/>
        </p:nvSpPr>
        <p:spPr>
          <a:xfrm>
            <a:off x="249651" y="42022"/>
            <a:ext cx="2622885" cy="464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kumimoji="1" lang="ja-JP" altLang="en-US" sz="2400" b="1" dirty="0">
                <a:solidFill>
                  <a:schemeClr val="tx1"/>
                </a:solidFill>
                <a:latin typeface="BIZ UDゴシック" panose="020B0400000000000000" pitchFamily="49" charset="-128"/>
                <a:ea typeface="BIZ UDゴシック" panose="020B0400000000000000" pitchFamily="49" charset="-128"/>
              </a:rPr>
              <a:t>がん患者の皆様へ</a:t>
            </a:r>
          </a:p>
        </p:txBody>
      </p:sp>
      <p:sp>
        <p:nvSpPr>
          <p:cNvPr id="21" name="四角形: 角を丸くする 20">
            <a:extLst>
              <a:ext uri="{FF2B5EF4-FFF2-40B4-BE49-F238E27FC236}">
                <a16:creationId xmlns:a16="http://schemas.microsoft.com/office/drawing/2014/main" id="{7F9B3955-81EA-CF85-F117-7C600F50A475}"/>
              </a:ext>
            </a:extLst>
          </p:cNvPr>
          <p:cNvSpPr/>
          <p:nvPr/>
        </p:nvSpPr>
        <p:spPr>
          <a:xfrm>
            <a:off x="511132" y="2274216"/>
            <a:ext cx="4404314" cy="853936"/>
          </a:xfrm>
          <a:prstGeom prst="roundRect">
            <a:avLst/>
          </a:prstGeom>
          <a:solidFill>
            <a:srgbClr val="FFF4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dirty="0">
                <a:solidFill>
                  <a:schemeClr val="tx1"/>
                </a:solidFill>
                <a:latin typeface="BIZ UDゴシック" panose="020B0400000000000000" pitchFamily="49" charset="-128"/>
                <a:ea typeface="BIZ UDゴシック" panose="020B0400000000000000" pitchFamily="49" charset="-128"/>
              </a:rPr>
              <a:t>・申請日に</a:t>
            </a:r>
            <a:r>
              <a:rPr kumimoji="1" lang="ja-JP" altLang="en-US" sz="1200">
                <a:solidFill>
                  <a:schemeClr val="tx1"/>
                </a:solidFill>
                <a:latin typeface="BIZ UDゴシック" panose="020B0400000000000000" pitchFamily="49" charset="-128"/>
                <a:ea typeface="BIZ UDゴシック" panose="020B0400000000000000" pitchFamily="49" charset="-128"/>
              </a:rPr>
              <a:t>おいて、氷見</a:t>
            </a:r>
            <a:r>
              <a:rPr kumimoji="1" lang="ja-JP" altLang="en-US" sz="1200" dirty="0">
                <a:solidFill>
                  <a:schemeClr val="tx1"/>
                </a:solidFill>
                <a:latin typeface="BIZ UDゴシック" panose="020B0400000000000000" pitchFamily="49" charset="-128"/>
                <a:ea typeface="BIZ UDゴシック" panose="020B0400000000000000" pitchFamily="49" charset="-128"/>
              </a:rPr>
              <a:t>市内に住所を有する方</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・がん治療を受けている方または受けた方</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・がん治療に伴う脱毛や乳房切除により補正具を購入した方</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・本人及び同一世帯家族に市税等の滞納がない方</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algn="ctr"/>
            <a:endParaRPr kumimoji="1" lang="ja-JP" altLang="en-US" dirty="0">
              <a:solidFill>
                <a:schemeClr val="tx1"/>
              </a:solidFill>
            </a:endParaRPr>
          </a:p>
        </p:txBody>
      </p:sp>
      <p:sp>
        <p:nvSpPr>
          <p:cNvPr id="23" name="テキスト ボックス 22">
            <a:extLst>
              <a:ext uri="{FF2B5EF4-FFF2-40B4-BE49-F238E27FC236}">
                <a16:creationId xmlns:a16="http://schemas.microsoft.com/office/drawing/2014/main" id="{06B346B7-836B-4B10-C3A1-EF98366D032B}"/>
              </a:ext>
            </a:extLst>
          </p:cNvPr>
          <p:cNvSpPr txBox="1"/>
          <p:nvPr/>
        </p:nvSpPr>
        <p:spPr>
          <a:xfrm>
            <a:off x="552697" y="1973873"/>
            <a:ext cx="2562726" cy="307777"/>
          </a:xfrm>
          <a:prstGeom prst="rect">
            <a:avLst/>
          </a:prstGeom>
          <a:noFill/>
        </p:spPr>
        <p:txBody>
          <a:bodyPr wrap="square" rtlCol="0">
            <a:spAutoFit/>
          </a:bodyPr>
          <a:lstStyle/>
          <a:p>
            <a:r>
              <a:rPr kumimoji="1" lang="ja-JP" altLang="en-US" sz="1400" dirty="0">
                <a:solidFill>
                  <a:srgbClr val="EB7069"/>
                </a:solidFill>
                <a:latin typeface="BIZ UDゴシック" panose="020B0400000000000000" pitchFamily="49" charset="-128"/>
                <a:ea typeface="BIZ UDゴシック" panose="020B0400000000000000" pitchFamily="49" charset="-128"/>
              </a:rPr>
              <a:t>■対象となる方</a:t>
            </a:r>
          </a:p>
        </p:txBody>
      </p:sp>
      <p:sp>
        <p:nvSpPr>
          <p:cNvPr id="24" name="テキスト ボックス 23">
            <a:extLst>
              <a:ext uri="{FF2B5EF4-FFF2-40B4-BE49-F238E27FC236}">
                <a16:creationId xmlns:a16="http://schemas.microsoft.com/office/drawing/2014/main" id="{8AF18094-572B-7CED-BB70-0AFB580C54E5}"/>
              </a:ext>
            </a:extLst>
          </p:cNvPr>
          <p:cNvSpPr txBox="1"/>
          <p:nvPr/>
        </p:nvSpPr>
        <p:spPr>
          <a:xfrm>
            <a:off x="552693" y="3137295"/>
            <a:ext cx="5876681" cy="584775"/>
          </a:xfrm>
          <a:prstGeom prst="rect">
            <a:avLst/>
          </a:prstGeom>
          <a:noFill/>
        </p:spPr>
        <p:txBody>
          <a:bodyPr wrap="square" rtlCol="0">
            <a:spAutoFit/>
          </a:bodyPr>
          <a:lstStyle/>
          <a:p>
            <a:r>
              <a:rPr kumimoji="1" lang="ja-JP" altLang="en-US" sz="1400" dirty="0">
                <a:solidFill>
                  <a:srgbClr val="EB7069"/>
                </a:solidFill>
                <a:latin typeface="BIZ UDゴシック" panose="020B0400000000000000" pitchFamily="49" charset="-128"/>
                <a:ea typeface="BIZ UDゴシック" panose="020B0400000000000000" pitchFamily="49" charset="-128"/>
              </a:rPr>
              <a:t>■対象補正具・助成額（令和</a:t>
            </a:r>
            <a:r>
              <a:rPr kumimoji="1" lang="en-US" altLang="ja-JP" sz="1400" dirty="0">
                <a:solidFill>
                  <a:srgbClr val="EB7069"/>
                </a:solidFill>
                <a:latin typeface="BIZ UDゴシック" panose="020B0400000000000000" pitchFamily="49" charset="-128"/>
                <a:ea typeface="BIZ UDゴシック" panose="020B0400000000000000" pitchFamily="49" charset="-128"/>
              </a:rPr>
              <a:t>6</a:t>
            </a:r>
            <a:r>
              <a:rPr kumimoji="1" lang="ja-JP" altLang="en-US" sz="1400" dirty="0">
                <a:solidFill>
                  <a:srgbClr val="EB7069"/>
                </a:solidFill>
                <a:latin typeface="BIZ UDゴシック" panose="020B0400000000000000" pitchFamily="49" charset="-128"/>
                <a:ea typeface="BIZ UDゴシック" panose="020B0400000000000000" pitchFamily="49" charset="-128"/>
              </a:rPr>
              <a:t>年</a:t>
            </a:r>
            <a:r>
              <a:rPr kumimoji="1" lang="en-US" altLang="ja-JP" sz="1400" dirty="0">
                <a:solidFill>
                  <a:srgbClr val="EB7069"/>
                </a:solidFill>
                <a:latin typeface="BIZ UDゴシック" panose="020B0400000000000000" pitchFamily="49" charset="-128"/>
                <a:ea typeface="BIZ UDゴシック" panose="020B0400000000000000" pitchFamily="49" charset="-128"/>
              </a:rPr>
              <a:t>10</a:t>
            </a:r>
            <a:r>
              <a:rPr kumimoji="1" lang="ja-JP" altLang="en-US" sz="1400" dirty="0">
                <a:solidFill>
                  <a:srgbClr val="EB7069"/>
                </a:solidFill>
                <a:latin typeface="BIZ UDゴシック" panose="020B0400000000000000" pitchFamily="49" charset="-128"/>
                <a:ea typeface="BIZ UDゴシック" panose="020B0400000000000000" pitchFamily="49" charset="-128"/>
              </a:rPr>
              <a:t>月以降の県の上乗せ分を含んだ額）</a:t>
            </a:r>
            <a:endParaRPr kumimoji="1" lang="en-US" altLang="ja-JP" sz="1400" dirty="0">
              <a:solidFill>
                <a:srgbClr val="EB7069"/>
              </a:solidFill>
              <a:latin typeface="BIZ UDゴシック" panose="020B0400000000000000" pitchFamily="49" charset="-128"/>
              <a:ea typeface="BIZ UDゴシック" panose="020B0400000000000000" pitchFamily="49" charset="-128"/>
            </a:endParaRPr>
          </a:p>
          <a:p>
            <a:endParaRPr kumimoji="1" lang="ja-JP" altLang="en-US" dirty="0"/>
          </a:p>
        </p:txBody>
      </p:sp>
      <p:graphicFrame>
        <p:nvGraphicFramePr>
          <p:cNvPr id="25" name="表 2">
            <a:extLst>
              <a:ext uri="{FF2B5EF4-FFF2-40B4-BE49-F238E27FC236}">
                <a16:creationId xmlns:a16="http://schemas.microsoft.com/office/drawing/2014/main" id="{15CACAF7-46F0-DCC8-A797-1A4DFDD22FE2}"/>
              </a:ext>
            </a:extLst>
          </p:cNvPr>
          <p:cNvGraphicFramePr>
            <a:graphicFrameLocks noGrp="1"/>
          </p:cNvGraphicFramePr>
          <p:nvPr>
            <p:extLst>
              <p:ext uri="{D42A27DB-BD31-4B8C-83A1-F6EECF244321}">
                <p14:modId xmlns:p14="http://schemas.microsoft.com/office/powerpoint/2010/main" val="1648441262"/>
              </p:ext>
            </p:extLst>
          </p:nvPr>
        </p:nvGraphicFramePr>
        <p:xfrm>
          <a:off x="538840" y="3467455"/>
          <a:ext cx="5752602" cy="2860040"/>
        </p:xfrm>
        <a:graphic>
          <a:graphicData uri="http://schemas.openxmlformats.org/drawingml/2006/table">
            <a:tbl>
              <a:tblPr firstRow="1" bandRow="1">
                <a:tableStyleId>{5C22544A-7EE6-4342-B048-85BDC9FD1C3A}</a:tableStyleId>
              </a:tblPr>
              <a:tblGrid>
                <a:gridCol w="1047505">
                  <a:extLst>
                    <a:ext uri="{9D8B030D-6E8A-4147-A177-3AD203B41FA5}">
                      <a16:colId xmlns:a16="http://schemas.microsoft.com/office/drawing/2014/main" val="3250111768"/>
                    </a:ext>
                  </a:extLst>
                </a:gridCol>
                <a:gridCol w="1447800">
                  <a:extLst>
                    <a:ext uri="{9D8B030D-6E8A-4147-A177-3AD203B41FA5}">
                      <a16:colId xmlns:a16="http://schemas.microsoft.com/office/drawing/2014/main" val="656071778"/>
                    </a:ext>
                  </a:extLst>
                </a:gridCol>
                <a:gridCol w="3257297">
                  <a:extLst>
                    <a:ext uri="{9D8B030D-6E8A-4147-A177-3AD203B41FA5}">
                      <a16:colId xmlns:a16="http://schemas.microsoft.com/office/drawing/2014/main" val="2302599765"/>
                    </a:ext>
                  </a:extLst>
                </a:gridCol>
              </a:tblGrid>
              <a:tr h="370840">
                <a:tc>
                  <a:txBody>
                    <a:bodyP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補正具</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CECEA"/>
                    </a:solidFill>
                  </a:tcPr>
                </a:tc>
                <a:tc>
                  <a:txBody>
                    <a:bodyP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購入金額</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CECEA"/>
                    </a:solidFill>
                  </a:tcPr>
                </a:tc>
                <a:tc>
                  <a:txBody>
                    <a:bodyPr/>
                    <a:lstStyle/>
                    <a:p>
                      <a:pPr algn="ctr"/>
                      <a:r>
                        <a:rPr kumimoji="1" lang="ja-JP" altLang="en-US" dirty="0">
                          <a:solidFill>
                            <a:schemeClr val="tx1"/>
                          </a:solidFill>
                          <a:latin typeface="BIZ UDゴシック" panose="020B0400000000000000" pitchFamily="49" charset="-128"/>
                          <a:ea typeface="BIZ UDゴシック" panose="020B0400000000000000" pitchFamily="49" charset="-128"/>
                        </a:rPr>
                        <a:t>助成金額</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CECEA"/>
                    </a:solidFill>
                  </a:tcPr>
                </a:tc>
                <a:extLst>
                  <a:ext uri="{0D108BD9-81ED-4DB2-BD59-A6C34878D82A}">
                    <a16:rowId xmlns:a16="http://schemas.microsoft.com/office/drawing/2014/main" val="4028541367"/>
                  </a:ext>
                </a:extLst>
              </a:tr>
              <a:tr h="370840">
                <a:tc rowSpan="3">
                  <a:txBody>
                    <a:bodyPr/>
                    <a:lstStyle/>
                    <a:p>
                      <a:pPr algn="ctr"/>
                      <a:r>
                        <a:rPr kumimoji="1" lang="ja-JP" altLang="en-US" sz="1200" dirty="0">
                          <a:latin typeface="BIZ UDゴシック" panose="020B0400000000000000" pitchFamily="49" charset="-128"/>
                          <a:ea typeface="BIZ UDゴシック" panose="020B0400000000000000" pitchFamily="49" charset="-128"/>
                        </a:rPr>
                        <a:t>ウィッグ</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tc>
                  <a:txBody>
                    <a:bodyPr/>
                    <a:lstStyle/>
                    <a:p>
                      <a:r>
                        <a:rPr kumimoji="1" lang="en-US" altLang="ja-JP" sz="1100" dirty="0">
                          <a:latin typeface="BIZ UDゴシック" panose="020B0400000000000000" pitchFamily="49" charset="-128"/>
                          <a:ea typeface="BIZ UDゴシック" panose="020B0400000000000000" pitchFamily="49" charset="-128"/>
                        </a:rPr>
                        <a:t>40,000</a:t>
                      </a:r>
                      <a:r>
                        <a:rPr kumimoji="1" lang="ja-JP" altLang="en-US" sz="1100" dirty="0">
                          <a:latin typeface="BIZ UDゴシック" panose="020B0400000000000000" pitchFamily="49" charset="-128"/>
                          <a:ea typeface="BIZ UDゴシック" panose="020B0400000000000000" pitchFamily="49" charset="-128"/>
                        </a:rPr>
                        <a:t>円未満</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bg1"/>
                    </a:solidFill>
                  </a:tcPr>
                </a:tc>
                <a:tc>
                  <a:txBody>
                    <a:bodyPr/>
                    <a:lstStyle/>
                    <a:p>
                      <a:pPr algn="just">
                        <a:spcAft>
                          <a:spcPts val="0"/>
                        </a:spcAft>
                      </a:pP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と</a:t>
                      </a: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(2)</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の合計額</a:t>
                      </a:r>
                      <a:endParaRPr lang="en-US" alt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228600" indent="-47625" algn="just">
                        <a:spcAft>
                          <a:spcPts val="0"/>
                        </a:spcAft>
                        <a:buAutoNum type="arabicParenBoth"/>
                      </a:pP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購入金額の</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２分の１</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(1,000</a:t>
                      </a:r>
                      <a:r>
                        <a:rPr lang="ja-JP" altLang="en-US"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円未満は切捨て</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p>
                    <a:p>
                      <a:pPr marL="228600" indent="-47625" algn="just">
                        <a:spcAft>
                          <a:spcPts val="0"/>
                        </a:spcAft>
                        <a:buAutoNum type="arabicParenBoth"/>
                      </a:pP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 (1)</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の額</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の</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２分の１</a:t>
                      </a:r>
                    </a:p>
                  </a:txBody>
                  <a:tcPr marL="68580" marR="68580" marT="0"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16043896"/>
                  </a:ext>
                </a:extLst>
              </a:tr>
              <a:tr h="370840">
                <a:tc vMerge="1">
                  <a:txBody>
                    <a:bodyPr/>
                    <a:lstStyle/>
                    <a:p>
                      <a:endParaRPr kumimoji="1" lang="ja-JP" altLang="en-US" dirty="0"/>
                    </a:p>
                  </a:txBody>
                  <a:tcPr/>
                </a:tc>
                <a:tc>
                  <a:txBody>
                    <a:bodyPr/>
                    <a:lstStyle/>
                    <a:p>
                      <a:r>
                        <a:rPr kumimoji="1" lang="en-US" altLang="ja-JP" sz="1100" dirty="0">
                          <a:latin typeface="BIZ UDゴシック" panose="020B0400000000000000" pitchFamily="49" charset="-128"/>
                          <a:ea typeface="BIZ UDゴシック" panose="020B0400000000000000" pitchFamily="49" charset="-128"/>
                        </a:rPr>
                        <a:t>40,000</a:t>
                      </a:r>
                      <a:r>
                        <a:rPr kumimoji="1" lang="ja-JP" altLang="en-US" sz="1100" dirty="0">
                          <a:latin typeface="BIZ UDゴシック" panose="020B0400000000000000" pitchFamily="49" charset="-128"/>
                          <a:ea typeface="BIZ UDゴシック" panose="020B0400000000000000" pitchFamily="49" charset="-128"/>
                        </a:rPr>
                        <a:t>円～</a:t>
                      </a:r>
                      <a:r>
                        <a:rPr kumimoji="1" lang="en-US" altLang="ja-JP" sz="1100" dirty="0">
                          <a:latin typeface="BIZ UDゴシック" panose="020B0400000000000000" pitchFamily="49" charset="-128"/>
                          <a:ea typeface="BIZ UDゴシック" panose="020B0400000000000000" pitchFamily="49" charset="-128"/>
                        </a:rPr>
                        <a:t>59,999</a:t>
                      </a:r>
                      <a:r>
                        <a:rPr kumimoji="1" lang="ja-JP" altLang="en-US" sz="1100" dirty="0">
                          <a:latin typeface="BIZ UDゴシック" panose="020B0400000000000000" pitchFamily="49" charset="-128"/>
                          <a:ea typeface="BIZ UDゴシック" panose="020B0400000000000000" pitchFamily="49" charset="-128"/>
                        </a:rPr>
                        <a:t>円</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購入金額の２</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分の１</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(1,000</a:t>
                      </a:r>
                      <a:r>
                        <a:rPr lang="ja-JP" altLang="en-US"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円未満は切捨て</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p>
                    <a:p>
                      <a:pPr algn="just">
                        <a:spcAft>
                          <a:spcPts val="0"/>
                        </a:spcAft>
                      </a:pP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に</a:t>
                      </a: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10,000</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円を加算した額</a:t>
                      </a:r>
                    </a:p>
                  </a:txBody>
                  <a:tcPr marL="68580" marR="68580" marT="0"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extLst>
                  <a:ext uri="{0D108BD9-81ED-4DB2-BD59-A6C34878D82A}">
                    <a16:rowId xmlns:a16="http://schemas.microsoft.com/office/drawing/2014/main" val="3743461242"/>
                  </a:ext>
                </a:extLst>
              </a:tr>
              <a:tr h="370840">
                <a:tc vMerge="1">
                  <a:txBody>
                    <a:bodyPr/>
                    <a:lstStyle/>
                    <a:p>
                      <a:endParaRPr kumimoji="1" lang="ja-JP" altLang="en-US" dirty="0"/>
                    </a:p>
                  </a:txBody>
                  <a:tcPr/>
                </a:tc>
                <a:tc>
                  <a:txBody>
                    <a:bodyPr/>
                    <a:lstStyle/>
                    <a:p>
                      <a:r>
                        <a:rPr kumimoji="1" lang="en-US" altLang="ja-JP" sz="1100" dirty="0">
                          <a:latin typeface="BIZ UDゴシック" panose="020B0400000000000000" pitchFamily="49" charset="-128"/>
                          <a:ea typeface="BIZ UDゴシック" panose="020B0400000000000000" pitchFamily="49" charset="-128"/>
                        </a:rPr>
                        <a:t>60,000</a:t>
                      </a:r>
                      <a:r>
                        <a:rPr kumimoji="1" lang="ja-JP" altLang="en-US" sz="1100" dirty="0">
                          <a:latin typeface="BIZ UDゴシック" panose="020B0400000000000000" pitchFamily="49" charset="-128"/>
                          <a:ea typeface="BIZ UDゴシック" panose="020B0400000000000000" pitchFamily="49" charset="-128"/>
                        </a:rPr>
                        <a:t>円以上</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bg1"/>
                    </a:solidFill>
                  </a:tcPr>
                </a:tc>
                <a:tc>
                  <a:txBody>
                    <a:bodyPr/>
                    <a:lstStyle/>
                    <a:p>
                      <a:pPr algn="just">
                        <a:spcAft>
                          <a:spcPts val="0"/>
                        </a:spcAft>
                      </a:pP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40,000</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a:t>
                      </a:r>
                    </a:p>
                  </a:txBody>
                  <a:tcPr marL="68580" marR="68580" marT="0"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9552"/>
                  </a:ext>
                </a:extLst>
              </a:tr>
              <a:tr h="370840">
                <a:tc rowSpan="3">
                  <a:txBody>
                    <a:bodyPr/>
                    <a:lstStyle/>
                    <a:p>
                      <a:pPr algn="ctr"/>
                      <a:r>
                        <a:rPr kumimoji="1" lang="ja-JP" altLang="en-US" sz="1200" dirty="0">
                          <a:latin typeface="BIZ UDゴシック" panose="020B0400000000000000" pitchFamily="49" charset="-128"/>
                          <a:ea typeface="BIZ UDゴシック" panose="020B0400000000000000" pitchFamily="49" charset="-128"/>
                        </a:rPr>
                        <a:t>乳房補正具</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tc>
                  <a:txBody>
                    <a:bodyPr/>
                    <a:lstStyle/>
                    <a:p>
                      <a:r>
                        <a:rPr kumimoji="1" lang="en-US" altLang="ja-JP" sz="1100" dirty="0">
                          <a:latin typeface="BIZ UDゴシック" panose="020B0400000000000000" pitchFamily="49" charset="-128"/>
                          <a:ea typeface="BIZ UDゴシック" panose="020B0400000000000000" pitchFamily="49" charset="-128"/>
                        </a:rPr>
                        <a:t>20,000</a:t>
                      </a:r>
                      <a:r>
                        <a:rPr kumimoji="1" lang="ja-JP" altLang="en-US" sz="1100" dirty="0">
                          <a:latin typeface="BIZ UDゴシック" panose="020B0400000000000000" pitchFamily="49" charset="-128"/>
                          <a:ea typeface="BIZ UDゴシック" panose="020B0400000000000000" pitchFamily="49" charset="-128"/>
                        </a:rPr>
                        <a:t>円未満</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tc>
                  <a:txBody>
                    <a:bodyPr/>
                    <a:lstStyle/>
                    <a:p>
                      <a:pPr algn="just">
                        <a:spcAft>
                          <a:spcPts val="0"/>
                        </a:spcAft>
                      </a:pP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と</a:t>
                      </a: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(2)</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の合計額</a:t>
                      </a:r>
                    </a:p>
                    <a:p>
                      <a:pPr marL="228600" marR="0" lvl="0" indent="-47625" algn="just" defTabSz="685800" rtl="0" eaLnBrk="1" fontAlgn="auto" latinLnBrk="0" hangingPunct="1">
                        <a:lnSpc>
                          <a:spcPct val="100000"/>
                        </a:lnSpc>
                        <a:spcBef>
                          <a:spcPts val="0"/>
                        </a:spcBef>
                        <a:spcAft>
                          <a:spcPts val="0"/>
                        </a:spcAft>
                        <a:buClrTx/>
                        <a:buSzTx/>
                        <a:buFontTx/>
                        <a:buAutoNum type="arabicParenBoth"/>
                        <a:tabLst/>
                        <a:defRPr/>
                      </a:pP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購入金額の</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２分の１</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(1,000</a:t>
                      </a:r>
                      <a:r>
                        <a:rPr lang="ja-JP" altLang="en-US"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円未満は切捨て</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endParaRPr lang="en-US" alt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228600" indent="-47625" algn="just">
                        <a:spcAft>
                          <a:spcPts val="0"/>
                        </a:spcAft>
                        <a:buAutoNum type="arabicParenBoth"/>
                      </a:pP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の額</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の</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２分の１</a:t>
                      </a:r>
                    </a:p>
                  </a:txBody>
                  <a:tcPr marL="68580" marR="68580" marT="0"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extLst>
                  <a:ext uri="{0D108BD9-81ED-4DB2-BD59-A6C34878D82A}">
                    <a16:rowId xmlns:a16="http://schemas.microsoft.com/office/drawing/2014/main" val="3768753120"/>
                  </a:ext>
                </a:extLst>
              </a:tr>
              <a:tr h="370840">
                <a:tc vMerge="1">
                  <a:txBody>
                    <a:bodyPr/>
                    <a:lstStyle/>
                    <a:p>
                      <a:endParaRPr kumimoji="1" lang="ja-JP" altLang="en-US" dirty="0"/>
                    </a:p>
                  </a:txBody>
                  <a:tcPr/>
                </a:tc>
                <a:tc>
                  <a:txBody>
                    <a:bodyPr/>
                    <a:lstStyle/>
                    <a:p>
                      <a:r>
                        <a:rPr kumimoji="1" lang="en-US" altLang="ja-JP" sz="1100" dirty="0">
                          <a:latin typeface="BIZ UDゴシック" panose="020B0400000000000000" pitchFamily="49" charset="-128"/>
                          <a:ea typeface="BIZ UDゴシック" panose="020B0400000000000000" pitchFamily="49" charset="-128"/>
                        </a:rPr>
                        <a:t>20,000</a:t>
                      </a:r>
                      <a:r>
                        <a:rPr kumimoji="1" lang="ja-JP" altLang="en-US" sz="1100" dirty="0">
                          <a:latin typeface="BIZ UDゴシック" panose="020B0400000000000000" pitchFamily="49" charset="-128"/>
                          <a:ea typeface="BIZ UDゴシック" panose="020B0400000000000000" pitchFamily="49" charset="-128"/>
                        </a:rPr>
                        <a:t>円～</a:t>
                      </a:r>
                      <a:r>
                        <a:rPr kumimoji="1" lang="en-US" altLang="ja-JP" sz="1100" dirty="0">
                          <a:latin typeface="BIZ UDゴシック" panose="020B0400000000000000" pitchFamily="49" charset="-128"/>
                          <a:ea typeface="BIZ UDゴシック" panose="020B0400000000000000" pitchFamily="49" charset="-128"/>
                        </a:rPr>
                        <a:t>39,999</a:t>
                      </a:r>
                      <a:r>
                        <a:rPr kumimoji="1" lang="ja-JP" altLang="en-US" sz="1100" dirty="0">
                          <a:latin typeface="BIZ UDゴシック" panose="020B0400000000000000" pitchFamily="49" charset="-128"/>
                          <a:ea typeface="BIZ UDゴシック" panose="020B0400000000000000" pitchFamily="49" charset="-128"/>
                        </a:rPr>
                        <a:t>円</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bg1"/>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購入金額の</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２分の１</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(1,000</a:t>
                      </a:r>
                      <a:r>
                        <a:rPr lang="ja-JP" altLang="en-US"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円未満は切捨て</a:t>
                      </a:r>
                      <a:r>
                        <a:rPr lang="en-US" altLang="ja-JP" sz="10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p>
                    <a:p>
                      <a:pPr algn="just">
                        <a:spcAft>
                          <a:spcPts val="0"/>
                        </a:spcAft>
                      </a:pP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に</a:t>
                      </a: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5,000</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円を加算した額</a:t>
                      </a:r>
                    </a:p>
                  </a:txBody>
                  <a:tcPr marL="68580" marR="68580" marT="0"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26381809"/>
                  </a:ext>
                </a:extLst>
              </a:tr>
              <a:tr h="370840">
                <a:tc vMerge="1">
                  <a:txBody>
                    <a:bodyPr/>
                    <a:lstStyle/>
                    <a:p>
                      <a:endParaRPr kumimoji="1" lang="ja-JP" altLang="en-US" dirty="0"/>
                    </a:p>
                  </a:txBody>
                  <a:tcPr/>
                </a:tc>
                <a:tc>
                  <a:txBody>
                    <a:bodyPr/>
                    <a:lstStyle/>
                    <a:p>
                      <a:r>
                        <a:rPr kumimoji="1" lang="en-US" altLang="ja-JP" sz="1100" dirty="0">
                          <a:latin typeface="BIZ UDゴシック" panose="020B0400000000000000" pitchFamily="49" charset="-128"/>
                          <a:ea typeface="BIZ UDゴシック" panose="020B0400000000000000" pitchFamily="49" charset="-128"/>
                        </a:rPr>
                        <a:t>40,000</a:t>
                      </a:r>
                      <a:r>
                        <a:rPr kumimoji="1" lang="ja-JP" altLang="en-US" sz="1100" dirty="0">
                          <a:latin typeface="BIZ UDゴシック" panose="020B0400000000000000" pitchFamily="49" charset="-128"/>
                          <a:ea typeface="BIZ UDゴシック" panose="020B0400000000000000" pitchFamily="49" charset="-128"/>
                        </a:rPr>
                        <a:t>円以上</a:t>
                      </a:r>
                    </a:p>
                  </a:txBody>
                  <a:tcPr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tc>
                  <a:txBody>
                    <a:bodyPr/>
                    <a:lstStyle/>
                    <a:p>
                      <a:pPr algn="just">
                        <a:spcAft>
                          <a:spcPts val="0"/>
                        </a:spcAft>
                      </a:pPr>
                      <a:r>
                        <a:rPr 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25,000</a:t>
                      </a:r>
                      <a:r>
                        <a:rPr lang="ja-JP"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円</a:t>
                      </a:r>
                    </a:p>
                  </a:txBody>
                  <a:tcPr marL="68580" marR="68580" marT="0" marB="0" anchor="ctr">
                    <a:lnL w="3175" cap="flat" cmpd="sng" algn="ctr">
                      <a:solidFill>
                        <a:schemeClr val="bg2">
                          <a:lumMod val="50000"/>
                        </a:schemeClr>
                      </a:solidFill>
                      <a:prstDash val="solid"/>
                      <a:round/>
                      <a:headEnd type="none" w="med" len="med"/>
                      <a:tailEnd type="none" w="med" len="med"/>
                    </a:lnL>
                    <a:lnR w="3175" cap="flat" cmpd="sng" algn="ctr">
                      <a:solidFill>
                        <a:schemeClr val="bg2">
                          <a:lumMod val="50000"/>
                        </a:schemeClr>
                      </a:solidFill>
                      <a:prstDash val="solid"/>
                      <a:round/>
                      <a:headEnd type="none" w="med" len="med"/>
                      <a:tailEnd type="none" w="med" len="med"/>
                    </a:lnR>
                    <a:lnT w="3175" cap="flat" cmpd="sng" algn="ctr">
                      <a:solidFill>
                        <a:schemeClr val="bg2">
                          <a:lumMod val="50000"/>
                        </a:schemeClr>
                      </a:solidFill>
                      <a:prstDash val="solid"/>
                      <a:round/>
                      <a:headEnd type="none" w="med" len="med"/>
                      <a:tailEnd type="none" w="med" len="med"/>
                    </a:lnT>
                    <a:lnB w="3175" cap="flat" cmpd="sng" algn="ctr">
                      <a:solidFill>
                        <a:schemeClr val="bg2">
                          <a:lumMod val="50000"/>
                        </a:schemeClr>
                      </a:solidFill>
                      <a:prstDash val="solid"/>
                      <a:round/>
                      <a:headEnd type="none" w="med" len="med"/>
                      <a:tailEnd type="none" w="med" len="med"/>
                    </a:lnB>
                    <a:solidFill>
                      <a:srgbClr val="FFF4E0"/>
                    </a:solidFill>
                  </a:tcPr>
                </a:tc>
                <a:extLst>
                  <a:ext uri="{0D108BD9-81ED-4DB2-BD59-A6C34878D82A}">
                    <a16:rowId xmlns:a16="http://schemas.microsoft.com/office/drawing/2014/main" val="917644955"/>
                  </a:ext>
                </a:extLst>
              </a:tr>
            </a:tbl>
          </a:graphicData>
        </a:graphic>
      </p:graphicFrame>
      <p:sp>
        <p:nvSpPr>
          <p:cNvPr id="27" name="四角形: 角を丸くする 26">
            <a:extLst>
              <a:ext uri="{FF2B5EF4-FFF2-40B4-BE49-F238E27FC236}">
                <a16:creationId xmlns:a16="http://schemas.microsoft.com/office/drawing/2014/main" id="{D3D504AB-D4EE-3A51-6EEA-56077BE8CFC9}"/>
              </a:ext>
            </a:extLst>
          </p:cNvPr>
          <p:cNvSpPr/>
          <p:nvPr/>
        </p:nvSpPr>
        <p:spPr>
          <a:xfrm>
            <a:off x="519233" y="6588380"/>
            <a:ext cx="5943599" cy="1525838"/>
          </a:xfrm>
          <a:prstGeom prst="round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dirty="0">
                <a:solidFill>
                  <a:schemeClr val="tx1"/>
                </a:solidFill>
                <a:latin typeface="BIZ UDゴシック" panose="020B0400000000000000" pitchFamily="49" charset="-128"/>
                <a:ea typeface="BIZ UDゴシック" panose="020B0400000000000000" pitchFamily="49" charset="-128"/>
              </a:rPr>
              <a:t>・氷見市がん患者補正具購入費用助成金交付申請書</a:t>
            </a:r>
            <a:r>
              <a:rPr kumimoji="1" lang="ja-JP" altLang="en-US" sz="1100" dirty="0">
                <a:solidFill>
                  <a:schemeClr val="tx1"/>
                </a:solidFill>
                <a:latin typeface="BIZ UDゴシック" panose="020B0400000000000000" pitchFamily="49" charset="-128"/>
                <a:ea typeface="BIZ UDゴシック" panose="020B0400000000000000" pitchFamily="49" charset="-128"/>
              </a:rPr>
              <a:t>（必要事項を記入してください）</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・がん治療を受けたまたは受けていること及びがん治療に伴い脱毛または乳房を　</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dirty="0">
                <a:solidFill>
                  <a:schemeClr val="tx1"/>
                </a:solidFill>
                <a:latin typeface="BIZ UDゴシック" panose="020B0400000000000000" pitchFamily="49" charset="-128"/>
                <a:ea typeface="BIZ UDゴシック" panose="020B0400000000000000" pitchFamily="49" charset="-128"/>
              </a:rPr>
              <a:t>　切除したことがわかる書類</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　</a:t>
            </a:r>
            <a:r>
              <a:rPr kumimoji="1" lang="ja-JP" altLang="en-US" sz="1100" dirty="0">
                <a:solidFill>
                  <a:schemeClr val="tx1"/>
                </a:solidFill>
                <a:latin typeface="BIZ UDゴシック" panose="020B0400000000000000" pitchFamily="49" charset="-128"/>
                <a:ea typeface="BIZ UDゴシック" panose="020B0400000000000000" pitchFamily="49" charset="-128"/>
              </a:rPr>
              <a:t>（化学療法または手術に関する説明書や診断書、治療方針計画書など）</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・補正具の購入にかかる領収書等</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　</a:t>
            </a:r>
            <a:r>
              <a:rPr kumimoji="1" lang="ja-JP" altLang="en-US" sz="1100" dirty="0">
                <a:solidFill>
                  <a:schemeClr val="tx1"/>
                </a:solidFill>
                <a:latin typeface="BIZ UDゴシック" panose="020B0400000000000000" pitchFamily="49" charset="-128"/>
                <a:ea typeface="BIZ UDゴシック" panose="020B0400000000000000" pitchFamily="49" charset="-128"/>
              </a:rPr>
              <a:t>（購入者氏名、購入日、購入金額、品名、金額の内訳の記載のあるもの）</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・振込先の口座情報が確認できるものの写し</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　</a:t>
            </a:r>
            <a:r>
              <a:rPr kumimoji="1" lang="ja-JP" altLang="en-US" sz="1100" dirty="0">
                <a:solidFill>
                  <a:schemeClr val="tx1"/>
                </a:solidFill>
                <a:latin typeface="BIZ UDゴシック" panose="020B0400000000000000" pitchFamily="49" charset="-128"/>
                <a:ea typeface="BIZ UDゴシック" panose="020B0400000000000000" pitchFamily="49" charset="-128"/>
              </a:rPr>
              <a:t>（申請者名義の通帳やキャッシュカードの写し）</a:t>
            </a:r>
          </a:p>
          <a:p>
            <a:pPr algn="ctr"/>
            <a:endParaRPr kumimoji="1" lang="ja-JP" altLang="en-US" dirty="0">
              <a:solidFill>
                <a:schemeClr val="tx1"/>
              </a:solidFill>
            </a:endParaRPr>
          </a:p>
        </p:txBody>
      </p:sp>
      <p:sp>
        <p:nvSpPr>
          <p:cNvPr id="28" name="テキスト ボックス 27">
            <a:extLst>
              <a:ext uri="{FF2B5EF4-FFF2-40B4-BE49-F238E27FC236}">
                <a16:creationId xmlns:a16="http://schemas.microsoft.com/office/drawing/2014/main" id="{71D6C651-79CC-5A92-E446-51FB1F2DFF7B}"/>
              </a:ext>
            </a:extLst>
          </p:cNvPr>
          <p:cNvSpPr txBox="1"/>
          <p:nvPr/>
        </p:nvSpPr>
        <p:spPr>
          <a:xfrm>
            <a:off x="552697" y="6329154"/>
            <a:ext cx="2562726" cy="307777"/>
          </a:xfrm>
          <a:prstGeom prst="rect">
            <a:avLst/>
          </a:prstGeom>
          <a:noFill/>
        </p:spPr>
        <p:txBody>
          <a:bodyPr wrap="square" rtlCol="0">
            <a:spAutoFit/>
          </a:bodyPr>
          <a:lstStyle/>
          <a:p>
            <a:r>
              <a:rPr kumimoji="1" lang="ja-JP" altLang="en-US" sz="1400" dirty="0">
                <a:solidFill>
                  <a:srgbClr val="EB7069"/>
                </a:solidFill>
                <a:latin typeface="BIZ UDゴシック" panose="020B0400000000000000" pitchFamily="49" charset="-128"/>
                <a:ea typeface="BIZ UDゴシック" panose="020B0400000000000000" pitchFamily="49" charset="-128"/>
              </a:rPr>
              <a:t>■申請方法及び必要書類</a:t>
            </a:r>
            <a:endParaRPr kumimoji="1" lang="ja-JP" altLang="en-US" dirty="0"/>
          </a:p>
        </p:txBody>
      </p:sp>
      <p:pic>
        <p:nvPicPr>
          <p:cNvPr id="29" name="図 28" descr="アイコン&#10;&#10;自動的に生成された説明">
            <a:extLst>
              <a:ext uri="{FF2B5EF4-FFF2-40B4-BE49-F238E27FC236}">
                <a16:creationId xmlns:a16="http://schemas.microsoft.com/office/drawing/2014/main" id="{F09AF572-60FD-BA26-6C89-44FA1FACCC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69717" y="9386561"/>
            <a:ext cx="1546665" cy="355733"/>
          </a:xfrm>
          <a:prstGeom prst="rect">
            <a:avLst/>
          </a:prstGeom>
        </p:spPr>
      </p:pic>
      <p:sp>
        <p:nvSpPr>
          <p:cNvPr id="36" name="吹き出し: 円形 35">
            <a:extLst>
              <a:ext uri="{FF2B5EF4-FFF2-40B4-BE49-F238E27FC236}">
                <a16:creationId xmlns:a16="http://schemas.microsoft.com/office/drawing/2014/main" id="{9A5A8BF6-AD11-9DFA-ED7F-990A73852461}"/>
              </a:ext>
            </a:extLst>
          </p:cNvPr>
          <p:cNvSpPr/>
          <p:nvPr/>
        </p:nvSpPr>
        <p:spPr>
          <a:xfrm rot="21278349">
            <a:off x="4731686" y="1982269"/>
            <a:ext cx="2064934" cy="1011773"/>
          </a:xfrm>
          <a:prstGeom prst="wedgeEllipseCallout">
            <a:avLst>
              <a:gd name="adj1" fmla="val 2772"/>
              <a:gd name="adj2" fmla="val 60393"/>
            </a:avLst>
          </a:prstGeom>
          <a:solidFill>
            <a:srgbClr val="FFC679"/>
          </a:solidFill>
          <a:ln w="28575">
            <a:solidFill>
              <a:srgbClr val="FFFF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B5850101-F71A-D7F7-B73B-9AB71FFD9264}"/>
              </a:ext>
            </a:extLst>
          </p:cNvPr>
          <p:cNvSpPr txBox="1"/>
          <p:nvPr/>
        </p:nvSpPr>
        <p:spPr>
          <a:xfrm>
            <a:off x="4915446" y="2166439"/>
            <a:ext cx="1863723" cy="692497"/>
          </a:xfrm>
          <a:prstGeom prst="rect">
            <a:avLst/>
          </a:prstGeom>
          <a:noFill/>
        </p:spPr>
        <p:txBody>
          <a:bodyPr wrap="square" rtlCol="0">
            <a:spAutoFit/>
          </a:bodyPr>
          <a:lstStyle/>
          <a:p>
            <a:r>
              <a:rPr kumimoji="1" lang="ja-JP" altLang="en-US" sz="1300" b="1" dirty="0">
                <a:latin typeface="BIZ UDPゴシック" panose="020B0400000000000000" pitchFamily="50" charset="-128"/>
                <a:ea typeface="BIZ UDPゴシック" panose="020B0400000000000000" pitchFamily="50" charset="-128"/>
              </a:rPr>
              <a:t>令和</a:t>
            </a:r>
            <a:r>
              <a:rPr kumimoji="1" lang="en-US" altLang="ja-JP" sz="1300" b="1" dirty="0">
                <a:latin typeface="BIZ UDPゴシック" panose="020B0400000000000000" pitchFamily="50" charset="-128"/>
                <a:ea typeface="BIZ UDPゴシック" panose="020B0400000000000000" pitchFamily="50" charset="-128"/>
              </a:rPr>
              <a:t>6</a:t>
            </a:r>
            <a:r>
              <a:rPr kumimoji="1" lang="ja-JP" altLang="en-US" sz="1300" b="1" dirty="0">
                <a:latin typeface="BIZ UDPゴシック" panose="020B0400000000000000" pitchFamily="50" charset="-128"/>
                <a:ea typeface="BIZ UDPゴシック" panose="020B0400000000000000" pitchFamily="50" charset="-128"/>
              </a:rPr>
              <a:t>年</a:t>
            </a:r>
            <a:r>
              <a:rPr kumimoji="1" lang="en-US" altLang="ja-JP" sz="1300" b="1" dirty="0">
                <a:latin typeface="BIZ UDPゴシック" panose="020B0400000000000000" pitchFamily="50" charset="-128"/>
                <a:ea typeface="BIZ UDPゴシック" panose="020B0400000000000000" pitchFamily="50" charset="-128"/>
              </a:rPr>
              <a:t>10</a:t>
            </a:r>
            <a:r>
              <a:rPr kumimoji="1" lang="ja-JP" altLang="en-US" sz="1300" b="1" dirty="0">
                <a:latin typeface="BIZ UDPゴシック" panose="020B0400000000000000" pitchFamily="50" charset="-128"/>
                <a:ea typeface="BIZ UDPゴシック" panose="020B0400000000000000" pitchFamily="50" charset="-128"/>
              </a:rPr>
              <a:t>月</a:t>
            </a:r>
            <a:r>
              <a:rPr kumimoji="1" lang="ja-JP" altLang="en-US" sz="1300" b="1" dirty="0">
                <a:latin typeface="BIZ UDゴシック" panose="020B0400000000000000" pitchFamily="49" charset="-128"/>
                <a:ea typeface="BIZ UDゴシック" panose="020B0400000000000000" pitchFamily="49" charset="-128"/>
              </a:rPr>
              <a:t>より</a:t>
            </a:r>
            <a:endParaRPr kumimoji="1" lang="en-US" altLang="ja-JP" sz="1300" b="1" dirty="0">
              <a:latin typeface="BIZ UDゴシック" panose="020B0400000000000000" pitchFamily="49" charset="-128"/>
              <a:ea typeface="BIZ UDゴシック" panose="020B0400000000000000" pitchFamily="49" charset="-128"/>
            </a:endParaRPr>
          </a:p>
          <a:p>
            <a:r>
              <a:rPr kumimoji="1" lang="ja-JP" altLang="en-US" sz="1300" b="1" dirty="0">
                <a:latin typeface="BIZ UDゴシック" panose="020B0400000000000000" pitchFamily="49" charset="-128"/>
                <a:ea typeface="BIZ UDゴシック" panose="020B0400000000000000" pitchFamily="49" charset="-128"/>
              </a:rPr>
              <a:t>県の助成金額が</a:t>
            </a:r>
            <a:endParaRPr kumimoji="1" lang="en-US" altLang="ja-JP" sz="1300" b="1" dirty="0">
              <a:latin typeface="BIZ UDゴシック" panose="020B0400000000000000" pitchFamily="49" charset="-128"/>
              <a:ea typeface="BIZ UDゴシック" panose="020B0400000000000000" pitchFamily="49" charset="-128"/>
            </a:endParaRPr>
          </a:p>
          <a:p>
            <a:r>
              <a:rPr kumimoji="1" lang="ja-JP" altLang="en-US" sz="1300" b="1" dirty="0">
                <a:latin typeface="BIZ UDゴシック" panose="020B0400000000000000" pitchFamily="49" charset="-128"/>
                <a:ea typeface="BIZ UDゴシック" panose="020B0400000000000000" pitchFamily="49" charset="-128"/>
              </a:rPr>
              <a:t>上乗せされました！</a:t>
            </a:r>
          </a:p>
        </p:txBody>
      </p:sp>
      <p:sp>
        <p:nvSpPr>
          <p:cNvPr id="22" name="テキスト ボックス 2">
            <a:extLst>
              <a:ext uri="{FF2B5EF4-FFF2-40B4-BE49-F238E27FC236}">
                <a16:creationId xmlns:a16="http://schemas.microsoft.com/office/drawing/2014/main" id="{904BEA2B-BCD2-4ED6-9738-D3A3C5FD3148}"/>
              </a:ext>
            </a:extLst>
          </p:cNvPr>
          <p:cNvSpPr txBox="1">
            <a:spLocks noChangeArrowheads="1"/>
          </p:cNvSpPr>
          <p:nvPr/>
        </p:nvSpPr>
        <p:spPr bwMode="auto">
          <a:xfrm>
            <a:off x="3851346" y="9386561"/>
            <a:ext cx="1250659" cy="447290"/>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ja-JP" sz="2600" kern="100" dirty="0">
                <a:solidFill>
                  <a:schemeClr val="accent5">
                    <a:lumMod val="75000"/>
                  </a:schemeClr>
                </a:solidFill>
                <a:effectLst/>
                <a:latin typeface="Century" panose="02040604050505020304" pitchFamily="18" charset="0"/>
                <a:ea typeface="メイリオ" panose="020B0604030504040204" pitchFamily="50" charset="-128"/>
                <a:cs typeface="Times New Roman" panose="02020603050405020304" pitchFamily="18" charset="0"/>
              </a:rPr>
              <a:t>氷見市</a:t>
            </a:r>
            <a:endParaRPr lang="ja-JP" sz="2600" kern="100" dirty="0">
              <a:solidFill>
                <a:schemeClr val="accent5">
                  <a:lumMod val="7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9" name="図 18">
            <a:extLst>
              <a:ext uri="{FF2B5EF4-FFF2-40B4-BE49-F238E27FC236}">
                <a16:creationId xmlns:a16="http://schemas.microsoft.com/office/drawing/2014/main" id="{5AE94ED9-23D4-4B50-AABA-2CF260FF3AC4}"/>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0" b="100000" l="264" r="100000">
                        <a14:foregroundMark x1="15817" y1="30202" x2="15817" y2="30202"/>
                        <a14:foregroundMark x1="74077" y1="19052" x2="74077" y2="19052"/>
                        <a14:foregroundMark x1="57996" y1="74539" x2="57996" y2="74539"/>
                        <a14:foregroundMark x1="58524" y1="83670" x2="58524" y2="83670"/>
                        <a14:foregroundMark x1="48418" y1="55312" x2="48418" y2="55312"/>
                      </a14:backgroundRemoval>
                    </a14:imgEffect>
                  </a14:imgLayer>
                </a14:imgProps>
              </a:ext>
            </a:extLst>
          </a:blip>
          <a:stretch>
            <a:fillRect/>
          </a:stretch>
        </p:blipFill>
        <p:spPr>
          <a:xfrm>
            <a:off x="3410854" y="9344026"/>
            <a:ext cx="489396" cy="489826"/>
          </a:xfrm>
          <a:prstGeom prst="rect">
            <a:avLst/>
          </a:prstGeom>
          <a:noFill/>
        </p:spPr>
      </p:pic>
      <p:sp>
        <p:nvSpPr>
          <p:cNvPr id="26" name="テキスト ボックス 25">
            <a:extLst>
              <a:ext uri="{FF2B5EF4-FFF2-40B4-BE49-F238E27FC236}">
                <a16:creationId xmlns:a16="http://schemas.microsoft.com/office/drawing/2014/main" id="{FBCBDF24-A6E0-4620-AF2D-2A7C0EE169C6}"/>
              </a:ext>
            </a:extLst>
          </p:cNvPr>
          <p:cNvSpPr txBox="1"/>
          <p:nvPr/>
        </p:nvSpPr>
        <p:spPr>
          <a:xfrm>
            <a:off x="552693" y="8128073"/>
            <a:ext cx="2319843" cy="307777"/>
          </a:xfrm>
          <a:prstGeom prst="rect">
            <a:avLst/>
          </a:prstGeom>
          <a:noFill/>
        </p:spPr>
        <p:txBody>
          <a:bodyPr wrap="square" rtlCol="0">
            <a:spAutoFit/>
          </a:bodyPr>
          <a:lstStyle/>
          <a:p>
            <a:r>
              <a:rPr kumimoji="1" lang="ja-JP" altLang="en-US" sz="1400" dirty="0">
                <a:solidFill>
                  <a:srgbClr val="EB7069"/>
                </a:solidFill>
                <a:latin typeface="BIZ UDゴシック" panose="020B0400000000000000" pitchFamily="49" charset="-128"/>
                <a:ea typeface="BIZ UDゴシック" panose="020B0400000000000000" pitchFamily="49" charset="-128"/>
              </a:rPr>
              <a:t>■申請期限及び助成回数</a:t>
            </a:r>
            <a:endParaRPr kumimoji="1" lang="ja-JP" altLang="en-US" dirty="0"/>
          </a:p>
        </p:txBody>
      </p:sp>
      <p:sp>
        <p:nvSpPr>
          <p:cNvPr id="30" name="四角形: 角を丸くする 29">
            <a:extLst>
              <a:ext uri="{FF2B5EF4-FFF2-40B4-BE49-F238E27FC236}">
                <a16:creationId xmlns:a16="http://schemas.microsoft.com/office/drawing/2014/main" id="{D597762D-A969-4D6D-ACFF-F321BDF15DC6}"/>
              </a:ext>
            </a:extLst>
          </p:cNvPr>
          <p:cNvSpPr/>
          <p:nvPr/>
        </p:nvSpPr>
        <p:spPr>
          <a:xfrm>
            <a:off x="522902" y="8415009"/>
            <a:ext cx="5943599" cy="751457"/>
          </a:xfrm>
          <a:prstGeom prst="round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b="1" dirty="0">
                <a:solidFill>
                  <a:schemeClr val="tx1"/>
                </a:solidFill>
                <a:latin typeface="BIZ UDゴシック" panose="020B0400000000000000" pitchFamily="49" charset="-128"/>
                <a:ea typeface="BIZ UDゴシック" panose="020B0400000000000000" pitchFamily="49" charset="-128"/>
              </a:rPr>
              <a:t>補正具を購入した日の翌日から１年以内</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b="1" dirty="0">
                <a:solidFill>
                  <a:schemeClr val="tx1"/>
                </a:solidFill>
                <a:latin typeface="BIZ UDゴシック" panose="020B0400000000000000" pitchFamily="49" charset="-128"/>
                <a:ea typeface="BIZ UDゴシック" panose="020B0400000000000000" pitchFamily="49" charset="-128"/>
              </a:rPr>
              <a:t>　</a:t>
            </a:r>
            <a:r>
              <a:rPr kumimoji="1" lang="ja-JP" altLang="en-US" sz="1200" dirty="0">
                <a:solidFill>
                  <a:schemeClr val="tx1"/>
                </a:solidFill>
                <a:latin typeface="BIZ UDゴシック" panose="020B0400000000000000" pitchFamily="49" charset="-128"/>
                <a:ea typeface="BIZ UDゴシック" panose="020B0400000000000000" pitchFamily="49" charset="-128"/>
              </a:rPr>
              <a:t>（例：４月１日に購入した場合は翌年４月１日まで申請可能）</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dirty="0">
                <a:solidFill>
                  <a:schemeClr val="tx1"/>
                </a:solidFill>
                <a:latin typeface="BIZ UDゴシック" panose="020B0400000000000000" pitchFamily="49" charset="-128"/>
                <a:ea typeface="BIZ UDゴシック" panose="020B0400000000000000" pitchFamily="49" charset="-128"/>
              </a:rPr>
              <a:t>　購入した日は領収日とします。</a:t>
            </a:r>
            <a:r>
              <a:rPr kumimoji="1" lang="en-US" altLang="ja-JP" sz="1100" dirty="0">
                <a:solidFill>
                  <a:schemeClr val="tx1"/>
                </a:solidFill>
                <a:latin typeface="BIZ UDゴシック" panose="020B0400000000000000" pitchFamily="49" charset="-128"/>
                <a:ea typeface="BIZ UDゴシック" panose="020B0400000000000000" pitchFamily="49" charset="-128"/>
              </a:rPr>
              <a:t>(</a:t>
            </a:r>
            <a:r>
              <a:rPr kumimoji="1" lang="ja-JP" altLang="en-US" sz="1100" dirty="0">
                <a:solidFill>
                  <a:schemeClr val="tx1"/>
                </a:solidFill>
                <a:latin typeface="BIZ UDゴシック" panose="020B0400000000000000" pitchFamily="49" charset="-128"/>
                <a:ea typeface="BIZ UDゴシック" panose="020B0400000000000000" pitchFamily="49" charset="-128"/>
              </a:rPr>
              <a:t>クレジットカード払いの場合は利用明細書の利用日</a:t>
            </a:r>
            <a:r>
              <a:rPr kumimoji="1" lang="en-US" altLang="ja-JP" sz="1100" dirty="0">
                <a:solidFill>
                  <a:schemeClr val="tx1"/>
                </a:solidFill>
                <a:latin typeface="BIZ UDゴシック" panose="020B0400000000000000" pitchFamily="49" charset="-128"/>
                <a:ea typeface="BIZ UDゴシック" panose="020B0400000000000000" pitchFamily="49" charset="-128"/>
              </a:rPr>
              <a:t>)</a:t>
            </a:r>
          </a:p>
          <a:p>
            <a:r>
              <a:rPr kumimoji="1" lang="ja-JP" altLang="en-US" sz="1200" dirty="0">
                <a:solidFill>
                  <a:schemeClr val="tx1"/>
                </a:solidFill>
                <a:latin typeface="BIZ UDゴシック" panose="020B0400000000000000" pitchFamily="49" charset="-128"/>
                <a:ea typeface="BIZ UDゴシック" panose="020B0400000000000000" pitchFamily="49" charset="-128"/>
              </a:rPr>
              <a:t>・助成は各補正具１年度（</a:t>
            </a:r>
            <a:r>
              <a:rPr kumimoji="1" lang="en-US" altLang="ja-JP" sz="1200" dirty="0">
                <a:solidFill>
                  <a:schemeClr val="tx1"/>
                </a:solidFill>
                <a:latin typeface="BIZ UDゴシック" panose="020B0400000000000000" pitchFamily="49" charset="-128"/>
                <a:ea typeface="BIZ UDゴシック" panose="020B0400000000000000" pitchFamily="49" charset="-128"/>
              </a:rPr>
              <a:t>4</a:t>
            </a:r>
            <a:r>
              <a:rPr kumimoji="1" lang="ja-JP" altLang="en-US" sz="1200" dirty="0">
                <a:solidFill>
                  <a:schemeClr val="tx1"/>
                </a:solidFill>
                <a:latin typeface="BIZ UDゴシック" panose="020B0400000000000000" pitchFamily="49" charset="-128"/>
                <a:ea typeface="BIZ UDゴシック" panose="020B0400000000000000" pitchFamily="49" charset="-128"/>
              </a:rPr>
              <a:t>月</a:t>
            </a:r>
            <a:r>
              <a:rPr kumimoji="1" lang="en-US" altLang="ja-JP" sz="1200" dirty="0">
                <a:solidFill>
                  <a:schemeClr val="tx1"/>
                </a:solidFill>
                <a:latin typeface="BIZ UDゴシック" panose="020B0400000000000000" pitchFamily="49" charset="-128"/>
                <a:ea typeface="BIZ UDゴシック" panose="020B0400000000000000" pitchFamily="49" charset="-128"/>
              </a:rPr>
              <a:t>1</a:t>
            </a:r>
            <a:r>
              <a:rPr kumimoji="1" lang="ja-JP" altLang="en-US" sz="1200" dirty="0">
                <a:solidFill>
                  <a:schemeClr val="tx1"/>
                </a:solidFill>
                <a:latin typeface="BIZ UDゴシック" panose="020B0400000000000000" pitchFamily="49" charset="-128"/>
                <a:ea typeface="BIZ UDゴシック" panose="020B0400000000000000" pitchFamily="49" charset="-128"/>
              </a:rPr>
              <a:t>日～翌年</a:t>
            </a:r>
            <a:r>
              <a:rPr kumimoji="1" lang="en-US" altLang="ja-JP" sz="1200" dirty="0">
                <a:solidFill>
                  <a:schemeClr val="tx1"/>
                </a:solidFill>
                <a:latin typeface="BIZ UDゴシック" panose="020B0400000000000000" pitchFamily="49" charset="-128"/>
                <a:ea typeface="BIZ UDゴシック" panose="020B0400000000000000" pitchFamily="49" charset="-128"/>
              </a:rPr>
              <a:t>3</a:t>
            </a:r>
            <a:r>
              <a:rPr kumimoji="1" lang="ja-JP" altLang="en-US" sz="1200" dirty="0">
                <a:solidFill>
                  <a:schemeClr val="tx1"/>
                </a:solidFill>
                <a:latin typeface="BIZ UDゴシック" panose="020B0400000000000000" pitchFamily="49" charset="-128"/>
                <a:ea typeface="BIZ UDゴシック" panose="020B0400000000000000" pitchFamily="49" charset="-128"/>
              </a:rPr>
              <a:t>月</a:t>
            </a:r>
            <a:r>
              <a:rPr kumimoji="1" lang="en-US" altLang="ja-JP" sz="1200" dirty="0">
                <a:solidFill>
                  <a:schemeClr val="tx1"/>
                </a:solidFill>
                <a:latin typeface="BIZ UDゴシック" panose="020B0400000000000000" pitchFamily="49" charset="-128"/>
                <a:ea typeface="BIZ UDゴシック" panose="020B0400000000000000" pitchFamily="49" charset="-128"/>
              </a:rPr>
              <a:t>31</a:t>
            </a:r>
            <a:r>
              <a:rPr kumimoji="1" lang="ja-JP" altLang="en-US" sz="1200" dirty="0">
                <a:solidFill>
                  <a:schemeClr val="tx1"/>
                </a:solidFill>
                <a:latin typeface="BIZ UDゴシック" panose="020B0400000000000000" pitchFamily="49" charset="-128"/>
                <a:ea typeface="BIZ UDゴシック" panose="020B0400000000000000" pitchFamily="49" charset="-128"/>
              </a:rPr>
              <a:t>日）あたり１回を限度とします。</a:t>
            </a:r>
          </a:p>
        </p:txBody>
      </p:sp>
    </p:spTree>
    <p:extLst>
      <p:ext uri="{BB962C8B-B14F-4D97-AF65-F5344CB8AC3E}">
        <p14:creationId xmlns:p14="http://schemas.microsoft.com/office/powerpoint/2010/main" val="37729209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639</TotalTime>
  <Words>525</Words>
  <Application>Microsoft Office PowerPoint</Application>
  <PresentationFormat>A4 210 x 297 mm</PresentationFormat>
  <Paragraphs>56</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BIZ UDPゴシック</vt:lpstr>
      <vt:lpstr>BIZ UDゴシック</vt:lpstr>
      <vt:lpstr>ＭＳ 明朝</vt:lpstr>
      <vt:lpstr>メイリオ</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vector>
  </TitlesOfParts>
  <Company>情報政策課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森本　佳彦</dc:creator>
  <cp:lastModifiedBy>笹島　由紀子</cp:lastModifiedBy>
  <cp:revision>54</cp:revision>
  <cp:lastPrinted>2025-03-26T02:03:41Z</cp:lastPrinted>
  <dcterms:created xsi:type="dcterms:W3CDTF">2024-05-01T01:52:21Z</dcterms:created>
  <dcterms:modified xsi:type="dcterms:W3CDTF">2025-03-31T10:12:14Z</dcterms:modified>
</cp:coreProperties>
</file>