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934CC8"/>
    <a:srgbClr val="9752CA"/>
    <a:srgbClr val="005776"/>
    <a:srgbClr val="AA72D4"/>
    <a:srgbClr val="9F60CE"/>
    <a:srgbClr val="8038B6"/>
    <a:srgbClr val="BC8FDD"/>
    <a:srgbClr val="FF99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A7706-4720-4ACE-9452-6706AE5FE0B3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BE98-2144-4EE0-9C84-D1B11563F2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95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EC3C5-D5EB-46DF-9C47-D9FFD10FC41E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8F627-43D8-484D-832D-8F27D546F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0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2402735" y="16570610"/>
            <a:ext cx="1841420" cy="94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267" tIns="42623" rIns="85267" bIns="42623" anchor="b"/>
          <a:lstStyle>
            <a:lvl1pPr defTabSz="8493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8493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8493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8493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8493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8493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8493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8493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8493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algn="r" fontAlgn="base">
              <a:spcBef>
                <a:spcPct val="20000"/>
              </a:spcBef>
              <a:spcAft>
                <a:spcPct val="0"/>
              </a:spcAft>
            </a:pPr>
            <a:fld id="{22BCA291-2528-4A17-AA67-0314927D0CC5}" type="slidenum">
              <a:rPr lang="ja-JP" altLang="en-US">
                <a:solidFill>
                  <a:srgbClr val="000000"/>
                </a:solidFill>
                <a:ea typeface="ＭＳ Ｐゴシック" panose="020B0600070205080204" pitchFamily="50" charset="-128"/>
              </a:rPr>
              <a:pPr algn="r" fontAlgn="base">
                <a:spcBef>
                  <a:spcPct val="20000"/>
                </a:spcBef>
                <a:spcAft>
                  <a:spcPct val="0"/>
                </a:spcAft>
              </a:pPr>
              <a:t>1</a:t>
            </a:fld>
            <a:endParaRPr lang="en-US" altLang="ja-JP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2402735" y="16572324"/>
            <a:ext cx="1841420" cy="87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212" tIns="42608" rIns="85212" bIns="42608" anchor="b"/>
          <a:lstStyle>
            <a:lvl1pPr defTabSz="830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830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830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830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8302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830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830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830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8302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A2313433-F594-48E1-A965-69E498F4EA9C}" type="slidenum">
              <a:rPr lang="ja-JP" altLang="en-US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1</a:t>
            </a:fld>
            <a:endParaRPr lang="en-US" altLang="ja-JP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47900" y="1343025"/>
            <a:ext cx="8763000" cy="6572250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551" y="8300721"/>
            <a:ext cx="3110613" cy="78742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212" tIns="42608" rIns="85212" bIns="42608"/>
          <a:lstStyle/>
          <a:p>
            <a:endParaRPr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9792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25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52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03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9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9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72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35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5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85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83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9A53-EAA7-4601-AE8A-D5E9523878E8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402B-C257-43C0-81F5-A97C67CE58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AutoShape 8"/>
          <p:cNvSpPr>
            <a:spLocks noChangeArrowheads="1"/>
          </p:cNvSpPr>
          <p:nvPr/>
        </p:nvSpPr>
        <p:spPr bwMode="auto">
          <a:xfrm>
            <a:off x="7424738" y="2627315"/>
            <a:ext cx="1733550" cy="454025"/>
          </a:xfrm>
          <a:prstGeom prst="bracketPair">
            <a:avLst>
              <a:gd name="adj" fmla="val 16667"/>
            </a:avLst>
          </a:prstGeom>
          <a:noFill/>
          <a:ln>
            <a:noFill/>
          </a:ln>
          <a:extLst/>
        </p:spPr>
        <p:txBody>
          <a:bodyPr wrap="none" lIns="90791" tIns="45396" rIns="90791" bIns="45396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endParaRPr lang="ja-JP" altLang="ja-JP" sz="1192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487" name="Text Box 36"/>
          <p:cNvSpPr txBox="1">
            <a:spLocks noChangeArrowheads="1"/>
          </p:cNvSpPr>
          <p:nvPr/>
        </p:nvSpPr>
        <p:spPr bwMode="auto">
          <a:xfrm>
            <a:off x="9045577" y="6613525"/>
            <a:ext cx="392113" cy="2301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341313" indent="-341313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ja-JP" altLang="en-US" sz="1988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32" name="AutoShape 4"/>
          <p:cNvSpPr>
            <a:spLocks noChangeArrowheads="1"/>
          </p:cNvSpPr>
          <p:nvPr/>
        </p:nvSpPr>
        <p:spPr bwMode="auto">
          <a:xfrm>
            <a:off x="48583" y="3374609"/>
            <a:ext cx="4524207" cy="3397666"/>
          </a:xfrm>
          <a:prstGeom prst="roundRect">
            <a:avLst>
              <a:gd name="adj" fmla="val 8565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99432" tIns="14293" rIns="99432" bIns="14293"/>
          <a:lstStyle>
            <a:lvl1pPr marL="498475" indent="-498475" defTabSz="10001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000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000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000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000125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 smtClean="0">
                <a:solidFill>
                  <a:srgbClr val="000000"/>
                </a:solidFill>
                <a:latin typeface="+mn-ea"/>
                <a:ea typeface="+mn-ea"/>
              </a:rPr>
              <a:t>１　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自殺死亡率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は、近年は減少傾向にあるものの、国、県に比べ高い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水準で推移している。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　</a:t>
            </a:r>
            <a:endParaRPr lang="en-US" altLang="ja-JP" sz="11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1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1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1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1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10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05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２　男性では</a:t>
            </a:r>
            <a:r>
              <a:rPr lang="en-US" altLang="ja-JP" sz="1050" dirty="0" smtClean="0">
                <a:solidFill>
                  <a:srgbClr val="000000"/>
                </a:solidFill>
                <a:latin typeface="+mn-ea"/>
                <a:ea typeface="+mn-ea"/>
              </a:rPr>
              <a:t>40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～</a:t>
            </a:r>
            <a:r>
              <a:rPr lang="en-US" altLang="ja-JP" sz="1050" dirty="0" smtClean="0">
                <a:solidFill>
                  <a:srgbClr val="000000"/>
                </a:solidFill>
                <a:latin typeface="+mn-ea"/>
                <a:ea typeface="+mn-ea"/>
              </a:rPr>
              <a:t>50</a:t>
            </a: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歳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代の働く世代と</a:t>
            </a:r>
            <a:r>
              <a:rPr lang="en-US" altLang="ja-JP" sz="1050" dirty="0" smtClean="0">
                <a:solidFill>
                  <a:srgbClr val="000000"/>
                </a:solidFill>
                <a:latin typeface="+mn-ea"/>
                <a:ea typeface="+mn-ea"/>
              </a:rPr>
              <a:t>80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歳以上の高齢者で、女性では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r>
              <a:rPr lang="en-US" altLang="ja-JP" sz="1050" dirty="0" smtClean="0">
                <a:solidFill>
                  <a:srgbClr val="000000"/>
                </a:solidFill>
                <a:latin typeface="+mn-ea"/>
                <a:ea typeface="+mn-ea"/>
              </a:rPr>
              <a:t>30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歳代と</a:t>
            </a:r>
            <a:r>
              <a:rPr lang="en-US" altLang="ja-JP" sz="1050" dirty="0" smtClean="0">
                <a:solidFill>
                  <a:srgbClr val="000000"/>
                </a:solidFill>
                <a:latin typeface="+mn-ea"/>
                <a:ea typeface="+mn-ea"/>
              </a:rPr>
              <a:t>70</a:t>
            </a:r>
            <a:r>
              <a:rPr lang="ja-JP" altLang="en-US" sz="1050" dirty="0" smtClean="0">
                <a:solidFill>
                  <a:srgbClr val="000000"/>
                </a:solidFill>
                <a:latin typeface="+mn-ea"/>
                <a:ea typeface="+mn-ea"/>
              </a:rPr>
              <a:t>歳以上の高齢者で国、県に比べ自殺死亡率が高い。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b="1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lang="en-US" altLang="ja-JP" sz="1050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0494" name="AutoShape 6"/>
          <p:cNvSpPr>
            <a:spLocks noChangeArrowheads="1"/>
          </p:cNvSpPr>
          <p:nvPr/>
        </p:nvSpPr>
        <p:spPr bwMode="auto">
          <a:xfrm>
            <a:off x="48584" y="746561"/>
            <a:ext cx="4524207" cy="2313584"/>
          </a:xfrm>
          <a:prstGeom prst="roundRect">
            <a:avLst>
              <a:gd name="adj" fmla="val 3893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28598" tIns="49720" rIns="28598" bIns="49720"/>
          <a:lstStyle>
            <a:lvl1pPr marL="498475" indent="-498475" defTabSz="10001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000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000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000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000125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　趣      旨　誰</a:t>
            </a:r>
            <a:r>
              <a:rPr lang="ja-JP" altLang="en-US" sz="1050" dirty="0">
                <a:latin typeface="+mn-ea"/>
                <a:ea typeface="+mn-ea"/>
              </a:rPr>
              <a:t>も自殺に追い込まれることの</a:t>
            </a:r>
            <a:r>
              <a:rPr lang="ja-JP" altLang="en-US" sz="1050" dirty="0" smtClean="0">
                <a:latin typeface="+mn-ea"/>
                <a:ea typeface="+mn-ea"/>
              </a:rPr>
              <a:t>ない氷見市の実現</a:t>
            </a:r>
            <a:r>
              <a:rPr lang="ja-JP" altLang="en-US" sz="1050" dirty="0">
                <a:latin typeface="+mn-ea"/>
                <a:ea typeface="+mn-ea"/>
              </a:rPr>
              <a:t>を目指す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　位置付け</a:t>
            </a:r>
            <a:r>
              <a:rPr lang="ja-JP" altLang="en-US" sz="1050" dirty="0">
                <a:latin typeface="+mn-ea"/>
                <a:ea typeface="+mn-ea"/>
              </a:rPr>
              <a:t>　自殺対策</a:t>
            </a:r>
            <a:r>
              <a:rPr lang="ja-JP" altLang="en-US" sz="1050" dirty="0" smtClean="0">
                <a:latin typeface="+mn-ea"/>
                <a:ea typeface="+mn-ea"/>
              </a:rPr>
              <a:t>基本法（第</a:t>
            </a:r>
            <a:r>
              <a:rPr lang="en-US" altLang="ja-JP" sz="1050" dirty="0" smtClean="0">
                <a:latin typeface="+mn-ea"/>
                <a:ea typeface="+mn-ea"/>
              </a:rPr>
              <a:t>13</a:t>
            </a:r>
            <a:r>
              <a:rPr lang="ja-JP" altLang="en-US" sz="1050" dirty="0" smtClean="0">
                <a:latin typeface="+mn-ea"/>
                <a:ea typeface="+mn-ea"/>
              </a:rPr>
              <a:t>条第</a:t>
            </a:r>
            <a:r>
              <a:rPr lang="en-US" altLang="ja-JP" sz="1050" dirty="0" smtClean="0">
                <a:latin typeface="+mn-ea"/>
                <a:ea typeface="+mn-ea"/>
              </a:rPr>
              <a:t>2</a:t>
            </a:r>
            <a:r>
              <a:rPr lang="ja-JP" altLang="en-US" sz="1050" dirty="0" smtClean="0">
                <a:latin typeface="+mn-ea"/>
                <a:ea typeface="+mn-ea"/>
              </a:rPr>
              <a:t>項）に基づく市町村計画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1200"/>
              </a:lnSpc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　計画期間及び目標値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2200"/>
              </a:lnSpc>
              <a:spcBef>
                <a:spcPct val="30000"/>
              </a:spcBef>
              <a:spcAft>
                <a:spcPct val="0"/>
              </a:spcAft>
              <a:buNone/>
              <a:defRPr/>
            </a:pPr>
            <a:endParaRPr lang="en-US" altLang="ja-JP" sz="1590" b="1" dirty="0">
              <a:latin typeface="ＭＳ Ｐゴシック" panose="020B0600070205080204" pitchFamily="50" charset="-128"/>
            </a:endParaRPr>
          </a:p>
          <a:p>
            <a:pPr eaLnBrk="0" fontAlgn="base" hangingPunct="0">
              <a:lnSpc>
                <a:spcPts val="2200"/>
              </a:lnSpc>
              <a:spcBef>
                <a:spcPct val="30000"/>
              </a:spcBef>
              <a:spcAft>
                <a:spcPct val="0"/>
              </a:spcAft>
              <a:buNone/>
              <a:defRPr/>
            </a:pPr>
            <a:endParaRPr lang="en-US" altLang="ja-JP" sz="1500" b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106849" y="1431240"/>
            <a:ext cx="4194352" cy="75698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9525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 wrap="none" lIns="99432" tIns="14293" rIns="99432" bIns="14293"/>
          <a:lstStyle>
            <a:lvl1pPr marL="498475" indent="-498475" defTabSz="10001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000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000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000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000125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 smtClean="0">
                <a:latin typeface="+mn-ea"/>
                <a:ea typeface="+mn-ea"/>
              </a:rPr>
              <a:t>○</a:t>
            </a:r>
            <a:r>
              <a:rPr lang="en-US" altLang="ja-JP" sz="1100" dirty="0">
                <a:latin typeface="+mn-ea"/>
                <a:ea typeface="+mn-ea"/>
              </a:rPr>
              <a:t>2019</a:t>
            </a:r>
            <a:r>
              <a:rPr lang="ja-JP" altLang="en-US" sz="1100" dirty="0" smtClean="0">
                <a:latin typeface="+mn-ea"/>
                <a:ea typeface="+mn-ea"/>
              </a:rPr>
              <a:t>～</a:t>
            </a:r>
            <a:r>
              <a:rPr lang="en-US" altLang="ja-JP" sz="1100" dirty="0" smtClean="0">
                <a:latin typeface="+mn-ea"/>
                <a:ea typeface="+mn-ea"/>
              </a:rPr>
              <a:t>2028</a:t>
            </a:r>
            <a:r>
              <a:rPr lang="ja-JP" altLang="en-US" sz="1100" dirty="0">
                <a:latin typeface="+mn-ea"/>
                <a:ea typeface="+mn-ea"/>
              </a:rPr>
              <a:t>年度</a:t>
            </a:r>
            <a:r>
              <a:rPr lang="ja-JP" altLang="en-US" sz="1100" dirty="0" smtClean="0">
                <a:latin typeface="+mn-ea"/>
                <a:ea typeface="+mn-ea"/>
              </a:rPr>
              <a:t>までの</a:t>
            </a:r>
            <a:r>
              <a:rPr lang="en-US" altLang="ja-JP" sz="1100" dirty="0" smtClean="0">
                <a:latin typeface="+mn-ea"/>
                <a:ea typeface="+mn-ea"/>
              </a:rPr>
              <a:t>10</a:t>
            </a:r>
            <a:r>
              <a:rPr lang="ja-JP" altLang="en-US" sz="1100" dirty="0" smtClean="0">
                <a:latin typeface="+mn-ea"/>
                <a:ea typeface="+mn-ea"/>
              </a:rPr>
              <a:t>年間とし、中間年の</a:t>
            </a:r>
            <a:r>
              <a:rPr lang="en-US" altLang="ja-JP" sz="1100" dirty="0" smtClean="0">
                <a:latin typeface="+mn-ea"/>
                <a:ea typeface="+mn-ea"/>
              </a:rPr>
              <a:t>2023</a:t>
            </a:r>
            <a:r>
              <a:rPr lang="ja-JP" altLang="en-US" sz="1100" dirty="0" smtClean="0">
                <a:latin typeface="+mn-ea"/>
                <a:ea typeface="+mn-ea"/>
              </a:rPr>
              <a:t>年度に見直し</a:t>
            </a:r>
            <a:endParaRPr lang="en-US" altLang="ja-JP" sz="1100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>
                <a:latin typeface="+mn-ea"/>
                <a:ea typeface="+mn-ea"/>
              </a:rPr>
              <a:t>　</a:t>
            </a:r>
            <a:r>
              <a:rPr lang="ja-JP" altLang="en-US" sz="1100" dirty="0" smtClean="0">
                <a:latin typeface="+mn-ea"/>
                <a:ea typeface="+mn-ea"/>
              </a:rPr>
              <a:t>を検討</a:t>
            </a:r>
            <a:endParaRPr lang="en-US" altLang="ja-JP" sz="1100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 smtClean="0">
                <a:latin typeface="+mn-ea"/>
                <a:ea typeface="+mn-ea"/>
              </a:rPr>
              <a:t>○</a:t>
            </a:r>
            <a:r>
              <a:rPr lang="ja-JP" altLang="en-US" sz="1100" u="sng" dirty="0" smtClean="0">
                <a:latin typeface="+mn-ea"/>
                <a:ea typeface="+mn-ea"/>
              </a:rPr>
              <a:t>自殺死亡率</a:t>
            </a:r>
            <a:r>
              <a:rPr lang="ja-JP" altLang="en-US" sz="800" u="sng" dirty="0">
                <a:latin typeface="+mn-ea"/>
                <a:ea typeface="+mn-ea"/>
              </a:rPr>
              <a:t>（</a:t>
            </a:r>
            <a:r>
              <a:rPr lang="en-US" altLang="ja-JP" sz="800" u="sng" dirty="0" smtClean="0">
                <a:latin typeface="+mn-ea"/>
                <a:ea typeface="+mn-ea"/>
              </a:rPr>
              <a:t>※</a:t>
            </a:r>
            <a:r>
              <a:rPr lang="ja-JP" altLang="en-US" sz="800" u="sng" dirty="0">
                <a:latin typeface="+mn-ea"/>
                <a:ea typeface="+mn-ea"/>
              </a:rPr>
              <a:t>）</a:t>
            </a:r>
            <a:r>
              <a:rPr lang="ja-JP" altLang="en-US" sz="1100" u="sng" dirty="0" smtClean="0">
                <a:latin typeface="+mn-ea"/>
                <a:ea typeface="+mn-ea"/>
              </a:rPr>
              <a:t>を</a:t>
            </a:r>
            <a:r>
              <a:rPr lang="en-US" altLang="ja-JP" sz="1100" u="sng" dirty="0">
                <a:latin typeface="+mn-ea"/>
                <a:ea typeface="+mn-ea"/>
              </a:rPr>
              <a:t>2028</a:t>
            </a:r>
            <a:r>
              <a:rPr lang="ja-JP" altLang="en-US" sz="1100" u="sng" dirty="0" smtClean="0">
                <a:latin typeface="+mn-ea"/>
                <a:ea typeface="+mn-ea"/>
              </a:rPr>
              <a:t>年</a:t>
            </a:r>
            <a:r>
              <a:rPr lang="ja-JP" altLang="en-US" sz="1100" u="sng" dirty="0">
                <a:latin typeface="+mn-ea"/>
                <a:ea typeface="+mn-ea"/>
              </a:rPr>
              <a:t>まで</a:t>
            </a:r>
            <a:r>
              <a:rPr lang="ja-JP" altLang="en-US" sz="1100" u="sng" dirty="0" smtClean="0">
                <a:latin typeface="+mn-ea"/>
                <a:ea typeface="+mn-ea"/>
              </a:rPr>
              <a:t>に</a:t>
            </a:r>
            <a:r>
              <a:rPr lang="en-US" altLang="ja-JP" sz="1100" u="sng" dirty="0" smtClean="0">
                <a:latin typeface="+mn-ea"/>
                <a:ea typeface="+mn-ea"/>
              </a:rPr>
              <a:t>2016</a:t>
            </a:r>
            <a:r>
              <a:rPr lang="ja-JP" altLang="en-US" sz="1100" u="sng" dirty="0" smtClean="0">
                <a:latin typeface="+mn-ea"/>
                <a:ea typeface="+mn-ea"/>
              </a:rPr>
              <a:t>年と比べて</a:t>
            </a:r>
            <a:r>
              <a:rPr lang="en-US" altLang="ja-JP" sz="1100" u="sng" dirty="0" smtClean="0">
                <a:latin typeface="+mn-ea"/>
                <a:ea typeface="+mn-ea"/>
              </a:rPr>
              <a:t>30</a:t>
            </a:r>
            <a:r>
              <a:rPr lang="ja-JP" altLang="en-US" sz="1100" u="sng" dirty="0" smtClean="0">
                <a:latin typeface="+mn-ea"/>
                <a:ea typeface="+mn-ea"/>
              </a:rPr>
              <a:t>％</a:t>
            </a:r>
            <a:r>
              <a:rPr lang="ja-JP" altLang="en-US" sz="1100" u="sng" dirty="0">
                <a:latin typeface="+mn-ea"/>
                <a:ea typeface="+mn-ea"/>
              </a:rPr>
              <a:t>以上</a:t>
            </a:r>
            <a:r>
              <a:rPr lang="ja-JP" altLang="en-US" sz="1100" u="sng" dirty="0" smtClean="0">
                <a:latin typeface="+mn-ea"/>
                <a:ea typeface="+mn-ea"/>
              </a:rPr>
              <a:t>削減</a:t>
            </a:r>
            <a:endParaRPr lang="en-US" altLang="ja-JP" sz="1100" u="sng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 smtClean="0">
                <a:latin typeface="+mn-ea"/>
                <a:ea typeface="+mn-ea"/>
              </a:rPr>
              <a:t>　 </a:t>
            </a:r>
            <a:r>
              <a:rPr lang="ja-JP" altLang="en-US" sz="800" dirty="0" smtClean="0">
                <a:latin typeface="+mn-ea"/>
                <a:ea typeface="+mn-ea"/>
              </a:rPr>
              <a:t>（</a:t>
            </a:r>
            <a:r>
              <a:rPr lang="en-US" altLang="ja-JP" sz="800" dirty="0" smtClean="0">
                <a:latin typeface="+mn-ea"/>
                <a:ea typeface="+mn-ea"/>
              </a:rPr>
              <a:t>※</a:t>
            </a:r>
            <a:r>
              <a:rPr lang="ja-JP" altLang="en-US" sz="800" dirty="0" smtClean="0">
                <a:latin typeface="+mn-ea"/>
                <a:ea typeface="+mn-ea"/>
              </a:rPr>
              <a:t>）人口</a:t>
            </a:r>
            <a:r>
              <a:rPr lang="en-US" altLang="ja-JP" sz="800" dirty="0" smtClean="0">
                <a:latin typeface="+mn-ea"/>
                <a:ea typeface="+mn-ea"/>
              </a:rPr>
              <a:t>10</a:t>
            </a:r>
            <a:r>
              <a:rPr lang="ja-JP" altLang="en-US" sz="800" dirty="0" smtClean="0">
                <a:latin typeface="+mn-ea"/>
                <a:ea typeface="+mn-ea"/>
              </a:rPr>
              <a:t>万人当たりの自殺による死亡者数</a:t>
            </a:r>
            <a:endParaRPr lang="en-US" altLang="ja-JP" sz="800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800" dirty="0" smtClean="0">
              <a:latin typeface="+mn-ea"/>
              <a:ea typeface="+mn-ea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4697459" y="4185410"/>
            <a:ext cx="3998866" cy="1831206"/>
          </a:xfrm>
          <a:prstGeom prst="roundRect">
            <a:avLst>
              <a:gd name="adj" fmla="val 2852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99432" tIns="0" rIns="99432" bIns="49720"/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>
                <a:latin typeface="+mn-ea"/>
                <a:ea typeface="+mn-ea"/>
              </a:rPr>
              <a:t>＜</a:t>
            </a:r>
            <a:r>
              <a:rPr lang="ja-JP" altLang="en-US" sz="1050" dirty="0">
                <a:latin typeface="+mn-ea"/>
                <a:ea typeface="+mn-ea"/>
              </a:rPr>
              <a:t>基本施策＞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地域におけるネットワークの強化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自殺対策を支える人材の育成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市民への啓発と周知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生きる</a:t>
            </a:r>
            <a:r>
              <a:rPr lang="ja-JP" altLang="en-US" sz="1050" dirty="0" smtClean="0">
                <a:latin typeface="+mn-ea"/>
                <a:ea typeface="+mn-ea"/>
              </a:rPr>
              <a:t>ことの</a:t>
            </a:r>
            <a:r>
              <a:rPr lang="ja-JP" altLang="en-US" sz="1050" dirty="0">
                <a:latin typeface="+mn-ea"/>
                <a:ea typeface="+mn-ea"/>
              </a:rPr>
              <a:t>促進要因への支援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児童生徒のＳＯＳの出し方に関する教育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5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>
                <a:latin typeface="+mn-ea"/>
                <a:ea typeface="+mn-ea"/>
              </a:rPr>
              <a:t>＜重点施策＞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働く世代への対策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高齢者対策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ja-JP" altLang="en-US" sz="1050" dirty="0">
                <a:latin typeface="+mn-ea"/>
                <a:ea typeface="+mn-ea"/>
              </a:rPr>
              <a:t>生活困窮者対策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2175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4661547" y="6310654"/>
            <a:ext cx="4161024" cy="247553"/>
          </a:xfrm>
          <a:prstGeom prst="roundRect">
            <a:avLst>
              <a:gd name="adj" fmla="val 9314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99432" tIns="49720" rIns="99432" bIns="49720"/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 smtClean="0">
                <a:latin typeface="ＭＳ Ｐゴシック" panose="020B0600070205080204" pitchFamily="50" charset="-128"/>
              </a:rPr>
              <a:t>氷見市自殺対策推進会議において</a:t>
            </a:r>
            <a:r>
              <a:rPr lang="ja-JP" altLang="en-US" sz="1100" dirty="0">
                <a:latin typeface="ＭＳ Ｐゴシック" panose="020B0600070205080204" pitchFamily="50" charset="-128"/>
              </a:rPr>
              <a:t>計画の進捗</a:t>
            </a:r>
            <a:r>
              <a:rPr lang="ja-JP" altLang="en-US" sz="1100" dirty="0" smtClean="0">
                <a:latin typeface="ＭＳ Ｐゴシック" panose="020B0600070205080204" pitchFamily="50" charset="-128"/>
              </a:rPr>
              <a:t>管理を行う。</a:t>
            </a:r>
            <a:endParaRPr lang="en-US" altLang="ja-JP" sz="1100" dirty="0">
              <a:latin typeface="ＭＳ Ｐゴシック" panose="020B0600070205080204" pitchFamily="50" charset="-128"/>
            </a:endParaRPr>
          </a:p>
        </p:txBody>
      </p:sp>
      <p:sp>
        <p:nvSpPr>
          <p:cNvPr id="36" name="AutoShape 2"/>
          <p:cNvSpPr>
            <a:spLocks noChangeArrowheads="1"/>
          </p:cNvSpPr>
          <p:nvPr/>
        </p:nvSpPr>
        <p:spPr bwMode="auto">
          <a:xfrm>
            <a:off x="36185" y="47194"/>
            <a:ext cx="9055105" cy="325197"/>
          </a:xfrm>
          <a:prstGeom prst="rect">
            <a:avLst/>
          </a:prstGeom>
          <a:gradFill rotWithShape="1">
            <a:gsLst>
              <a:gs pos="0">
                <a:srgbClr val="3333CC">
                  <a:shade val="51000"/>
                  <a:satMod val="130000"/>
                </a:srgbClr>
              </a:gs>
              <a:gs pos="8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6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氷見市</a:t>
            </a:r>
            <a:r>
              <a:rPr kumimoji="0" lang="ja-JP" altLang="en-US" sz="16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自殺対策計画の</a:t>
            </a:r>
            <a:r>
              <a:rPr kumimoji="0" lang="ja-JP" altLang="en-US" sz="16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概要</a:t>
            </a:r>
            <a:endParaRPr kumimoji="0" lang="ja-JP" altLang="en-US" sz="1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4719810" y="678166"/>
            <a:ext cx="3873619" cy="1212002"/>
          </a:xfrm>
          <a:prstGeom prst="roundRect">
            <a:avLst>
              <a:gd name="adj" fmla="val 8565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99432" tIns="14293" rIns="99432" bIns="14293"/>
          <a:lstStyle>
            <a:lvl1pPr marL="498475" indent="-498475" defTabSz="10001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10001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10001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10001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1000125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1000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lang="ja-JP" altLang="en-US" sz="1050" dirty="0" smtClean="0">
                <a:latin typeface="+mn-ea"/>
                <a:ea typeface="+mn-ea"/>
              </a:rPr>
              <a:t>働く</a:t>
            </a:r>
            <a:r>
              <a:rPr lang="ja-JP" altLang="en-US" sz="1050" dirty="0">
                <a:latin typeface="+mn-ea"/>
                <a:ea typeface="+mn-ea"/>
              </a:rPr>
              <a:t>世代の男性の自殺死亡率が</a:t>
            </a:r>
            <a:r>
              <a:rPr lang="ja-JP" altLang="en-US" sz="1050" dirty="0" smtClean="0">
                <a:latin typeface="+mn-ea"/>
                <a:ea typeface="+mn-ea"/>
              </a:rPr>
              <a:t>高い。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lang="ja-JP" altLang="en-US" sz="1050" dirty="0">
                <a:latin typeface="+mn-ea"/>
                <a:ea typeface="+mn-ea"/>
              </a:rPr>
              <a:t>高齢者の自殺死亡率が</a:t>
            </a:r>
            <a:r>
              <a:rPr lang="ja-JP" altLang="en-US" sz="1050" dirty="0" smtClean="0">
                <a:latin typeface="+mn-ea"/>
                <a:ea typeface="+mn-ea"/>
              </a:rPr>
              <a:t>高い。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lang="ja-JP" altLang="en-US" sz="1050" dirty="0">
                <a:latin typeface="+mn-ea"/>
                <a:ea typeface="+mn-ea"/>
              </a:rPr>
              <a:t>自殺の原因・動機では健康問題と経済・生活問題が</a:t>
            </a:r>
            <a:r>
              <a:rPr lang="ja-JP" altLang="en-US" sz="1050" dirty="0" smtClean="0">
                <a:latin typeface="+mn-ea"/>
                <a:ea typeface="+mn-ea"/>
              </a:rPr>
              <a:t>多い。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lang="ja-JP" altLang="en-US" sz="1050" dirty="0" smtClean="0">
                <a:latin typeface="+mn-ea"/>
                <a:ea typeface="+mn-ea"/>
              </a:rPr>
              <a:t>悩み</a:t>
            </a:r>
            <a:r>
              <a:rPr lang="ja-JP" altLang="en-US" sz="1050" dirty="0">
                <a:latin typeface="+mn-ea"/>
                <a:ea typeface="+mn-ea"/>
              </a:rPr>
              <a:t>を相談できない人がどの世代に</a:t>
            </a:r>
            <a:r>
              <a:rPr lang="ja-JP" altLang="en-US" sz="1050" dirty="0" smtClean="0">
                <a:latin typeface="+mn-ea"/>
                <a:ea typeface="+mn-ea"/>
              </a:rPr>
              <a:t>も約</a:t>
            </a:r>
            <a:r>
              <a:rPr lang="en-US" altLang="ja-JP" sz="1050" dirty="0" smtClean="0">
                <a:latin typeface="+mn-ea"/>
                <a:ea typeface="+mn-ea"/>
              </a:rPr>
              <a:t>1</a:t>
            </a:r>
            <a:r>
              <a:rPr lang="ja-JP" altLang="en-US" sz="1050" dirty="0" smtClean="0">
                <a:latin typeface="+mn-ea"/>
                <a:ea typeface="+mn-ea"/>
              </a:rPr>
              <a:t>割いる。</a:t>
            </a:r>
            <a:endParaRPr lang="en-US" altLang="ja-JP" sz="1050" dirty="0" smtClean="0">
              <a:latin typeface="+mn-ea"/>
              <a:ea typeface="+mn-ea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r>
              <a:rPr lang="ja-JP" altLang="en-US" sz="1050" dirty="0">
                <a:latin typeface="+mn-ea"/>
                <a:ea typeface="+mn-ea"/>
              </a:rPr>
              <a:t>相談窓口を知らない人が多い。</a:t>
            </a:r>
            <a:endParaRPr lang="en-US" altLang="ja-JP" sz="1050" dirty="0">
              <a:latin typeface="+mn-ea"/>
              <a:ea typeface="+mn-ea"/>
            </a:endParaRPr>
          </a:p>
          <a:p>
            <a:pPr marL="228600" indent="-228600">
              <a:lnSpc>
                <a:spcPts val="1600"/>
              </a:lnSpc>
              <a:buFont typeface="+mj-lt"/>
              <a:buAutoNum type="arabicPeriod"/>
            </a:pPr>
            <a:endParaRPr lang="en-US" altLang="ja-JP" sz="1100" dirty="0">
              <a:latin typeface="+mn-ea"/>
            </a:endParaRPr>
          </a:p>
          <a:p>
            <a:pPr marL="0" indent="0">
              <a:lnSpc>
                <a:spcPts val="1600"/>
              </a:lnSpc>
              <a:buNone/>
            </a:pPr>
            <a:endParaRPr lang="en-US" altLang="ja-JP" sz="1400" dirty="0" smtClean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88486" y="442792"/>
            <a:ext cx="2992560" cy="271958"/>
          </a:xfrm>
          <a:prstGeom prst="rect">
            <a:avLst/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4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１計画策定の</a:t>
            </a: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趣旨等</a:t>
            </a:r>
            <a:endParaRPr kumimoji="0" lang="ja-JP" altLang="en-US" sz="1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88486" y="3075603"/>
            <a:ext cx="3005944" cy="265116"/>
          </a:xfrm>
          <a:prstGeom prst="rect">
            <a:avLst/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２</a:t>
            </a:r>
            <a:r>
              <a:rPr kumimoji="0" lang="ja-JP" altLang="en-US" sz="14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氷見市</a:t>
            </a: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における自殺の</a:t>
            </a:r>
            <a:r>
              <a:rPr kumimoji="0" lang="ja-JP" altLang="en-US" sz="14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現状</a:t>
            </a:r>
          </a:p>
        </p:txBody>
      </p:sp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4661547" y="456052"/>
            <a:ext cx="3005945" cy="213271"/>
          </a:xfrm>
          <a:prstGeom prst="rect">
            <a:avLst/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３氷見市における自殺対策の課題</a:t>
            </a:r>
            <a:endParaRPr kumimoji="0" lang="ja-JP" altLang="en-US" sz="1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3" name="AutoShape 2"/>
          <p:cNvSpPr>
            <a:spLocks noChangeArrowheads="1"/>
          </p:cNvSpPr>
          <p:nvPr/>
        </p:nvSpPr>
        <p:spPr bwMode="auto">
          <a:xfrm>
            <a:off x="4661547" y="1880344"/>
            <a:ext cx="3005945" cy="221766"/>
          </a:xfrm>
          <a:prstGeom prst="rect">
            <a:avLst/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4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４</a:t>
            </a: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自殺対策の基本</a:t>
            </a:r>
            <a:r>
              <a:rPr kumimoji="0" lang="ja-JP" altLang="en-US" sz="14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理念</a:t>
            </a: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と方針</a:t>
            </a:r>
            <a:endParaRPr kumimoji="0" lang="ja-JP" altLang="en-US" sz="1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auto">
          <a:xfrm>
            <a:off x="4661547" y="3943227"/>
            <a:ext cx="2827189" cy="224406"/>
          </a:xfrm>
          <a:prstGeom prst="rect">
            <a:avLst/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4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５</a:t>
            </a: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施策の体系</a:t>
            </a:r>
            <a:endParaRPr kumimoji="0" lang="ja-JP" altLang="en-US" sz="1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4661547" y="6059041"/>
            <a:ext cx="2788860" cy="221180"/>
          </a:xfrm>
          <a:prstGeom prst="rect">
            <a:avLst/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3333CC">
                  <a:shade val="93000"/>
                  <a:satMod val="130000"/>
                </a:srgbClr>
              </a:gs>
              <a:gs pos="100000">
                <a:srgbClr val="3333CC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 lIns="91430" tIns="45715" rIns="91430" bIns="45715" anchor="ctr"/>
          <a:lstStyle>
            <a:lvl1pPr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1000125"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defTabSz="1000125" eaLnBrk="0" fontAlgn="base" hangingPunct="0">
              <a:spcBef>
                <a:spcPct val="5000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0"/>
              </a:spcBef>
              <a:defRPr/>
            </a:pPr>
            <a:r>
              <a:rPr kumimoji="0" lang="ja-JP" altLang="en-US" sz="1400" b="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６自殺対策の推進体制等</a:t>
            </a:r>
            <a:endParaRPr kumimoji="0" lang="ja-JP" altLang="en-US" sz="1400" b="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10249"/>
              </p:ext>
            </p:extLst>
          </p:nvPr>
        </p:nvGraphicFramePr>
        <p:xfrm>
          <a:off x="80258" y="2283555"/>
          <a:ext cx="4235132" cy="609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532"/>
                <a:gridCol w="1286034"/>
                <a:gridCol w="1058783"/>
                <a:gridCol w="1058783"/>
              </a:tblGrid>
              <a:tr h="221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r>
                        <a:rPr lang="ja-JP" altLang="en-US" sz="9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年（現状値）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ja-JP" altLang="en-US" sz="9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  <a:r>
                        <a:rPr lang="ja-JP" altLang="en-US" sz="9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4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</a:rPr>
                        <a:t>自殺</a:t>
                      </a:r>
                      <a:r>
                        <a:rPr lang="ja-JP" sz="1050" kern="100" dirty="0" smtClean="0">
                          <a:effectLst/>
                        </a:rPr>
                        <a:t>死亡率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26.2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22</a:t>
                      </a:r>
                      <a:r>
                        <a:rPr lang="en-US" altLang="ja-JP" sz="1050" kern="100" dirty="0" smtClean="0">
                          <a:effectLst/>
                        </a:rPr>
                        <a:t>.0</a:t>
                      </a:r>
                      <a:r>
                        <a:rPr lang="ja-JP" sz="1050" kern="100" dirty="0" smtClean="0">
                          <a:effectLst/>
                        </a:rPr>
                        <a:t>以下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18</a:t>
                      </a:r>
                      <a:r>
                        <a:rPr lang="en-US" altLang="ja-JP" sz="1050" kern="100" dirty="0" smtClean="0">
                          <a:effectLst/>
                        </a:rPr>
                        <a:t>.3</a:t>
                      </a:r>
                      <a:r>
                        <a:rPr lang="ja-JP" altLang="en-US" sz="1050" kern="100" dirty="0" smtClean="0">
                          <a:effectLst/>
                        </a:rPr>
                        <a:t>以</a:t>
                      </a:r>
                      <a:r>
                        <a:rPr lang="ja-JP" sz="1050" kern="100" dirty="0" smtClean="0">
                          <a:effectLst/>
                        </a:rPr>
                        <a:t>下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4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</a:rPr>
                        <a:t>自殺者数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</a:rPr>
                        <a:t>1</a:t>
                      </a:r>
                      <a:r>
                        <a:rPr lang="en-US" altLang="ja-JP" sz="1050" kern="100" dirty="0" smtClean="0">
                          <a:effectLst/>
                        </a:rPr>
                        <a:t>3.4</a:t>
                      </a:r>
                      <a:r>
                        <a:rPr lang="ja-JP" sz="1050" kern="100" dirty="0" smtClean="0">
                          <a:effectLst/>
                        </a:rPr>
                        <a:t>人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50" kern="100" dirty="0" smtClean="0">
                          <a:effectLst/>
                        </a:rPr>
                        <a:t>9</a:t>
                      </a:r>
                      <a:r>
                        <a:rPr lang="ja-JP" sz="1050" kern="100" dirty="0" smtClean="0">
                          <a:effectLst/>
                        </a:rPr>
                        <a:t>人</a:t>
                      </a:r>
                      <a:r>
                        <a:rPr lang="ja-JP" sz="1050" kern="100" dirty="0">
                          <a:effectLst/>
                        </a:rPr>
                        <a:t>以下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50" kern="100" dirty="0">
                          <a:effectLst/>
                        </a:rPr>
                        <a:t>7</a:t>
                      </a:r>
                      <a:r>
                        <a:rPr lang="ja-JP" sz="1050" kern="100" dirty="0" smtClean="0">
                          <a:effectLst/>
                        </a:rPr>
                        <a:t>人</a:t>
                      </a:r>
                      <a:r>
                        <a:rPr lang="ja-JP" sz="1050" kern="100" dirty="0">
                          <a:effectLst/>
                        </a:rPr>
                        <a:t>以下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4701719" y="2728441"/>
            <a:ext cx="3994606" cy="1162931"/>
          </a:xfrm>
          <a:prstGeom prst="roundRect">
            <a:avLst>
              <a:gd name="adj" fmla="val 5602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99432" tIns="49720" rIns="99432" bIns="49720"/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基本方針</a:t>
            </a:r>
            <a:endParaRPr lang="en-US" altLang="ja-JP" sz="1050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１ 関係者の役割を明確化し、関係者同士が連携・協働して取り組む</a:t>
            </a:r>
            <a:endParaRPr lang="en-US" altLang="ja-JP" sz="1050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２ 関連</a:t>
            </a:r>
            <a:r>
              <a:rPr lang="ja-JP" altLang="en-US" sz="1050" dirty="0">
                <a:latin typeface="+mn-ea"/>
                <a:ea typeface="+mn-ea"/>
              </a:rPr>
              <a:t>施策との有機的な</a:t>
            </a:r>
            <a:r>
              <a:rPr lang="ja-JP" altLang="en-US" sz="1050" dirty="0" smtClean="0">
                <a:latin typeface="+mn-ea"/>
                <a:ea typeface="+mn-ea"/>
              </a:rPr>
              <a:t>連携による総合的な取り組みを推進する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３ 対応のレベルと段階に応じた、様々な施策を効果的に連動させる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４ 自殺対策における実践的な取り組みと啓発を両輪で推進する</a:t>
            </a:r>
            <a:endParaRPr lang="en-US" altLang="ja-JP" sz="1050" dirty="0" smtClean="0">
              <a:latin typeface="+mn-ea"/>
              <a:ea typeface="+mn-ea"/>
            </a:endParaRPr>
          </a:p>
          <a:p>
            <a:pPr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５ 「生きる</a:t>
            </a:r>
            <a:r>
              <a:rPr lang="ja-JP" altLang="en-US" sz="1050" dirty="0">
                <a:latin typeface="+mn-ea"/>
                <a:ea typeface="+mn-ea"/>
              </a:rPr>
              <a:t>ことの包括的な</a:t>
            </a:r>
            <a:r>
              <a:rPr lang="ja-JP" altLang="en-US" sz="1050" dirty="0" smtClean="0">
                <a:latin typeface="+mn-ea"/>
                <a:ea typeface="+mn-ea"/>
              </a:rPr>
              <a:t>支援」としての自殺対策を推進</a:t>
            </a:r>
            <a:r>
              <a:rPr lang="ja-JP" altLang="en-US" sz="1050" dirty="0">
                <a:latin typeface="+mn-ea"/>
                <a:ea typeface="+mn-ea"/>
              </a:rPr>
              <a:t>する</a:t>
            </a:r>
            <a:endParaRPr lang="en-US" altLang="ja-JP" sz="1050" dirty="0">
              <a:latin typeface="+mn-ea"/>
              <a:ea typeface="+mn-ea"/>
            </a:endParaRPr>
          </a:p>
          <a:p>
            <a:pPr eaLnBrk="0" fontAlgn="base" hangingPunct="0">
              <a:lnSpc>
                <a:spcPts val="2175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40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0" fontAlgn="base" hangingPunct="0">
              <a:lnSpc>
                <a:spcPts val="2175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　</a:t>
            </a:r>
            <a:endParaRPr lang="en-US" altLang="ja-JP" sz="1100" dirty="0">
              <a:latin typeface="ＭＳ Ｐゴシック" panose="020B0600070205080204" pitchFamily="50" charset="-128"/>
            </a:endParaRPr>
          </a:p>
          <a:p>
            <a:pPr marL="228600" indent="-228600" eaLnBrk="0" fontAlgn="base" hangingPunct="0">
              <a:lnSpc>
                <a:spcPts val="2175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altLang="ja-JP" sz="1100" dirty="0">
              <a:latin typeface="ＭＳ Ｐゴシック" panose="020B0600070205080204" pitchFamily="50" charset="-128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altLang="ja-JP" sz="1100" dirty="0">
              <a:latin typeface="ＭＳ Ｐゴシック" panose="020B0600070205080204" pitchFamily="50" charset="-128"/>
            </a:endParaRPr>
          </a:p>
          <a:p>
            <a:pPr marL="228600" indent="-228600" eaLnBrk="0" fontAlgn="base" hangingPunct="0">
              <a:lnSpc>
                <a:spcPts val="2175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altLang="ja-JP" sz="1100" dirty="0">
              <a:latin typeface="ＭＳ Ｐゴシック" panose="020B0600070205080204" pitchFamily="50" charset="-128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701719" y="2118951"/>
            <a:ext cx="3994606" cy="609490"/>
          </a:xfrm>
          <a:prstGeom prst="roundRect">
            <a:avLst>
              <a:gd name="adj" fmla="val 5602"/>
            </a:avLst>
          </a:prstGeom>
          <a:solidFill>
            <a:schemeClr val="bg1"/>
          </a:solidFill>
          <a:ln w="9525">
            <a:solidFill>
              <a:srgbClr val="3333FF"/>
            </a:solidFill>
            <a:round/>
            <a:headEnd/>
            <a:tailEnd/>
          </a:ln>
        </p:spPr>
        <p:txBody>
          <a:bodyPr wrap="none" lIns="99432" tIns="49720" rIns="99432" bIns="49720"/>
          <a:lstStyle>
            <a:lvl1pPr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9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基本理念</a:t>
            </a:r>
            <a:endParaRPr lang="en-US" altLang="ja-JP" sz="1050" dirty="0" smtClean="0">
              <a:latin typeface="+mn-ea"/>
              <a:ea typeface="+mn-e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「生きる」を支えあうまち　</a:t>
            </a:r>
            <a:r>
              <a:rPr lang="ja-JP" altLang="en-US" sz="1050" dirty="0" err="1" smtClean="0">
                <a:latin typeface="+mn-ea"/>
                <a:ea typeface="+mn-ea"/>
              </a:rPr>
              <a:t>ひみ</a:t>
            </a:r>
            <a:endParaRPr lang="en-US" altLang="ja-JP" sz="1050" dirty="0" smtClean="0">
              <a:latin typeface="+mn-ea"/>
              <a:ea typeface="+mn-e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050" dirty="0" smtClean="0">
                <a:latin typeface="+mn-ea"/>
                <a:ea typeface="+mn-ea"/>
              </a:rPr>
              <a:t>～誰も自殺に追い込まれることのない氷見市の実現を目指して～</a:t>
            </a:r>
            <a:endParaRPr lang="en-US" altLang="ja-JP" sz="1050" dirty="0" smtClean="0">
              <a:latin typeface="+mn-ea"/>
              <a:ea typeface="+mn-ea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050" dirty="0">
              <a:latin typeface="+mn-ea"/>
              <a:ea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83" y="5377774"/>
            <a:ext cx="2172036" cy="11890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7428" y="5377774"/>
            <a:ext cx="1958865" cy="1184325"/>
          </a:xfrm>
          <a:prstGeom prst="rect">
            <a:avLst/>
          </a:prstGeom>
        </p:spPr>
      </p:pic>
      <p:sp>
        <p:nvSpPr>
          <p:cNvPr id="10" name="円/楕円 9"/>
          <p:cNvSpPr/>
          <p:nvPr/>
        </p:nvSpPr>
        <p:spPr>
          <a:xfrm rot="2134513">
            <a:off x="3961499" y="5465661"/>
            <a:ext cx="395555" cy="65554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 rot="2134513">
            <a:off x="3041489" y="6026510"/>
            <a:ext cx="260154" cy="229926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00771" y="4788669"/>
            <a:ext cx="1416397" cy="194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出典：厚生労働省「人口動態統計」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495826" y="6599353"/>
            <a:ext cx="2171299" cy="172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出典：厚生労働省「地域における自殺の基礎資料」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458" y="3819525"/>
            <a:ext cx="2802313" cy="114983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251" y="3893089"/>
            <a:ext cx="172414" cy="121455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40" y="5452436"/>
            <a:ext cx="176799" cy="121320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736140" y="5406516"/>
            <a:ext cx="684803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400" dirty="0">
                <a:cs typeface="Times New Roman" panose="02020603050405020304" pitchFamily="18" charset="0"/>
              </a:rPr>
              <a:t>（</a:t>
            </a:r>
            <a:r>
              <a:rPr lang="ja-JP" altLang="ja-JP" sz="400" dirty="0">
                <a:solidFill>
                  <a:srgbClr val="000000"/>
                </a:solidFill>
                <a:cs typeface="Times New Roman" panose="02020603050405020304" pitchFamily="18" charset="0"/>
              </a:rPr>
              <a:t>平成２４～２８年平均</a:t>
            </a:r>
            <a:r>
              <a:rPr lang="ja-JP" altLang="ja-JP" sz="4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）</a:t>
            </a:r>
            <a:endParaRPr lang="ja-JP" altLang="en-US" sz="900" dirty="0"/>
          </a:p>
        </p:txBody>
      </p:sp>
      <p:sp>
        <p:nvSpPr>
          <p:cNvPr id="38" name="正方形/長方形 37"/>
          <p:cNvSpPr/>
          <p:nvPr/>
        </p:nvSpPr>
        <p:spPr>
          <a:xfrm>
            <a:off x="3807726" y="5391652"/>
            <a:ext cx="684803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400" dirty="0">
                <a:cs typeface="Times New Roman" panose="02020603050405020304" pitchFamily="18" charset="0"/>
              </a:rPr>
              <a:t>（</a:t>
            </a:r>
            <a:r>
              <a:rPr lang="ja-JP" altLang="ja-JP" sz="400" dirty="0">
                <a:solidFill>
                  <a:srgbClr val="000000"/>
                </a:solidFill>
                <a:cs typeface="Times New Roman" panose="02020603050405020304" pitchFamily="18" charset="0"/>
              </a:rPr>
              <a:t>平成２４～２８年平均</a:t>
            </a:r>
            <a:r>
              <a:rPr lang="ja-JP" altLang="ja-JP" sz="400" b="1" dirty="0">
                <a:solidFill>
                  <a:srgbClr val="000000"/>
                </a:solidFill>
                <a:cs typeface="Times New Roman" panose="02020603050405020304" pitchFamily="18" charset="0"/>
              </a:rPr>
              <a:t>）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9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3414</TotalTime>
  <Words>344</Words>
  <Application>Microsoft Office PowerPoint</Application>
  <PresentationFormat>画面に合わせる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HGS創英角ｺﾞｼｯｸUB</vt:lpstr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</dc:title>
  <dc:creator>大石　昌輝</dc:creator>
  <cp:lastModifiedBy>表　亜紀</cp:lastModifiedBy>
  <cp:revision>321</cp:revision>
  <cp:lastPrinted>2019-03-25T02:02:19Z</cp:lastPrinted>
  <dcterms:created xsi:type="dcterms:W3CDTF">2016-01-21T08:47:52Z</dcterms:created>
  <dcterms:modified xsi:type="dcterms:W3CDTF">2019-03-26T00:17:20Z</dcterms:modified>
</cp:coreProperties>
</file>